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48" r:id="rId6"/>
    <p:sldMasterId id="2147483760" r:id="rId7"/>
  </p:sldMasterIdLst>
  <p:notesMasterIdLst>
    <p:notesMasterId r:id="rId32"/>
  </p:notesMasterIdLst>
  <p:sldIdLst>
    <p:sldId id="2147471705" r:id="rId8"/>
    <p:sldId id="2147471707" r:id="rId9"/>
    <p:sldId id="257" r:id="rId10"/>
    <p:sldId id="2145706539" r:id="rId11"/>
    <p:sldId id="2145706645" r:id="rId12"/>
    <p:sldId id="2147471643" r:id="rId13"/>
    <p:sldId id="2147471681" r:id="rId14"/>
    <p:sldId id="2147374705" r:id="rId15"/>
    <p:sldId id="2147471688" r:id="rId16"/>
    <p:sldId id="2147471687" r:id="rId17"/>
    <p:sldId id="438" r:id="rId18"/>
    <p:sldId id="452" r:id="rId19"/>
    <p:sldId id="346" r:id="rId20"/>
    <p:sldId id="2147471690" r:id="rId21"/>
    <p:sldId id="2147471694" r:id="rId22"/>
    <p:sldId id="2147471700" r:id="rId23"/>
    <p:sldId id="2147471698" r:id="rId24"/>
    <p:sldId id="2147471703" r:id="rId25"/>
    <p:sldId id="2147471693" r:id="rId26"/>
    <p:sldId id="258" r:id="rId27"/>
    <p:sldId id="375" r:id="rId28"/>
    <p:sldId id="374" r:id="rId29"/>
    <p:sldId id="2147471708" r:id="rId30"/>
    <p:sldId id="21474717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l NIH" id="{35878137-04F6-4AB2-BD30-6FBBC041184B}">
          <p14:sldIdLst>
            <p14:sldId id="2147471705"/>
            <p14:sldId id="2147471707"/>
            <p14:sldId id="257"/>
            <p14:sldId id="2145706539"/>
            <p14:sldId id="2145706645"/>
            <p14:sldId id="2147471643"/>
            <p14:sldId id="2147471681"/>
            <p14:sldId id="2147374705"/>
            <p14:sldId id="2147471688"/>
          </p14:sldIdLst>
        </p14:section>
        <p14:section name="NIH 2023 Strategic Plan for Data Science" id="{63E6AE29-F9CA-46FE-9585-DE16F333D093}">
          <p14:sldIdLst>
            <p14:sldId id="2147471687"/>
            <p14:sldId id="438"/>
            <p14:sldId id="452"/>
            <p14:sldId id="346"/>
            <p14:sldId id="2147471690"/>
            <p14:sldId id="2147471694"/>
            <p14:sldId id="2147471700"/>
            <p14:sldId id="2147471698"/>
            <p14:sldId id="2147471703"/>
            <p14:sldId id="2147471693"/>
            <p14:sldId id="258"/>
            <p14:sldId id="375"/>
            <p14:sldId id="374"/>
            <p14:sldId id="2147471708"/>
            <p14:sldId id="21474717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60B60C-2213-B9F9-67E5-47B21CAE9D31}" name="Alvarado, Rachel" initials="AR" userId="S::raalvarado_deloitte.com#ext#@nih.onmicrosoft.com::bec15b4c-d42f-445c-a61a-8712794fd64f" providerId="AD"/>
  <p188:author id="{C9827A19-F36B-CD74-B7B6-8BB1BC04667E}" name="Hilton, Jack" initials="HJ" userId="S::jachilton@deloitte.com::4ca82c4b-a1d1-46d5-ae5c-5e680a450152" providerId="AD"/>
  <p188:author id="{A3C21927-7BC6-216A-37B3-38366737F75C}" name="Wilkinson, Kelly" initials="WK" userId="S::kewilkinson@deloitte.com::fb931615-e1ea-4af1-b40e-add03a4ff938" providerId="AD"/>
  <p188:author id="{676CBA6D-D9D8-8B9D-4626-7CDACEB37869}" name="Getachew, Berhan" initials="GB" userId="S::bgetachew@deloitte.com::b7315373-5ae7-40b0-b0b3-5e3b4aab2cf9" providerId="AD"/>
  <p188:author id="{5A165570-6E85-E408-B6D1-358C95E6A39B}" name="Alvarado, Rachel" initials="AR" userId="S::raalvarado@deloitte.com::4933c156-16f4-45cf-a4aa-3c5d4ffee74c" providerId="AD"/>
  <p188:author id="{E8845B85-C18A-C751-BBB6-19CC4E39F575}" name="Getachew, Berhan" initials="GB" userId="S::bgetachew_deloitte.com#ext#@nih.onmicrosoft.com::8cb10373-7df8-4415-b921-3bee0549dda0" providerId="AD"/>
  <p188:author id="{23404C86-5BF1-851C-4EB5-DFEB72A67000}" name="Brouse, Kate" initials="BK" userId="S::kbrouse_deloitte.com#ext#@nih.onmicrosoft.com::306bcf06-7aca-41d0-8e3a-0dfd141cd2af" providerId="AD"/>
  <p188:author id="{64DED09A-7CF2-8E3C-2A56-2B6D0F716064}" name="Kate Brouse" initials="KB" userId="Kate Brouse" providerId="None"/>
  <p188:author id="{013C58B5-519F-0FA8-5C54-0CCE11248C8F}" name="Brodsky, Ally" initials="BA" userId="S::abrodsky@deloitte.com::3f5f4c12-284b-4593-b0e8-1b900ca21f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616265"/>
    <a:srgbClr val="DFDFE0"/>
    <a:srgbClr val="497888"/>
    <a:srgbClr val="FDFDFD"/>
    <a:srgbClr val="FEFEFE"/>
    <a:srgbClr val="FBFBFB"/>
    <a:srgbClr val="FCFCFC"/>
    <a:srgbClr val="F0F0F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5"/>
    <p:restoredTop sz="94694"/>
  </p:normalViewPr>
  <p:slideViewPr>
    <p:cSldViewPr snapToGrid="0">
      <p:cViewPr varScale="1">
        <p:scale>
          <a:sx n="120" d="100"/>
          <a:sy n="120" d="100"/>
        </p:scale>
        <p:origin x="21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3.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349B1-E05B-4783-A827-C281BF865F3B}" type="datetimeFigureOut">
              <a:rPr lang="en-US" smtClean="0"/>
              <a:t>9/13/23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AD439-62A8-485A-886D-20BB7B96AB9B}" type="slidenum">
              <a:rPr lang="en-US" smtClean="0"/>
              <a:t>‹#›</a:t>
            </a:fld>
            <a:endParaRPr lang="en-US"/>
          </a:p>
        </p:txBody>
      </p:sp>
    </p:spTree>
    <p:extLst>
      <p:ext uri="{BB962C8B-B14F-4D97-AF65-F5344CB8AC3E}">
        <p14:creationId xmlns:p14="http://schemas.microsoft.com/office/powerpoint/2010/main" val="144486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Before I walk you through more about NLM’s current operations, I wanted to share a bit of how we started, which led us to where we are today as the research enterprise for biomedical informatics.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the 1800’s, NLM was actually a library under the U.S. Army Surgeon General. Over time, our purpose expanded -- including moving under NIH and in the late 1960’s, establishing stronger arms for also conducting research to support the broader biomedical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And landing into where we are now, of course we have evolved into diverse offerings – what was initially a collection of books and journals is now physical and digital history collections, but also a plethora of digital resources for researchers and the public to navigate a wealth of information about science and public health and we even conduct and fund new research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A5A0A-7B63-47AD-B5C6-D3972D9A3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09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128AD439-62A8-485A-886D-20BB7B96AB9B}" type="slidenum">
              <a:rPr lang="en-US" smtClean="0"/>
              <a:t>6</a:t>
            </a:fld>
            <a:endParaRPr lang="en-US"/>
          </a:p>
        </p:txBody>
      </p:sp>
    </p:spTree>
    <p:extLst>
      <p:ext uri="{BB962C8B-B14F-4D97-AF65-F5344CB8AC3E}">
        <p14:creationId xmlns:p14="http://schemas.microsoft.com/office/powerpoint/2010/main" val="193282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8AD439-62A8-485A-886D-20BB7B96AB9B}" type="slidenum">
              <a:rPr lang="en-US" smtClean="0"/>
              <a:t>7</a:t>
            </a:fld>
            <a:endParaRPr lang="en-US"/>
          </a:p>
        </p:txBody>
      </p:sp>
    </p:spTree>
    <p:extLst>
      <p:ext uri="{BB962C8B-B14F-4D97-AF65-F5344CB8AC3E}">
        <p14:creationId xmlns:p14="http://schemas.microsoft.com/office/powerpoint/2010/main" val="230472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405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55CD92-D026-410F-B97E-5DC3EDBBF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3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04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83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 my name is Peter Seibert, I’ve worked at NLM for a little over 8 years and am currently a unit head in MMS but first and a Librarian. I’ll be discussing the work we’ve been doing to develop a semantically driven data catalog to aid in the discoverability and re-use of biomedical research data.</a:t>
            </a:r>
          </a:p>
          <a:p>
            <a:endParaRPr lang="en-US" dirty="0"/>
          </a:p>
        </p:txBody>
      </p:sp>
      <p:sp>
        <p:nvSpPr>
          <p:cNvPr id="4" name="Slide Number Placeholder 3"/>
          <p:cNvSpPr>
            <a:spLocks noGrp="1"/>
          </p:cNvSpPr>
          <p:nvPr>
            <p:ph type="sldNum" sz="quarter" idx="5"/>
          </p:nvPr>
        </p:nvSpPr>
        <p:spPr/>
        <p:txBody>
          <a:bodyPr/>
          <a:lstStyle/>
          <a:p>
            <a:fld id="{B331772B-DBAE-4520-8EE0-ADE8F181DCBF}" type="slidenum">
              <a:rPr lang="en-US" smtClean="0"/>
              <a:t>20</a:t>
            </a:fld>
            <a:endParaRPr lang="en-US"/>
          </a:p>
        </p:txBody>
      </p:sp>
    </p:spTree>
    <p:extLst>
      <p:ext uri="{BB962C8B-B14F-4D97-AF65-F5344CB8AC3E}">
        <p14:creationId xmlns:p14="http://schemas.microsoft.com/office/powerpoint/2010/main" val="125264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Overview of NLM Data Catalog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update cycle? Is this a push or pull? Talking about generalist repositories and lack of topical break down</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DeNOTO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has ingested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MeSH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a way of refining searching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Need to craft policy on retention, withdrawal, etc. </a:t>
            </a:r>
          </a:p>
          <a:p>
            <a:endParaRPr lang="en-US" dirty="0"/>
          </a:p>
        </p:txBody>
      </p:sp>
      <p:sp>
        <p:nvSpPr>
          <p:cNvPr id="4" name="Slide Number Placeholder 3"/>
          <p:cNvSpPr>
            <a:spLocks noGrp="1"/>
          </p:cNvSpPr>
          <p:nvPr>
            <p:ph type="sldNum" sz="quarter" idx="5"/>
          </p:nvPr>
        </p:nvSpPr>
        <p:spPr/>
        <p:txBody>
          <a:bodyPr/>
          <a:lstStyle/>
          <a:p>
            <a:fld id="{B331772B-DBAE-4520-8EE0-ADE8F181DCBF}" type="slidenum">
              <a:rPr lang="en-US" smtClean="0"/>
              <a:t>21</a:t>
            </a:fld>
            <a:endParaRPr lang="en-US"/>
          </a:p>
        </p:txBody>
      </p:sp>
    </p:spTree>
    <p:extLst>
      <p:ext uri="{BB962C8B-B14F-4D97-AF65-F5344CB8AC3E}">
        <p14:creationId xmlns:p14="http://schemas.microsoft.com/office/powerpoint/2010/main" val="137447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1772B-DBAE-4520-8EE0-ADE8F181DCBF}" type="slidenum">
              <a:rPr lang="en-US" smtClean="0"/>
              <a:t>22</a:t>
            </a:fld>
            <a:endParaRPr lang="en-US"/>
          </a:p>
        </p:txBody>
      </p:sp>
    </p:spTree>
    <p:extLst>
      <p:ext uri="{BB962C8B-B14F-4D97-AF65-F5344CB8AC3E}">
        <p14:creationId xmlns:p14="http://schemas.microsoft.com/office/powerpoint/2010/main" val="15402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10515600" cy="1325563"/>
          </a:xfrm>
          <a:prstGeom prst="rect">
            <a:avLst/>
          </a:prstGeom>
        </p:spPr>
        <p:txBody>
          <a:bodyPr anchor="b"/>
          <a:lstStyle>
            <a:lvl1pPr algn="l" defTabSz="914400" rtl="0" eaLnBrk="1" latinLnBrk="0" hangingPunct="1">
              <a:lnSpc>
                <a:spcPct val="90000"/>
              </a:lnSpc>
              <a:spcBef>
                <a:spcPct val="0"/>
              </a:spcBef>
              <a:buNone/>
              <a:defRPr lang="en-US" sz="3600" b="1" i="0" kern="1200" baseline="0" dirty="0">
                <a:solidFill>
                  <a:srgbClr val="20558A"/>
                </a:solidFill>
                <a:latin typeface="+mj-lt"/>
                <a:ea typeface="Arial"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5494820"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spTree>
    <p:extLst>
      <p:ext uri="{BB962C8B-B14F-4D97-AF65-F5344CB8AC3E}">
        <p14:creationId xmlns:p14="http://schemas.microsoft.com/office/powerpoint/2010/main" val="4210562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sp>
        <p:nvSpPr>
          <p:cNvPr id="34" name="Deck Title">
            <a:extLst>
              <a:ext uri="{FF2B5EF4-FFF2-40B4-BE49-F238E27FC236}">
                <a16:creationId xmlns:a16="http://schemas.microsoft.com/office/drawing/2014/main" id="{07EE5BDB-0AF8-4AC1-BAB4-E37B66EDF5A9}"/>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7" name="Title">
            <a:extLst>
              <a:ext uri="{FF2B5EF4-FFF2-40B4-BE49-F238E27FC236}">
                <a16:creationId xmlns:a16="http://schemas.microsoft.com/office/drawing/2014/main" id="{CC4CD901-F4DA-4101-826E-F39C5CB2E07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5" name="Subtitle">
            <a:extLst>
              <a:ext uri="{FF2B5EF4-FFF2-40B4-BE49-F238E27FC236}">
                <a16:creationId xmlns:a16="http://schemas.microsoft.com/office/drawing/2014/main" id="{364653F5-6709-4CB4-BC63-DC8DD7B92EC4}"/>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684211"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1"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3"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1"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3521133"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3"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5"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3"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6357555"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5"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7"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5"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Image">
            <a:extLst>
              <a:ext uri="{FF2B5EF4-FFF2-40B4-BE49-F238E27FC236}">
                <a16:creationId xmlns:a16="http://schemas.microsoft.com/office/drawing/2014/main" id="{D24D25A5-7A79-45CF-959F-6A560398E424}"/>
              </a:ext>
              <a:ext uri="{C183D7F6-B498-43B3-948B-1728B52AA6E4}">
                <adec:decorative xmlns:adec="http://schemas.microsoft.com/office/drawing/2017/decorative" val="1"/>
              </a:ext>
            </a:extLst>
          </p:cNvPr>
          <p:cNvSpPr>
            <a:spLocks noGrp="1"/>
          </p:cNvSpPr>
          <p:nvPr>
            <p:ph type="clipArt" sz="quarter" idx="59" hasCustomPrompt="1"/>
          </p:nvPr>
        </p:nvSpPr>
        <p:spPr>
          <a:xfrm>
            <a:off x="9194477"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1" name="Heading">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7"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Four</a:t>
            </a:r>
          </a:p>
        </p:txBody>
      </p:sp>
      <p:sp>
        <p:nvSpPr>
          <p:cNvPr id="52" name="Text">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53" name="Subheading">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79"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54" name="Text">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7"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31" name="Slide Number">
            <a:extLst>
              <a:ext uri="{FF2B5EF4-FFF2-40B4-BE49-F238E27FC236}">
                <a16:creationId xmlns:a16="http://schemas.microsoft.com/office/drawing/2014/main" id="{093F017F-23EC-4786-B457-DF94C43093C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90088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50E04218-D8DC-45FE-98DA-4D9CA98048A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02BC9AD0-078E-4F17-9F62-D83F6CF56DE0}"/>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54C81205-2141-451F-91EC-2B7212A388D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Table">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518322" y="1731003"/>
            <a:ext cx="11084715" cy="4302834"/>
          </a:xfrm>
          <a:prstGeom prst="rect">
            <a:avLst/>
          </a:prstGeom>
        </p:spPr>
        <p:txBody>
          <a:bodyPr/>
          <a:lstStyle>
            <a:lvl1pPr marL="0" indent="0" algn="ctr">
              <a:buNone/>
              <a:defRPr sz="1400" b="1"/>
            </a:lvl1pPr>
          </a:lstStyle>
          <a:p>
            <a:r>
              <a:rPr lang="en-US"/>
              <a:t>Click the icon below to insert a table</a:t>
            </a:r>
          </a:p>
        </p:txBody>
      </p:sp>
      <p:sp>
        <p:nvSpPr>
          <p:cNvPr id="25" name="Text">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518322" y="6175375"/>
            <a:ext cx="11089634"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00CA42F7-6A3F-4A1A-9520-0FD80FCB500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92637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9" name="Table">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09075" y="3173502"/>
            <a:ext cx="3589143" cy="2708439"/>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table</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05736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7" name="Chart">
            <a:extLst>
              <a:ext uri="{FF2B5EF4-FFF2-40B4-BE49-F238E27FC236}">
                <a16:creationId xmlns:a16="http://schemas.microsoft.com/office/drawing/2014/main" id="{3DE2B61B-B14B-4114-8C82-B9F4DA41EF45}"/>
              </a:ext>
            </a:extLst>
          </p:cNvPr>
          <p:cNvSpPr>
            <a:spLocks noGrp="1"/>
          </p:cNvSpPr>
          <p:nvPr>
            <p:ph type="chart" sz="quarter" idx="47" hasCustomPrompt="1"/>
          </p:nvPr>
        </p:nvSpPr>
        <p:spPr>
          <a:xfrm>
            <a:off x="7829474" y="3188136"/>
            <a:ext cx="3505276" cy="288015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50287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trics">
    <p:bg>
      <p:bgPr>
        <a:solidFill>
          <a:schemeClr val="accent1"/>
        </a:solidFill>
        <a:effectLst/>
      </p:bgPr>
    </p:bg>
    <p:spTree>
      <p:nvGrpSpPr>
        <p:cNvPr id="1" name=""/>
        <p:cNvGrpSpPr/>
        <p:nvPr/>
      </p:nvGrpSpPr>
      <p:grpSpPr>
        <a:xfrm>
          <a:off x="0" y="0"/>
          <a:ext cx="0" cy="0"/>
          <a:chOff x="0" y="0"/>
          <a:chExt cx="0" cy="0"/>
        </a:xfrm>
      </p:grpSpPr>
      <p:sp>
        <p:nvSpPr>
          <p:cNvPr id="65" name="Shape">
            <a:extLst>
              <a:ext uri="{FF2B5EF4-FFF2-40B4-BE49-F238E27FC236}">
                <a16:creationId xmlns:a16="http://schemas.microsoft.com/office/drawing/2014/main" id="{6EDACCD8-37E6-4DFF-9FF4-39A6AF0AB781}"/>
              </a:ex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chemeClr val="bg1"/>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bg1"/>
                </a:solidFill>
                <a:latin typeface="+mn-lt"/>
                <a:ea typeface="+mn-ea"/>
                <a:cs typeface="Calibri" panose="020F0502020204030204" pitchFamily="34" charset="0"/>
              </a:defRPr>
            </a:lvl1pPr>
          </a:lstStyle>
          <a:p>
            <a:pPr lvl="0"/>
            <a:r>
              <a:rPr lang="en-US"/>
              <a:t>One or two lines of text</a:t>
            </a:r>
          </a:p>
        </p:txBody>
      </p:sp>
      <p:sp>
        <p:nvSpPr>
          <p:cNvPr id="7" name="Metric">
            <a:extLst>
              <a:ext uri="{FF2B5EF4-FFF2-40B4-BE49-F238E27FC236}">
                <a16:creationId xmlns:a16="http://schemas.microsoft.com/office/drawing/2014/main" id="{A8AE6C02-718D-4577-B98D-AEEC6A9141D7}"/>
              </a:ext>
            </a:extLst>
          </p:cNvPr>
          <p:cNvSpPr>
            <a:spLocks noGrp="1"/>
          </p:cNvSpPr>
          <p:nvPr>
            <p:ph type="body" sz="quarter" idx="20" hasCustomPrompt="1"/>
          </p:nvPr>
        </p:nvSpPr>
        <p:spPr>
          <a:xfrm>
            <a:off x="852760"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9" name="Label">
            <a:extLst>
              <a:ext uri="{FF2B5EF4-FFF2-40B4-BE49-F238E27FC236}">
                <a16:creationId xmlns:a16="http://schemas.microsoft.com/office/drawing/2014/main" id="{B8442AF6-56A9-40F0-B847-EF98506EB2FB}"/>
              </a:ext>
            </a:extLst>
          </p:cNvPr>
          <p:cNvSpPr>
            <a:spLocks noGrp="1"/>
          </p:cNvSpPr>
          <p:nvPr>
            <p:ph type="body" sz="quarter" idx="21" hasCustomPrompt="1"/>
          </p:nvPr>
        </p:nvSpPr>
        <p:spPr>
          <a:xfrm>
            <a:off x="2768848"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1" name="Metric">
            <a:extLst>
              <a:ext uri="{FF2B5EF4-FFF2-40B4-BE49-F238E27FC236}">
                <a16:creationId xmlns:a16="http://schemas.microsoft.com/office/drawing/2014/main" id="{EEF4A6D5-F9FB-434F-9873-E248A962F693}"/>
              </a:ext>
            </a:extLst>
          </p:cNvPr>
          <p:cNvSpPr>
            <a:spLocks noGrp="1"/>
          </p:cNvSpPr>
          <p:nvPr>
            <p:ph type="body" sz="quarter" idx="22" hasCustomPrompt="1"/>
          </p:nvPr>
        </p:nvSpPr>
        <p:spPr>
          <a:xfrm>
            <a:off x="852760"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2" name="Label">
            <a:extLst>
              <a:ext uri="{FF2B5EF4-FFF2-40B4-BE49-F238E27FC236}">
                <a16:creationId xmlns:a16="http://schemas.microsoft.com/office/drawing/2014/main" id="{8364B552-0356-44D7-8B5E-4DDE4B828583}"/>
              </a:ext>
            </a:extLst>
          </p:cNvPr>
          <p:cNvSpPr>
            <a:spLocks noGrp="1"/>
          </p:cNvSpPr>
          <p:nvPr>
            <p:ph type="body" sz="quarter" idx="23" hasCustomPrompt="1"/>
          </p:nvPr>
        </p:nvSpPr>
        <p:spPr>
          <a:xfrm>
            <a:off x="2768848"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3" name="Metric">
            <a:extLst>
              <a:ext uri="{FF2B5EF4-FFF2-40B4-BE49-F238E27FC236}">
                <a16:creationId xmlns:a16="http://schemas.microsoft.com/office/drawing/2014/main" id="{797D71D3-5219-477A-812A-C63161D2CE5D}"/>
              </a:ext>
            </a:extLst>
          </p:cNvPr>
          <p:cNvSpPr>
            <a:spLocks noGrp="1"/>
          </p:cNvSpPr>
          <p:nvPr>
            <p:ph type="body" sz="quarter" idx="24" hasCustomPrompt="1"/>
          </p:nvPr>
        </p:nvSpPr>
        <p:spPr>
          <a:xfrm>
            <a:off x="852760"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4" name="Label">
            <a:extLst>
              <a:ext uri="{FF2B5EF4-FFF2-40B4-BE49-F238E27FC236}">
                <a16:creationId xmlns:a16="http://schemas.microsoft.com/office/drawing/2014/main" id="{1F0D9B18-8267-40E3-80F4-7C072B3453B4}"/>
              </a:ext>
            </a:extLst>
          </p:cNvPr>
          <p:cNvSpPr>
            <a:spLocks noGrp="1"/>
          </p:cNvSpPr>
          <p:nvPr>
            <p:ph type="body" sz="quarter" idx="25" hasCustomPrompt="1"/>
          </p:nvPr>
        </p:nvSpPr>
        <p:spPr>
          <a:xfrm>
            <a:off x="2768848"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5" name="Metric">
            <a:extLst>
              <a:ext uri="{FF2B5EF4-FFF2-40B4-BE49-F238E27FC236}">
                <a16:creationId xmlns:a16="http://schemas.microsoft.com/office/drawing/2014/main" id="{ADB17671-4227-469F-935C-B0CFAED3AC56}"/>
              </a:ext>
            </a:extLst>
          </p:cNvPr>
          <p:cNvSpPr>
            <a:spLocks noGrp="1"/>
          </p:cNvSpPr>
          <p:nvPr>
            <p:ph type="body" sz="quarter" idx="26" hasCustomPrompt="1"/>
          </p:nvPr>
        </p:nvSpPr>
        <p:spPr>
          <a:xfrm>
            <a:off x="852760"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6" name="Label">
            <a:extLst>
              <a:ext uri="{FF2B5EF4-FFF2-40B4-BE49-F238E27FC236}">
                <a16:creationId xmlns:a16="http://schemas.microsoft.com/office/drawing/2014/main" id="{B5EB507A-9213-493C-A2C8-DE6DAB04D8FD}"/>
              </a:ext>
            </a:extLst>
          </p:cNvPr>
          <p:cNvSpPr>
            <a:spLocks noGrp="1"/>
          </p:cNvSpPr>
          <p:nvPr>
            <p:ph type="body" sz="quarter" idx="27" hasCustomPrompt="1"/>
          </p:nvPr>
        </p:nvSpPr>
        <p:spPr>
          <a:xfrm>
            <a:off x="2768848"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cxnSp>
        <p:nvCxnSpPr>
          <p:cNvPr id="47" name="Line">
            <a:extLst>
              <a:ext uri="{FF2B5EF4-FFF2-40B4-BE49-F238E27FC236}">
                <a16:creationId xmlns:a16="http://schemas.microsoft.com/office/drawing/2014/main" id="{6638038A-A59C-443F-BCE4-6C7A31B74B41}"/>
              </a:ext>
              <a:ext uri="{C183D7F6-B498-43B3-948B-1728B52AA6E4}">
                <adec:decorative xmlns:adec="http://schemas.microsoft.com/office/drawing/2017/decorative" val="1"/>
              </a:ext>
            </a:extLst>
          </p:cNvPr>
          <p:cNvCxnSpPr>
            <a:cxnSpLocks/>
          </p:cNvCxnSpPr>
          <p:nvPr userDrawn="1"/>
        </p:nvCxnSpPr>
        <p:spPr>
          <a:xfrm>
            <a:off x="6027543" y="2196697"/>
            <a:ext cx="0" cy="4133015"/>
          </a:xfrm>
          <a:prstGeom prst="line">
            <a:avLst/>
          </a:prstGeom>
          <a:noFill/>
          <a:ln w="12700" cap="flat" cmpd="sng" algn="ctr">
            <a:solidFill>
              <a:schemeClr val="bg1"/>
            </a:solidFill>
            <a:prstDash val="solid"/>
          </a:ln>
          <a:effectLst/>
        </p:spPr>
      </p:cxnSp>
      <p:sp>
        <p:nvSpPr>
          <p:cNvPr id="57" name="Metric">
            <a:extLst>
              <a:ext uri="{FF2B5EF4-FFF2-40B4-BE49-F238E27FC236}">
                <a16:creationId xmlns:a16="http://schemas.microsoft.com/office/drawing/2014/main" id="{02C994FC-4516-47D7-8917-631E0DB953DB}"/>
              </a:ext>
            </a:extLst>
          </p:cNvPr>
          <p:cNvSpPr>
            <a:spLocks noGrp="1"/>
          </p:cNvSpPr>
          <p:nvPr>
            <p:ph type="body" sz="quarter" idx="28" hasCustomPrompt="1"/>
          </p:nvPr>
        </p:nvSpPr>
        <p:spPr>
          <a:xfrm>
            <a:off x="6871702"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8" name="Label">
            <a:extLst>
              <a:ext uri="{FF2B5EF4-FFF2-40B4-BE49-F238E27FC236}">
                <a16:creationId xmlns:a16="http://schemas.microsoft.com/office/drawing/2014/main" id="{D3EE5EFA-5819-4E56-8A66-8F959779A360}"/>
              </a:ext>
            </a:extLst>
          </p:cNvPr>
          <p:cNvSpPr>
            <a:spLocks noGrp="1"/>
          </p:cNvSpPr>
          <p:nvPr>
            <p:ph type="body" sz="quarter" idx="29" hasCustomPrompt="1"/>
          </p:nvPr>
        </p:nvSpPr>
        <p:spPr>
          <a:xfrm>
            <a:off x="8787790"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9" name="Metric">
            <a:extLst>
              <a:ext uri="{FF2B5EF4-FFF2-40B4-BE49-F238E27FC236}">
                <a16:creationId xmlns:a16="http://schemas.microsoft.com/office/drawing/2014/main" id="{DF15EFD7-62D4-4FBC-93A1-6F25154C26A4}"/>
              </a:ext>
            </a:extLst>
          </p:cNvPr>
          <p:cNvSpPr>
            <a:spLocks noGrp="1"/>
          </p:cNvSpPr>
          <p:nvPr>
            <p:ph type="body" sz="quarter" idx="30" hasCustomPrompt="1"/>
          </p:nvPr>
        </p:nvSpPr>
        <p:spPr>
          <a:xfrm>
            <a:off x="6871702"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0" name="Label">
            <a:extLst>
              <a:ext uri="{FF2B5EF4-FFF2-40B4-BE49-F238E27FC236}">
                <a16:creationId xmlns:a16="http://schemas.microsoft.com/office/drawing/2014/main" id="{FF0F6BB5-E7F5-4714-90BB-187B99F516A4}"/>
              </a:ext>
            </a:extLst>
          </p:cNvPr>
          <p:cNvSpPr>
            <a:spLocks noGrp="1"/>
          </p:cNvSpPr>
          <p:nvPr>
            <p:ph type="body" sz="quarter" idx="31" hasCustomPrompt="1"/>
          </p:nvPr>
        </p:nvSpPr>
        <p:spPr>
          <a:xfrm>
            <a:off x="8787790"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1" name="Metric">
            <a:extLst>
              <a:ext uri="{FF2B5EF4-FFF2-40B4-BE49-F238E27FC236}">
                <a16:creationId xmlns:a16="http://schemas.microsoft.com/office/drawing/2014/main" id="{5F8E65C2-5BFF-4FD7-9EA8-51F5B82E7701}"/>
              </a:ext>
            </a:extLst>
          </p:cNvPr>
          <p:cNvSpPr>
            <a:spLocks noGrp="1"/>
          </p:cNvSpPr>
          <p:nvPr>
            <p:ph type="body" sz="quarter" idx="32" hasCustomPrompt="1"/>
          </p:nvPr>
        </p:nvSpPr>
        <p:spPr>
          <a:xfrm>
            <a:off x="6871702"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2" name="Label">
            <a:extLst>
              <a:ext uri="{FF2B5EF4-FFF2-40B4-BE49-F238E27FC236}">
                <a16:creationId xmlns:a16="http://schemas.microsoft.com/office/drawing/2014/main" id="{9643B0B6-0A56-472E-AE71-18DA13E0B7AC}"/>
              </a:ext>
            </a:extLst>
          </p:cNvPr>
          <p:cNvSpPr>
            <a:spLocks noGrp="1"/>
          </p:cNvSpPr>
          <p:nvPr>
            <p:ph type="body" sz="quarter" idx="33" hasCustomPrompt="1"/>
          </p:nvPr>
        </p:nvSpPr>
        <p:spPr>
          <a:xfrm>
            <a:off x="8787790"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3" name="Metric">
            <a:extLst>
              <a:ext uri="{FF2B5EF4-FFF2-40B4-BE49-F238E27FC236}">
                <a16:creationId xmlns:a16="http://schemas.microsoft.com/office/drawing/2014/main" id="{88D9E1B4-4A43-4A2F-B9A9-1F033DA6BEBA}"/>
              </a:ext>
            </a:extLst>
          </p:cNvPr>
          <p:cNvSpPr>
            <a:spLocks noGrp="1"/>
          </p:cNvSpPr>
          <p:nvPr>
            <p:ph type="body" sz="quarter" idx="34" hasCustomPrompt="1"/>
          </p:nvPr>
        </p:nvSpPr>
        <p:spPr>
          <a:xfrm>
            <a:off x="6871702"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4" name="Label">
            <a:extLst>
              <a:ext uri="{FF2B5EF4-FFF2-40B4-BE49-F238E27FC236}">
                <a16:creationId xmlns:a16="http://schemas.microsoft.com/office/drawing/2014/main" id="{D4696688-6958-4B13-B78B-A7D5DAC279CE}"/>
              </a:ext>
            </a:extLst>
          </p:cNvPr>
          <p:cNvSpPr>
            <a:spLocks noGrp="1"/>
          </p:cNvSpPr>
          <p:nvPr>
            <p:ph type="body" sz="quarter" idx="35" hasCustomPrompt="1"/>
          </p:nvPr>
        </p:nvSpPr>
        <p:spPr>
          <a:xfrm>
            <a:off x="8787790"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26" name="Picture 25" descr="Text&#10;&#10;Description automatically generated">
            <a:extLst>
              <a:ext uri="{FF2B5EF4-FFF2-40B4-BE49-F238E27FC236}">
                <a16:creationId xmlns:a16="http://schemas.microsoft.com/office/drawing/2014/main" id="{9EB16938-B99C-9B3F-F88A-2E5DD2F1F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1344" y="394464"/>
            <a:ext cx="1499299" cy="842944"/>
          </a:xfrm>
          <a:prstGeom prst="rect">
            <a:avLst/>
          </a:prstGeom>
        </p:spPr>
      </p:pic>
    </p:spTree>
    <p:extLst>
      <p:ext uri="{BB962C8B-B14F-4D97-AF65-F5344CB8AC3E}">
        <p14:creationId xmlns:p14="http://schemas.microsoft.com/office/powerpoint/2010/main" val="3021613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59629727"/>
              </p:ext>
            </p:extLst>
          </p:nvPr>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37761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180323625"/>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95600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1333705177"/>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572690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rrent State vs Future State">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59" name="Shape">
            <a:extLst>
              <a:ext uri="{FF2B5EF4-FFF2-40B4-BE49-F238E27FC236}">
                <a16:creationId xmlns:a16="http://schemas.microsoft.com/office/drawing/2014/main" id="{8B45AFE3-E792-4064-B1AD-ADFDE23B37B9}"/>
              </a:ext>
              <a:ext uri="{C183D7F6-B498-43B3-948B-1728B52AA6E4}">
                <adec:decorative xmlns:adec="http://schemas.microsoft.com/office/drawing/2017/decorative" val="1"/>
              </a:ext>
            </a:extLst>
          </p:cNvPr>
          <p:cNvSpPr/>
          <p:nvPr userDrawn="1"/>
        </p:nvSpPr>
        <p:spPr>
          <a:xfrm>
            <a:off x="5473122" y="1686996"/>
            <a:ext cx="6634211" cy="5012254"/>
          </a:xfrm>
          <a:prstGeom prst="rect">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1" name="Shape">
            <a:extLst>
              <a:ext uri="{FF2B5EF4-FFF2-40B4-BE49-F238E27FC236}">
                <a16:creationId xmlns:a16="http://schemas.microsoft.com/office/drawing/2014/main" id="{7BDFF9E8-D578-4AAF-A79E-E7E60928ECD0}"/>
              </a:ext>
              <a:ext uri="{C183D7F6-B498-43B3-948B-1728B52AA6E4}">
                <adec:decorative xmlns:adec="http://schemas.microsoft.com/office/drawing/2017/decorative" val="1"/>
              </a:ext>
            </a:extLst>
          </p:cNvPr>
          <p:cNvSpPr/>
          <p:nvPr userDrawn="1"/>
        </p:nvSpPr>
        <p:spPr>
          <a:xfrm>
            <a:off x="84667" y="1686996"/>
            <a:ext cx="6268452" cy="5012254"/>
          </a:xfrm>
          <a:custGeom>
            <a:avLst/>
            <a:gdLst>
              <a:gd name="connsiteX0" fmla="*/ 0 w 6358299"/>
              <a:gd name="connsiteY0" fmla="*/ 0 h 5075516"/>
              <a:gd name="connsiteX1" fmla="*/ 5493271 w 6358299"/>
              <a:gd name="connsiteY1" fmla="*/ 0 h 5075516"/>
              <a:gd name="connsiteX2" fmla="*/ 6358299 w 6358299"/>
              <a:gd name="connsiteY2" fmla="*/ 2537758 h 5075516"/>
              <a:gd name="connsiteX3" fmla="*/ 5493271 w 6358299"/>
              <a:gd name="connsiteY3" fmla="*/ 5075516 h 5075516"/>
              <a:gd name="connsiteX4" fmla="*/ 0 w 6358299"/>
              <a:gd name="connsiteY4" fmla="*/ 5075516 h 507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299" h="5075516">
                <a:moveTo>
                  <a:pt x="0" y="0"/>
                </a:moveTo>
                <a:lnTo>
                  <a:pt x="5493271" y="0"/>
                </a:lnTo>
                <a:lnTo>
                  <a:pt x="6358299" y="2537758"/>
                </a:lnTo>
                <a:lnTo>
                  <a:pt x="5493271" y="5075516"/>
                </a:lnTo>
                <a:lnTo>
                  <a:pt x="0" y="5075516"/>
                </a:lnTo>
                <a:close/>
              </a:path>
            </a:pathLst>
          </a:custGeom>
          <a:solidFill>
            <a:schemeClr val="bg1"/>
          </a:solidFill>
          <a:ln w="76200"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Icon">
            <a:extLst>
              <a:ext uri="{FF2B5EF4-FFF2-40B4-BE49-F238E27FC236}">
                <a16:creationId xmlns:a16="http://schemas.microsoft.com/office/drawing/2014/main" id="{BE746DCF-77FB-4000-9014-32450600B1FA}"/>
              </a:ext>
              <a:ext uri="{C183D7F6-B498-43B3-948B-1728B52AA6E4}">
                <adec:decorative xmlns:adec="http://schemas.microsoft.com/office/drawing/2017/decorative" val="1"/>
              </a:ext>
            </a:extLst>
          </p:cNvPr>
          <p:cNvGrpSpPr/>
          <p:nvPr userDrawn="1"/>
        </p:nvGrpSpPr>
        <p:grpSpPr>
          <a:xfrm>
            <a:off x="4461399" y="1938995"/>
            <a:ext cx="608918" cy="880192"/>
            <a:chOff x="4461399" y="1938995"/>
            <a:chExt cx="608918" cy="880192"/>
          </a:xfrm>
        </p:grpSpPr>
        <p:sp>
          <p:nvSpPr>
            <p:cNvPr id="35" name="Shape">
              <a:extLst>
                <a:ext uri="{FF2B5EF4-FFF2-40B4-BE49-F238E27FC236}">
                  <a16:creationId xmlns:a16="http://schemas.microsoft.com/office/drawing/2014/main" id="{0D2F504F-C29C-42DB-95D1-E4ADD69B8444}"/>
                </a:ext>
              </a:extLst>
            </p:cNvPr>
            <p:cNvSpPr/>
            <p:nvPr/>
          </p:nvSpPr>
          <p:spPr>
            <a:xfrm>
              <a:off x="4510460" y="2589925"/>
              <a:ext cx="510798" cy="219543"/>
            </a:xfrm>
            <a:prstGeom prst="trapezoi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07954D32-584C-46B7-B62C-AF5CD55B4EE0}"/>
                </a:ext>
              </a:extLst>
            </p:cNvPr>
            <p:cNvSpPr/>
            <p:nvPr/>
          </p:nvSpPr>
          <p:spPr>
            <a:xfrm>
              <a:off x="4683432" y="2097733"/>
              <a:ext cx="173110" cy="173110"/>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Shape">
              <a:extLst>
                <a:ext uri="{FF2B5EF4-FFF2-40B4-BE49-F238E27FC236}">
                  <a16:creationId xmlns:a16="http://schemas.microsoft.com/office/drawing/2014/main" id="{E1E8835E-D970-41B4-BB8B-90ECA8445C54}"/>
                </a:ext>
              </a:extLst>
            </p:cNvPr>
            <p:cNvSpPr>
              <a:spLocks/>
            </p:cNvSpPr>
            <p:nvPr/>
          </p:nvSpPr>
          <p:spPr bwMode="auto">
            <a:xfrm>
              <a:off x="4461399" y="2562343"/>
              <a:ext cx="608918" cy="256844"/>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0" name="Shape">
              <a:extLst>
                <a:ext uri="{FF2B5EF4-FFF2-40B4-BE49-F238E27FC236}">
                  <a16:creationId xmlns:a16="http://schemas.microsoft.com/office/drawing/2014/main" id="{A49E4C6B-616D-4A00-9F83-121A604A4B2A}"/>
                </a:ext>
              </a:extLst>
            </p:cNvPr>
            <p:cNvSpPr>
              <a:spLocks noEditPoints="1"/>
            </p:cNvSpPr>
            <p:nvPr/>
          </p:nvSpPr>
          <p:spPr bwMode="auto">
            <a:xfrm>
              <a:off x="4663410" y="2080402"/>
              <a:ext cx="207783" cy="207783"/>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1" name="Shape">
              <a:extLst>
                <a:ext uri="{FF2B5EF4-FFF2-40B4-BE49-F238E27FC236}">
                  <a16:creationId xmlns:a16="http://schemas.microsoft.com/office/drawing/2014/main" id="{FA666BC8-DBDB-4C0D-9839-393BFE78CE5C}"/>
                </a:ext>
              </a:extLst>
            </p:cNvPr>
            <p:cNvSpPr>
              <a:spLocks noEditPoints="1"/>
            </p:cNvSpPr>
            <p:nvPr/>
          </p:nvSpPr>
          <p:spPr bwMode="auto">
            <a:xfrm>
              <a:off x="4510460" y="1938995"/>
              <a:ext cx="510798" cy="764757"/>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grpSp>
      <p:grpSp>
        <p:nvGrpSpPr>
          <p:cNvPr id="13" name="Icon">
            <a:extLst>
              <a:ext uri="{FF2B5EF4-FFF2-40B4-BE49-F238E27FC236}">
                <a16:creationId xmlns:a16="http://schemas.microsoft.com/office/drawing/2014/main" id="{618B776B-516B-4629-B30A-D3EDFB5425D4}"/>
              </a:ext>
              <a:ext uri="{C183D7F6-B498-43B3-948B-1728B52AA6E4}">
                <adec:decorative xmlns:adec="http://schemas.microsoft.com/office/drawing/2017/decorative" val="1"/>
              </a:ext>
            </a:extLst>
          </p:cNvPr>
          <p:cNvGrpSpPr/>
          <p:nvPr/>
        </p:nvGrpSpPr>
        <p:grpSpPr>
          <a:xfrm>
            <a:off x="10397151" y="2086363"/>
            <a:ext cx="804834" cy="850691"/>
            <a:chOff x="10397151" y="2086363"/>
            <a:chExt cx="804834" cy="850691"/>
          </a:xfrm>
        </p:grpSpPr>
        <p:sp>
          <p:nvSpPr>
            <p:cNvPr id="4" name="Shape">
              <a:extLst>
                <a:ext uri="{FF2B5EF4-FFF2-40B4-BE49-F238E27FC236}">
                  <a16:creationId xmlns:a16="http://schemas.microsoft.com/office/drawing/2014/main" id="{9C68B180-52FA-4E29-B518-12A242E4BFB6}"/>
                </a:ext>
              </a:extLst>
            </p:cNvPr>
            <p:cNvSpPr/>
            <p:nvPr userDrawn="1"/>
          </p:nvSpPr>
          <p:spPr>
            <a:xfrm flipV="1">
              <a:off x="10839488" y="2653784"/>
              <a:ext cx="271275" cy="256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a:extLst>
                <a:ext uri="{FF2B5EF4-FFF2-40B4-BE49-F238E27FC236}">
                  <a16:creationId xmlns:a16="http://schemas.microsoft.com/office/drawing/2014/main" id="{C2670812-2B9A-46DB-AC03-633EAB657FF7}"/>
                </a:ext>
              </a:extLst>
            </p:cNvPr>
            <p:cNvSpPr/>
            <p:nvPr userDrawn="1"/>
          </p:nvSpPr>
          <p:spPr>
            <a:xfrm>
              <a:off x="10841075" y="2443513"/>
              <a:ext cx="271275" cy="321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pe">
              <a:extLst>
                <a:ext uri="{FF2B5EF4-FFF2-40B4-BE49-F238E27FC236}">
                  <a16:creationId xmlns:a16="http://schemas.microsoft.com/office/drawing/2014/main" id="{02FF9026-8B55-46F7-80C9-D3C18E741F3A}"/>
                </a:ext>
              </a:extLst>
            </p:cNvPr>
            <p:cNvSpPr/>
            <p:nvPr/>
          </p:nvSpPr>
          <p:spPr>
            <a:xfrm>
              <a:off x="10905003" y="2526612"/>
              <a:ext cx="116942" cy="116942"/>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Shape">
              <a:extLst>
                <a:ext uri="{FF2B5EF4-FFF2-40B4-BE49-F238E27FC236}">
                  <a16:creationId xmlns:a16="http://schemas.microsoft.com/office/drawing/2014/main" id="{5D97C3E3-C8E9-436F-86B3-B70C8F5A4EE8}"/>
                </a:ext>
              </a:extLst>
            </p:cNvPr>
            <p:cNvSpPr>
              <a:spLocks noEditPoints="1"/>
            </p:cNvSpPr>
            <p:nvPr/>
          </p:nvSpPr>
          <p:spPr bwMode="auto">
            <a:xfrm>
              <a:off x="10397151" y="2086363"/>
              <a:ext cx="804834" cy="850691"/>
            </a:xfrm>
            <a:custGeom>
              <a:avLst/>
              <a:gdLst>
                <a:gd name="T0" fmla="*/ 222 w 225"/>
                <a:gd name="T1" fmla="*/ 12 h 238"/>
                <a:gd name="T2" fmla="*/ 174 w 225"/>
                <a:gd name="T3" fmla="*/ 1 h 238"/>
                <a:gd name="T4" fmla="*/ 171 w 225"/>
                <a:gd name="T5" fmla="*/ 1 h 238"/>
                <a:gd name="T6" fmla="*/ 114 w 225"/>
                <a:gd name="T7" fmla="*/ 27 h 238"/>
                <a:gd name="T8" fmla="*/ 61 w 225"/>
                <a:gd name="T9" fmla="*/ 5 h 238"/>
                <a:gd name="T10" fmla="*/ 58 w 225"/>
                <a:gd name="T11" fmla="*/ 5 h 238"/>
                <a:gd name="T12" fmla="*/ 3 w 225"/>
                <a:gd name="T13" fmla="*/ 27 h 238"/>
                <a:gd name="T14" fmla="*/ 0 w 225"/>
                <a:gd name="T15" fmla="*/ 31 h 238"/>
                <a:gd name="T16" fmla="*/ 0 w 225"/>
                <a:gd name="T17" fmla="*/ 182 h 238"/>
                <a:gd name="T18" fmla="*/ 2 w 225"/>
                <a:gd name="T19" fmla="*/ 186 h 238"/>
                <a:gd name="T20" fmla="*/ 6 w 225"/>
                <a:gd name="T21" fmla="*/ 187 h 238"/>
                <a:gd name="T22" fmla="*/ 60 w 225"/>
                <a:gd name="T23" fmla="*/ 166 h 238"/>
                <a:gd name="T24" fmla="*/ 112 w 225"/>
                <a:gd name="T25" fmla="*/ 188 h 238"/>
                <a:gd name="T26" fmla="*/ 114 w 225"/>
                <a:gd name="T27" fmla="*/ 188 h 238"/>
                <a:gd name="T28" fmla="*/ 116 w 225"/>
                <a:gd name="T29" fmla="*/ 188 h 238"/>
                <a:gd name="T30" fmla="*/ 124 w 225"/>
                <a:gd name="T31" fmla="*/ 184 h 238"/>
                <a:gd name="T32" fmla="*/ 154 w 225"/>
                <a:gd name="T33" fmla="*/ 236 h 238"/>
                <a:gd name="T34" fmla="*/ 158 w 225"/>
                <a:gd name="T35" fmla="*/ 238 h 238"/>
                <a:gd name="T36" fmla="*/ 162 w 225"/>
                <a:gd name="T37" fmla="*/ 236 h 238"/>
                <a:gd name="T38" fmla="*/ 199 w 225"/>
                <a:gd name="T39" fmla="*/ 168 h 238"/>
                <a:gd name="T40" fmla="*/ 220 w 225"/>
                <a:gd name="T41" fmla="*/ 172 h 238"/>
                <a:gd name="T42" fmla="*/ 224 w 225"/>
                <a:gd name="T43" fmla="*/ 171 h 238"/>
                <a:gd name="T44" fmla="*/ 225 w 225"/>
                <a:gd name="T45" fmla="*/ 168 h 238"/>
                <a:gd name="T46" fmla="*/ 225 w 225"/>
                <a:gd name="T47" fmla="*/ 16 h 238"/>
                <a:gd name="T48" fmla="*/ 222 w 225"/>
                <a:gd name="T49" fmla="*/ 12 h 238"/>
                <a:gd name="T50" fmla="*/ 158 w 225"/>
                <a:gd name="T51" fmla="*/ 224 h 238"/>
                <a:gd name="T52" fmla="*/ 119 w 225"/>
                <a:gd name="T53" fmla="*/ 144 h 238"/>
                <a:gd name="T54" fmla="*/ 158 w 225"/>
                <a:gd name="T55" fmla="*/ 106 h 238"/>
                <a:gd name="T56" fmla="*/ 196 w 225"/>
                <a:gd name="T57" fmla="*/ 144 h 238"/>
                <a:gd name="T58" fmla="*/ 158 w 225"/>
                <a:gd name="T59" fmla="*/ 224 h 238"/>
                <a:gd name="T60" fmla="*/ 216 w 225"/>
                <a:gd name="T61" fmla="*/ 162 h 238"/>
                <a:gd name="T62" fmla="*/ 202 w 225"/>
                <a:gd name="T63" fmla="*/ 159 h 238"/>
                <a:gd name="T64" fmla="*/ 205 w 225"/>
                <a:gd name="T65" fmla="*/ 144 h 238"/>
                <a:gd name="T66" fmla="*/ 158 w 225"/>
                <a:gd name="T67" fmla="*/ 96 h 238"/>
                <a:gd name="T68" fmla="*/ 110 w 225"/>
                <a:gd name="T69" fmla="*/ 144 h 238"/>
                <a:gd name="T70" fmla="*/ 120 w 225"/>
                <a:gd name="T71" fmla="*/ 176 h 238"/>
                <a:gd name="T72" fmla="*/ 114 w 225"/>
                <a:gd name="T73" fmla="*/ 178 h 238"/>
                <a:gd name="T74" fmla="*/ 61 w 225"/>
                <a:gd name="T75" fmla="*/ 157 h 238"/>
                <a:gd name="T76" fmla="*/ 60 w 225"/>
                <a:gd name="T77" fmla="*/ 156 h 238"/>
                <a:gd name="T78" fmla="*/ 58 w 225"/>
                <a:gd name="T79" fmla="*/ 156 h 238"/>
                <a:gd name="T80" fmla="*/ 9 w 225"/>
                <a:gd name="T81" fmla="*/ 175 h 238"/>
                <a:gd name="T82" fmla="*/ 9 w 225"/>
                <a:gd name="T83" fmla="*/ 34 h 238"/>
                <a:gd name="T84" fmla="*/ 60 w 225"/>
                <a:gd name="T85" fmla="*/ 15 h 238"/>
                <a:gd name="T86" fmla="*/ 112 w 225"/>
                <a:gd name="T87" fmla="*/ 37 h 238"/>
                <a:gd name="T88" fmla="*/ 116 w 225"/>
                <a:gd name="T89" fmla="*/ 37 h 238"/>
                <a:gd name="T90" fmla="*/ 174 w 225"/>
                <a:gd name="T91" fmla="*/ 10 h 238"/>
                <a:gd name="T92" fmla="*/ 216 w 225"/>
                <a:gd name="T93" fmla="*/ 20 h 238"/>
                <a:gd name="T94" fmla="*/ 216 w 225"/>
                <a:gd name="T95" fmla="*/ 16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5" h="238">
                  <a:moveTo>
                    <a:pt x="222" y="12"/>
                  </a:moveTo>
                  <a:cubicBezTo>
                    <a:pt x="174" y="1"/>
                    <a:pt x="174" y="1"/>
                    <a:pt x="174" y="1"/>
                  </a:cubicBezTo>
                  <a:cubicBezTo>
                    <a:pt x="173" y="0"/>
                    <a:pt x="172" y="0"/>
                    <a:pt x="171" y="1"/>
                  </a:cubicBezTo>
                  <a:cubicBezTo>
                    <a:pt x="114" y="27"/>
                    <a:pt x="114" y="27"/>
                    <a:pt x="114" y="27"/>
                  </a:cubicBezTo>
                  <a:cubicBezTo>
                    <a:pt x="61" y="5"/>
                    <a:pt x="61" y="5"/>
                    <a:pt x="61" y="5"/>
                  </a:cubicBezTo>
                  <a:cubicBezTo>
                    <a:pt x="60" y="5"/>
                    <a:pt x="59" y="5"/>
                    <a:pt x="58" y="5"/>
                  </a:cubicBezTo>
                  <a:cubicBezTo>
                    <a:pt x="3" y="27"/>
                    <a:pt x="3" y="27"/>
                    <a:pt x="3" y="27"/>
                  </a:cubicBezTo>
                  <a:cubicBezTo>
                    <a:pt x="1" y="27"/>
                    <a:pt x="0" y="29"/>
                    <a:pt x="0" y="31"/>
                  </a:cubicBezTo>
                  <a:cubicBezTo>
                    <a:pt x="0" y="182"/>
                    <a:pt x="0" y="182"/>
                    <a:pt x="0" y="182"/>
                  </a:cubicBezTo>
                  <a:cubicBezTo>
                    <a:pt x="0" y="184"/>
                    <a:pt x="0" y="185"/>
                    <a:pt x="2" y="186"/>
                  </a:cubicBezTo>
                  <a:cubicBezTo>
                    <a:pt x="3" y="187"/>
                    <a:pt x="5" y="187"/>
                    <a:pt x="6" y="187"/>
                  </a:cubicBezTo>
                  <a:cubicBezTo>
                    <a:pt x="60" y="166"/>
                    <a:pt x="60" y="166"/>
                    <a:pt x="60" y="166"/>
                  </a:cubicBezTo>
                  <a:cubicBezTo>
                    <a:pt x="112" y="188"/>
                    <a:pt x="112" y="188"/>
                    <a:pt x="112" y="188"/>
                  </a:cubicBezTo>
                  <a:cubicBezTo>
                    <a:pt x="113" y="188"/>
                    <a:pt x="113" y="188"/>
                    <a:pt x="114" y="188"/>
                  </a:cubicBezTo>
                  <a:cubicBezTo>
                    <a:pt x="115" y="188"/>
                    <a:pt x="115" y="188"/>
                    <a:pt x="116" y="188"/>
                  </a:cubicBezTo>
                  <a:cubicBezTo>
                    <a:pt x="124" y="184"/>
                    <a:pt x="124" y="184"/>
                    <a:pt x="124" y="184"/>
                  </a:cubicBezTo>
                  <a:cubicBezTo>
                    <a:pt x="136" y="208"/>
                    <a:pt x="151" y="232"/>
                    <a:pt x="154" y="236"/>
                  </a:cubicBezTo>
                  <a:cubicBezTo>
                    <a:pt x="154" y="237"/>
                    <a:pt x="156" y="238"/>
                    <a:pt x="158" y="238"/>
                  </a:cubicBezTo>
                  <a:cubicBezTo>
                    <a:pt x="159" y="238"/>
                    <a:pt x="161" y="237"/>
                    <a:pt x="162" y="236"/>
                  </a:cubicBezTo>
                  <a:cubicBezTo>
                    <a:pt x="165" y="231"/>
                    <a:pt x="188" y="195"/>
                    <a:pt x="199" y="168"/>
                  </a:cubicBezTo>
                  <a:cubicBezTo>
                    <a:pt x="220" y="172"/>
                    <a:pt x="220" y="172"/>
                    <a:pt x="220" y="172"/>
                  </a:cubicBezTo>
                  <a:cubicBezTo>
                    <a:pt x="221" y="173"/>
                    <a:pt x="222" y="172"/>
                    <a:pt x="224" y="171"/>
                  </a:cubicBezTo>
                  <a:cubicBezTo>
                    <a:pt x="225" y="170"/>
                    <a:pt x="225" y="169"/>
                    <a:pt x="225" y="168"/>
                  </a:cubicBezTo>
                  <a:cubicBezTo>
                    <a:pt x="225" y="16"/>
                    <a:pt x="225" y="16"/>
                    <a:pt x="225" y="16"/>
                  </a:cubicBezTo>
                  <a:cubicBezTo>
                    <a:pt x="225" y="14"/>
                    <a:pt x="224" y="12"/>
                    <a:pt x="222" y="12"/>
                  </a:cubicBezTo>
                  <a:close/>
                  <a:moveTo>
                    <a:pt x="158" y="224"/>
                  </a:moveTo>
                  <a:cubicBezTo>
                    <a:pt x="144" y="203"/>
                    <a:pt x="119" y="160"/>
                    <a:pt x="119" y="144"/>
                  </a:cubicBezTo>
                  <a:cubicBezTo>
                    <a:pt x="119" y="123"/>
                    <a:pt x="136" y="106"/>
                    <a:pt x="158" y="106"/>
                  </a:cubicBezTo>
                  <a:cubicBezTo>
                    <a:pt x="179" y="106"/>
                    <a:pt x="196" y="123"/>
                    <a:pt x="196" y="144"/>
                  </a:cubicBezTo>
                  <a:cubicBezTo>
                    <a:pt x="196" y="160"/>
                    <a:pt x="171" y="203"/>
                    <a:pt x="158" y="224"/>
                  </a:cubicBezTo>
                  <a:close/>
                  <a:moveTo>
                    <a:pt x="216" y="162"/>
                  </a:moveTo>
                  <a:cubicBezTo>
                    <a:pt x="202" y="159"/>
                    <a:pt x="202" y="159"/>
                    <a:pt x="202" y="159"/>
                  </a:cubicBezTo>
                  <a:cubicBezTo>
                    <a:pt x="204" y="153"/>
                    <a:pt x="205" y="148"/>
                    <a:pt x="205" y="144"/>
                  </a:cubicBezTo>
                  <a:cubicBezTo>
                    <a:pt x="205" y="117"/>
                    <a:pt x="184" y="96"/>
                    <a:pt x="158" y="96"/>
                  </a:cubicBezTo>
                  <a:cubicBezTo>
                    <a:pt x="131" y="96"/>
                    <a:pt x="110" y="117"/>
                    <a:pt x="110" y="144"/>
                  </a:cubicBezTo>
                  <a:cubicBezTo>
                    <a:pt x="110" y="152"/>
                    <a:pt x="114" y="163"/>
                    <a:pt x="120" y="176"/>
                  </a:cubicBezTo>
                  <a:cubicBezTo>
                    <a:pt x="114" y="178"/>
                    <a:pt x="114" y="178"/>
                    <a:pt x="114" y="178"/>
                  </a:cubicBezTo>
                  <a:cubicBezTo>
                    <a:pt x="61" y="157"/>
                    <a:pt x="61" y="157"/>
                    <a:pt x="61" y="157"/>
                  </a:cubicBezTo>
                  <a:cubicBezTo>
                    <a:pt x="61" y="156"/>
                    <a:pt x="60" y="156"/>
                    <a:pt x="60" y="156"/>
                  </a:cubicBezTo>
                  <a:cubicBezTo>
                    <a:pt x="59" y="156"/>
                    <a:pt x="58" y="156"/>
                    <a:pt x="58" y="156"/>
                  </a:cubicBezTo>
                  <a:cubicBezTo>
                    <a:pt x="9" y="175"/>
                    <a:pt x="9" y="175"/>
                    <a:pt x="9" y="175"/>
                  </a:cubicBezTo>
                  <a:cubicBezTo>
                    <a:pt x="9" y="34"/>
                    <a:pt x="9" y="34"/>
                    <a:pt x="9" y="34"/>
                  </a:cubicBezTo>
                  <a:cubicBezTo>
                    <a:pt x="60" y="15"/>
                    <a:pt x="60" y="15"/>
                    <a:pt x="60" y="15"/>
                  </a:cubicBezTo>
                  <a:cubicBezTo>
                    <a:pt x="112" y="37"/>
                    <a:pt x="112" y="37"/>
                    <a:pt x="112" y="37"/>
                  </a:cubicBezTo>
                  <a:cubicBezTo>
                    <a:pt x="113" y="37"/>
                    <a:pt x="115" y="37"/>
                    <a:pt x="116" y="37"/>
                  </a:cubicBezTo>
                  <a:cubicBezTo>
                    <a:pt x="174" y="10"/>
                    <a:pt x="174" y="10"/>
                    <a:pt x="174" y="10"/>
                  </a:cubicBezTo>
                  <a:cubicBezTo>
                    <a:pt x="216" y="20"/>
                    <a:pt x="216" y="20"/>
                    <a:pt x="216" y="20"/>
                  </a:cubicBezTo>
                  <a:lnTo>
                    <a:pt x="216" y="16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0" name="Shape">
              <a:extLst>
                <a:ext uri="{FF2B5EF4-FFF2-40B4-BE49-F238E27FC236}">
                  <a16:creationId xmlns:a16="http://schemas.microsoft.com/office/drawing/2014/main" id="{ACAD3740-3473-4B49-9AC4-CF60BDD5AF06}"/>
                </a:ext>
              </a:extLst>
            </p:cNvPr>
            <p:cNvSpPr>
              <a:spLocks/>
            </p:cNvSpPr>
            <p:nvPr/>
          </p:nvSpPr>
          <p:spPr bwMode="auto">
            <a:xfrm>
              <a:off x="10594331" y="2207891"/>
              <a:ext cx="32102" cy="376046"/>
            </a:xfrm>
            <a:custGeom>
              <a:avLst/>
              <a:gdLst>
                <a:gd name="T0" fmla="*/ 5 w 9"/>
                <a:gd name="T1" fmla="*/ 0 h 105"/>
                <a:gd name="T2" fmla="*/ 0 w 9"/>
                <a:gd name="T3" fmla="*/ 5 h 105"/>
                <a:gd name="T4" fmla="*/ 0 w 9"/>
                <a:gd name="T5" fmla="*/ 101 h 105"/>
                <a:gd name="T6" fmla="*/ 5 w 9"/>
                <a:gd name="T7" fmla="*/ 105 h 105"/>
                <a:gd name="T8" fmla="*/ 9 w 9"/>
                <a:gd name="T9" fmla="*/ 101 h 105"/>
                <a:gd name="T10" fmla="*/ 9 w 9"/>
                <a:gd name="T11" fmla="*/ 5 h 105"/>
                <a:gd name="T12" fmla="*/ 5 w 9"/>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9" h="105">
                  <a:moveTo>
                    <a:pt x="5" y="0"/>
                  </a:moveTo>
                  <a:cubicBezTo>
                    <a:pt x="2" y="0"/>
                    <a:pt x="0" y="2"/>
                    <a:pt x="0" y="5"/>
                  </a:cubicBezTo>
                  <a:cubicBezTo>
                    <a:pt x="0" y="101"/>
                    <a:pt x="0" y="101"/>
                    <a:pt x="0" y="101"/>
                  </a:cubicBezTo>
                  <a:cubicBezTo>
                    <a:pt x="0" y="103"/>
                    <a:pt x="2" y="105"/>
                    <a:pt x="5" y="105"/>
                  </a:cubicBezTo>
                  <a:cubicBezTo>
                    <a:pt x="7" y="105"/>
                    <a:pt x="9" y="103"/>
                    <a:pt x="9" y="101"/>
                  </a:cubicBezTo>
                  <a:cubicBezTo>
                    <a:pt x="9" y="5"/>
                    <a:pt x="9" y="5"/>
                    <a:pt x="9" y="5"/>
                  </a:cubicBezTo>
                  <a:cubicBezTo>
                    <a:pt x="9" y="2"/>
                    <a:pt x="7"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1" name="Shape">
              <a:extLst>
                <a:ext uri="{FF2B5EF4-FFF2-40B4-BE49-F238E27FC236}">
                  <a16:creationId xmlns:a16="http://schemas.microsoft.com/office/drawing/2014/main" id="{C219E1A0-FFBD-40FB-BDDB-D129C613937C}"/>
                </a:ext>
              </a:extLst>
            </p:cNvPr>
            <p:cNvSpPr>
              <a:spLocks/>
            </p:cNvSpPr>
            <p:nvPr/>
          </p:nvSpPr>
          <p:spPr bwMode="auto">
            <a:xfrm>
              <a:off x="10786916" y="2272094"/>
              <a:ext cx="36688" cy="167386"/>
            </a:xfrm>
            <a:custGeom>
              <a:avLst/>
              <a:gdLst>
                <a:gd name="T0" fmla="*/ 5 w 10"/>
                <a:gd name="T1" fmla="*/ 0 h 47"/>
                <a:gd name="T2" fmla="*/ 0 w 10"/>
                <a:gd name="T3" fmla="*/ 5 h 47"/>
                <a:gd name="T4" fmla="*/ 0 w 10"/>
                <a:gd name="T5" fmla="*/ 42 h 47"/>
                <a:gd name="T6" fmla="*/ 5 w 10"/>
                <a:gd name="T7" fmla="*/ 47 h 47"/>
                <a:gd name="T8" fmla="*/ 10 w 10"/>
                <a:gd name="T9" fmla="*/ 42 h 47"/>
                <a:gd name="T10" fmla="*/ 10 w 10"/>
                <a:gd name="T11" fmla="*/ 5 h 47"/>
                <a:gd name="T12" fmla="*/ 5 w 1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 h="47">
                  <a:moveTo>
                    <a:pt x="5" y="0"/>
                  </a:moveTo>
                  <a:cubicBezTo>
                    <a:pt x="2" y="0"/>
                    <a:pt x="0" y="3"/>
                    <a:pt x="0" y="5"/>
                  </a:cubicBezTo>
                  <a:cubicBezTo>
                    <a:pt x="0" y="42"/>
                    <a:pt x="0" y="42"/>
                    <a:pt x="0" y="42"/>
                  </a:cubicBezTo>
                  <a:cubicBezTo>
                    <a:pt x="0" y="44"/>
                    <a:pt x="2" y="47"/>
                    <a:pt x="5" y="47"/>
                  </a:cubicBezTo>
                  <a:cubicBezTo>
                    <a:pt x="8" y="47"/>
                    <a:pt x="10" y="44"/>
                    <a:pt x="10" y="42"/>
                  </a:cubicBezTo>
                  <a:cubicBezTo>
                    <a:pt x="10" y="5"/>
                    <a:pt x="10" y="5"/>
                    <a:pt x="10" y="5"/>
                  </a:cubicBezTo>
                  <a:cubicBezTo>
                    <a:pt x="10" y="3"/>
                    <a:pt x="8"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2" name="Shape">
              <a:extLst>
                <a:ext uri="{FF2B5EF4-FFF2-40B4-BE49-F238E27FC236}">
                  <a16:creationId xmlns:a16="http://schemas.microsoft.com/office/drawing/2014/main" id="{90BBAAC6-4BC3-412F-A617-EFCDDBEE4128}"/>
                </a:ext>
              </a:extLst>
            </p:cNvPr>
            <p:cNvSpPr>
              <a:spLocks/>
            </p:cNvSpPr>
            <p:nvPr/>
          </p:nvSpPr>
          <p:spPr bwMode="auto">
            <a:xfrm>
              <a:off x="11002438" y="2182673"/>
              <a:ext cx="36688" cy="206367"/>
            </a:xfrm>
            <a:custGeom>
              <a:avLst/>
              <a:gdLst>
                <a:gd name="T0" fmla="*/ 0 w 10"/>
                <a:gd name="T1" fmla="*/ 5 h 58"/>
                <a:gd name="T2" fmla="*/ 0 w 10"/>
                <a:gd name="T3" fmla="*/ 53 h 58"/>
                <a:gd name="T4" fmla="*/ 5 w 10"/>
                <a:gd name="T5" fmla="*/ 58 h 58"/>
                <a:gd name="T6" fmla="*/ 10 w 10"/>
                <a:gd name="T7" fmla="*/ 53 h 58"/>
                <a:gd name="T8" fmla="*/ 10 w 10"/>
                <a:gd name="T9" fmla="*/ 5 h 58"/>
                <a:gd name="T10" fmla="*/ 5 w 10"/>
                <a:gd name="T11" fmla="*/ 0 h 58"/>
                <a:gd name="T12" fmla="*/ 0 w 10"/>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10" h="58">
                  <a:moveTo>
                    <a:pt x="0" y="5"/>
                  </a:moveTo>
                  <a:cubicBezTo>
                    <a:pt x="0" y="53"/>
                    <a:pt x="0" y="53"/>
                    <a:pt x="0" y="53"/>
                  </a:cubicBezTo>
                  <a:cubicBezTo>
                    <a:pt x="0" y="56"/>
                    <a:pt x="2" y="58"/>
                    <a:pt x="5" y="58"/>
                  </a:cubicBezTo>
                  <a:cubicBezTo>
                    <a:pt x="8" y="58"/>
                    <a:pt x="10" y="56"/>
                    <a:pt x="10" y="53"/>
                  </a:cubicBezTo>
                  <a:cubicBezTo>
                    <a:pt x="10" y="5"/>
                    <a:pt x="10" y="5"/>
                    <a:pt x="10" y="5"/>
                  </a:cubicBezTo>
                  <a:cubicBezTo>
                    <a:pt x="10" y="2"/>
                    <a:pt x="8" y="0"/>
                    <a:pt x="5" y="0"/>
                  </a:cubicBezTo>
                  <a:cubicBezTo>
                    <a:pt x="2" y="0"/>
                    <a:pt x="0" y="2"/>
                    <a:pt x="0" y="5"/>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3" name="Shape">
              <a:extLst>
                <a:ext uri="{FF2B5EF4-FFF2-40B4-BE49-F238E27FC236}">
                  <a16:creationId xmlns:a16="http://schemas.microsoft.com/office/drawing/2014/main" id="{C4BC9350-DD02-4490-9920-CF0A33BAECDF}"/>
                </a:ext>
              </a:extLst>
            </p:cNvPr>
            <p:cNvSpPr>
              <a:spLocks noEditPoints="1"/>
            </p:cNvSpPr>
            <p:nvPr/>
          </p:nvSpPr>
          <p:spPr bwMode="auto">
            <a:xfrm>
              <a:off x="10899320" y="2515141"/>
              <a:ext cx="123821" cy="128406"/>
            </a:xfrm>
            <a:custGeom>
              <a:avLst/>
              <a:gdLst>
                <a:gd name="T0" fmla="*/ 18 w 35"/>
                <a:gd name="T1" fmla="*/ 0 h 36"/>
                <a:gd name="T2" fmla="*/ 0 w 35"/>
                <a:gd name="T3" fmla="*/ 18 h 36"/>
                <a:gd name="T4" fmla="*/ 18 w 35"/>
                <a:gd name="T5" fmla="*/ 36 h 36"/>
                <a:gd name="T6" fmla="*/ 35 w 35"/>
                <a:gd name="T7" fmla="*/ 18 h 36"/>
                <a:gd name="T8" fmla="*/ 18 w 35"/>
                <a:gd name="T9" fmla="*/ 0 h 36"/>
                <a:gd name="T10" fmla="*/ 18 w 35"/>
                <a:gd name="T11" fmla="*/ 27 h 36"/>
                <a:gd name="T12" fmla="*/ 9 w 35"/>
                <a:gd name="T13" fmla="*/ 18 h 36"/>
                <a:gd name="T14" fmla="*/ 18 w 35"/>
                <a:gd name="T15" fmla="*/ 10 h 36"/>
                <a:gd name="T16" fmla="*/ 26 w 35"/>
                <a:gd name="T17" fmla="*/ 18 h 36"/>
                <a:gd name="T18" fmla="*/ 18 w 35"/>
                <a:gd name="T19"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8" y="0"/>
                  </a:moveTo>
                  <a:cubicBezTo>
                    <a:pt x="8" y="0"/>
                    <a:pt x="0" y="8"/>
                    <a:pt x="0" y="18"/>
                  </a:cubicBezTo>
                  <a:cubicBezTo>
                    <a:pt x="0" y="28"/>
                    <a:pt x="8" y="36"/>
                    <a:pt x="18" y="36"/>
                  </a:cubicBezTo>
                  <a:cubicBezTo>
                    <a:pt x="27" y="36"/>
                    <a:pt x="35" y="28"/>
                    <a:pt x="35" y="18"/>
                  </a:cubicBezTo>
                  <a:cubicBezTo>
                    <a:pt x="35" y="8"/>
                    <a:pt x="27" y="0"/>
                    <a:pt x="18" y="0"/>
                  </a:cubicBezTo>
                  <a:close/>
                  <a:moveTo>
                    <a:pt x="18" y="27"/>
                  </a:moveTo>
                  <a:cubicBezTo>
                    <a:pt x="13" y="27"/>
                    <a:pt x="9" y="23"/>
                    <a:pt x="9" y="18"/>
                  </a:cubicBezTo>
                  <a:cubicBezTo>
                    <a:pt x="9" y="14"/>
                    <a:pt x="13" y="10"/>
                    <a:pt x="18" y="10"/>
                  </a:cubicBezTo>
                  <a:cubicBezTo>
                    <a:pt x="22" y="10"/>
                    <a:pt x="26" y="14"/>
                    <a:pt x="26" y="18"/>
                  </a:cubicBezTo>
                  <a:cubicBezTo>
                    <a:pt x="26" y="23"/>
                    <a:pt x="22" y="27"/>
                    <a:pt x="18" y="2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grpSp>
      <p:sp>
        <p:nvSpPr>
          <p:cNvPr id="7" name="Heading">
            <a:extLst>
              <a:ext uri="{FF2B5EF4-FFF2-40B4-BE49-F238E27FC236}">
                <a16:creationId xmlns:a16="http://schemas.microsoft.com/office/drawing/2014/main" id="{B3EAF1F9-F55F-4CA5-B3AE-B7BF5D4D8828}"/>
              </a:ext>
            </a:extLst>
          </p:cNvPr>
          <p:cNvSpPr>
            <a:spLocks noGrp="1"/>
          </p:cNvSpPr>
          <p:nvPr>
            <p:ph type="body" sz="quarter" idx="20" hasCustomPrompt="1"/>
          </p:nvPr>
        </p:nvSpPr>
        <p:spPr>
          <a:xfrm>
            <a:off x="543894" y="1957603"/>
            <a:ext cx="2065956"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CURRENT STATE</a:t>
            </a:r>
          </a:p>
        </p:txBody>
      </p:sp>
      <p:sp>
        <p:nvSpPr>
          <p:cNvPr id="10" name="Text">
            <a:extLst>
              <a:ext uri="{FF2B5EF4-FFF2-40B4-BE49-F238E27FC236}">
                <a16:creationId xmlns:a16="http://schemas.microsoft.com/office/drawing/2014/main" id="{50397486-9B97-49AF-BD1F-A8D447705922}"/>
              </a:ext>
            </a:extLst>
          </p:cNvPr>
          <p:cNvSpPr>
            <a:spLocks noGrp="1"/>
          </p:cNvSpPr>
          <p:nvPr>
            <p:ph type="body" sz="quarter" idx="22" hasCustomPrompt="1"/>
          </p:nvPr>
        </p:nvSpPr>
        <p:spPr>
          <a:xfrm>
            <a:off x="914400" y="3203575"/>
            <a:ext cx="456237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55" name="Heading">
            <a:extLst>
              <a:ext uri="{FF2B5EF4-FFF2-40B4-BE49-F238E27FC236}">
                <a16:creationId xmlns:a16="http://schemas.microsoft.com/office/drawing/2014/main" id="{3031ED24-928E-4BB5-88B6-E2A2DC126DB5}"/>
              </a:ext>
            </a:extLst>
          </p:cNvPr>
          <p:cNvSpPr>
            <a:spLocks noGrp="1"/>
          </p:cNvSpPr>
          <p:nvPr>
            <p:ph type="body" sz="quarter" idx="21" hasCustomPrompt="1"/>
          </p:nvPr>
        </p:nvSpPr>
        <p:spPr>
          <a:xfrm>
            <a:off x="6353590" y="2013763"/>
            <a:ext cx="3342860"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PROPOSED FUTURE STATE</a:t>
            </a:r>
          </a:p>
        </p:txBody>
      </p:sp>
      <p:sp>
        <p:nvSpPr>
          <p:cNvPr id="58" name="Text">
            <a:extLst>
              <a:ext uri="{FF2B5EF4-FFF2-40B4-BE49-F238E27FC236}">
                <a16:creationId xmlns:a16="http://schemas.microsoft.com/office/drawing/2014/main" id="{7FCE15D1-6562-4AA4-9092-B7ECA43782EA}"/>
              </a:ext>
            </a:extLst>
          </p:cNvPr>
          <p:cNvSpPr>
            <a:spLocks noGrp="1"/>
          </p:cNvSpPr>
          <p:nvPr>
            <p:ph type="body" sz="quarter" idx="23" hasCustomPrompt="1"/>
          </p:nvPr>
        </p:nvSpPr>
        <p:spPr>
          <a:xfrm>
            <a:off x="6699183" y="3203575"/>
            <a:ext cx="487210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60" name="Slide Number">
            <a:extLst>
              <a:ext uri="{FF2B5EF4-FFF2-40B4-BE49-F238E27FC236}">
                <a16:creationId xmlns:a16="http://schemas.microsoft.com/office/drawing/2014/main" id="{73A1A494-853C-4B87-A6C9-FBF025F188AF}"/>
              </a:ext>
              <a:ext uri="{C183D7F6-B498-43B3-948B-1728B52AA6E4}">
                <adec:decorative xmlns:adec="http://schemas.microsoft.com/office/drawing/2017/decorative" val="1"/>
              </a:ext>
            </a:extLst>
          </p:cNvPr>
          <p:cNvSpPr txBox="1">
            <a:spLocks/>
          </p:cNvSpPr>
          <p:nvPr/>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106574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89CBB367-C9FE-46C3-90B9-8F0F2C05B54E}"/>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D8E3563E-D89A-45B4-9A47-4851FE97D02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F09E3BF6-A98D-418D-9B86-DFCE36D53C4B}"/>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7" y="1828800"/>
            <a:ext cx="11151015" cy="414347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Text">
            <a:extLst>
              <a:ext uri="{FF2B5EF4-FFF2-40B4-BE49-F238E27FC236}">
                <a16:creationId xmlns:a16="http://schemas.microsoft.com/office/drawing/2014/main" id="{C5729119-218F-4B6B-8794-962762AAD70C}"/>
              </a:ext>
            </a:extLst>
          </p:cNvPr>
          <p:cNvSpPr>
            <a:spLocks noGrp="1"/>
          </p:cNvSpPr>
          <p:nvPr>
            <p:ph type="body" sz="quarter" idx="49" hasCustomPrompt="1"/>
          </p:nvPr>
        </p:nvSpPr>
        <p:spPr>
          <a:xfrm>
            <a:off x="450850" y="6175375"/>
            <a:ext cx="11151015"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DCA03167-15F3-4EE5-AE70-695D9C52762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8470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hasCustomPrompt="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1" name="Title">
            <a:extLst>
              <a:ext uri="{FF2B5EF4-FFF2-40B4-BE49-F238E27FC236}">
                <a16:creationId xmlns:a16="http://schemas.microsoft.com/office/drawing/2014/main" id="{1C1626E9-E194-4EF0-83CD-DA1CE8F1E3C6}"/>
              </a:ext>
            </a:extLst>
          </p:cNvPr>
          <p:cNvSpPr>
            <a:spLocks noGrp="1"/>
          </p:cNvSpPr>
          <p:nvPr>
            <p:ph type="title" hasCustomPrompt="1"/>
          </p:nvPr>
        </p:nvSpPr>
        <p:spPr>
          <a:xfrm>
            <a:off x="64783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716294" y="2651091"/>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r>
              <a:rPr lang="en-US"/>
              <a:t>Title of Section 1</a:t>
            </a:r>
          </a:p>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752974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0F00879E-D1D2-4606-9F78-21A1E22E2AEA}"/>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F6CC9F7B-5927-4C47-9782-2B3367E02A5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66B0D44-200D-4155-BF19-7697CF61A1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898482"/>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67366"/>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67365"/>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Slide Number">
            <a:extLst>
              <a:ext uri="{FF2B5EF4-FFF2-40B4-BE49-F238E27FC236}">
                <a16:creationId xmlns:a16="http://schemas.microsoft.com/office/drawing/2014/main" id="{ED8A5876-8E3D-42AA-965C-4E1FDA7CEF0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18491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15BA1B44-977C-4702-89C5-BFD0CDDD375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2" name="Title">
            <a:extLst>
              <a:ext uri="{FF2B5EF4-FFF2-40B4-BE49-F238E27FC236}">
                <a16:creationId xmlns:a16="http://schemas.microsoft.com/office/drawing/2014/main" id="{437D9F27-8A0C-42E6-8224-2D4F5FB089B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7B5BFD57-3D72-4570-B43A-DCD7C7A978E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1989615"/>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05346"/>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66449"/>
            <a:ext cx="3203756" cy="318769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None/>
              <a:defRPr/>
            </a:lvl2pPr>
          </a:lstStyle>
          <a:p>
            <a:pPr lvl="0"/>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78274"/>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47158"/>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4715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9" name="Slide Number">
            <a:extLst>
              <a:ext uri="{FF2B5EF4-FFF2-40B4-BE49-F238E27FC236}">
                <a16:creationId xmlns:a16="http://schemas.microsoft.com/office/drawing/2014/main" id="{89EEFFA7-1B4D-4490-B487-1177F2390591}"/>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156500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89267FE9-EC23-4E3A-8739-6DCF52A3CCF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2E50B212-8AB9-485E-81E1-D165E990920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E16070C8-D910-4217-9B30-72F8AE046D2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918690"/>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87574"/>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869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8757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8709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5597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4" name="Slide Number">
            <a:extLst>
              <a:ext uri="{FF2B5EF4-FFF2-40B4-BE49-F238E27FC236}">
                <a16:creationId xmlns:a16="http://schemas.microsoft.com/office/drawing/2014/main" id="{C82DD3D8-7A7B-4543-8ECB-5CB0F43DDE3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548217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9887A802-A727-427A-9614-96649A0EAEE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CDA188E8-F1F6-4067-9267-B99A76E42634}"/>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15C82274-3622-41E6-BA73-BB80CB0AF08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9848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6736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89848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6736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6688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3577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C8A2B535-E572-4771-9DBC-1CF84FDC79C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909386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0B9187C0-5B58-4057-A782-B7780E64316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B9A6720C-1C75-4B09-9CA1-6C26577A590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3C98FA7D-5635-471A-B3BF-AE0CD2B0A02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15" name="Shape">
            <a:extLst>
              <a:ext uri="{FF2B5EF4-FFF2-40B4-BE49-F238E27FC236}">
                <a16:creationId xmlns:a16="http://schemas.microsoft.com/office/drawing/2014/main" id="{49E2F68D-DDF1-4C4B-A7C6-DCF767C519FE}"/>
              </a:ext>
              <a:ext uri="{C183D7F6-B498-43B3-948B-1728B52AA6E4}">
                <adec:decorative xmlns:adec="http://schemas.microsoft.com/office/drawing/2017/decorative" val="1"/>
              </a:ext>
            </a:extLst>
          </p:cNvPr>
          <p:cNvSpPr/>
          <p:nvPr userDrawn="1"/>
        </p:nvSpPr>
        <p:spPr>
          <a:xfrm>
            <a:off x="452277"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0564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452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404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292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8CD47FA9-0487-4B89-A339-602503AA8BA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66738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783D0576-5160-47BC-92E2-EC51D0E16E0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Heading">
            <a:extLst>
              <a:ext uri="{FF2B5EF4-FFF2-40B4-BE49-F238E27FC236}">
                <a16:creationId xmlns:a16="http://schemas.microsoft.com/office/drawing/2014/main" id="{F645FA5D-1A1E-4FE9-8D2B-F5B8E0F6DDB3}"/>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6" name="Text">
            <a:extLst>
              <a:ext uri="{FF2B5EF4-FFF2-40B4-BE49-F238E27FC236}">
                <a16:creationId xmlns:a16="http://schemas.microsoft.com/office/drawing/2014/main" id="{11E0499E-10EB-4887-AAD4-DC8D047F55D3}"/>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7" name="Text">
            <a:extLst>
              <a:ext uri="{FF2B5EF4-FFF2-40B4-BE49-F238E27FC236}">
                <a16:creationId xmlns:a16="http://schemas.microsoft.com/office/drawing/2014/main" id="{0420768A-C31C-427D-B2BF-FCFBA4709919}"/>
              </a:ext>
            </a:extLst>
          </p:cNvPr>
          <p:cNvSpPr>
            <a:spLocks noGrp="1"/>
          </p:cNvSpPr>
          <p:nvPr>
            <p:ph type="body" sz="quarter" idx="52"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13" name="Shape">
            <a:extLst>
              <a:ext uri="{FF2B5EF4-FFF2-40B4-BE49-F238E27FC236}">
                <a16:creationId xmlns:a16="http://schemas.microsoft.com/office/drawing/2014/main" id="{C118740A-8798-4CB4-9922-800C23A6392E}"/>
              </a:ext>
              <a:ext uri="{C183D7F6-B498-43B3-948B-1728B52AA6E4}">
                <adec:decorative xmlns:adec="http://schemas.microsoft.com/office/drawing/2017/decorative" val="1"/>
              </a:ext>
            </a:extLst>
          </p:cNvPr>
          <p:cNvSpPr/>
          <p:nvPr userDrawn="1"/>
        </p:nvSpPr>
        <p:spPr>
          <a:xfrm>
            <a:off x="4201298"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8"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8" name="Shape">
            <a:extLst>
              <a:ext uri="{FF2B5EF4-FFF2-40B4-BE49-F238E27FC236}">
                <a16:creationId xmlns:a16="http://schemas.microsoft.com/office/drawing/2014/main" id="{CCD4F1D2-22BE-4A6D-80F9-97D3A925475C}"/>
              </a:ext>
              <a:ext uri="{C183D7F6-B498-43B3-948B-1728B52AA6E4}">
                <adec:decorative xmlns:adec="http://schemas.microsoft.com/office/drawing/2017/decorative" val="1"/>
              </a:ext>
            </a:extLst>
          </p:cNvPr>
          <p:cNvSpPr/>
          <p:nvPr userDrawn="1"/>
        </p:nvSpPr>
        <p:spPr>
          <a:xfrm>
            <a:off x="4201298"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8"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781999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 Thre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7" name="Heading">
            <a:extLst>
              <a:ext uri="{FF2B5EF4-FFF2-40B4-BE49-F238E27FC236}">
                <a16:creationId xmlns:a16="http://schemas.microsoft.com/office/drawing/2014/main" id="{9744AE91-067B-4843-AC8F-DF41B2E3644C}"/>
              </a:ext>
            </a:extLst>
          </p:cNvPr>
          <p:cNvSpPr>
            <a:spLocks noGrp="1"/>
          </p:cNvSpPr>
          <p:nvPr userDrawn="1">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9" name="Subheading">
            <a:extLst>
              <a:ext uri="{FF2B5EF4-FFF2-40B4-BE49-F238E27FC236}">
                <a16:creationId xmlns:a16="http://schemas.microsoft.com/office/drawing/2014/main" id="{2DE2FDF8-A161-436C-9009-5BA53D58AAAA}"/>
              </a:ext>
            </a:extLst>
          </p:cNvPr>
          <p:cNvSpPr>
            <a:spLocks noGrp="1"/>
          </p:cNvSpPr>
          <p:nvPr userDrawn="1">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5" name="Text">
            <a:extLst>
              <a:ext uri="{FF2B5EF4-FFF2-40B4-BE49-F238E27FC236}">
                <a16:creationId xmlns:a16="http://schemas.microsoft.com/office/drawing/2014/main" id="{E73CA940-8F38-4A4A-9A20-22668E64F0AC}"/>
              </a:ext>
            </a:extLst>
          </p:cNvPr>
          <p:cNvSpPr>
            <a:spLocks noGrp="1"/>
          </p:cNvSpPr>
          <p:nvPr userDrawn="1">
            <p:ph type="body" sz="quarter" idx="22" hasCustomPrompt="1"/>
          </p:nvPr>
        </p:nvSpPr>
        <p:spPr>
          <a:xfrm>
            <a:off x="430456"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6" name="Heading">
            <a:extLst>
              <a:ext uri="{FF2B5EF4-FFF2-40B4-BE49-F238E27FC236}">
                <a16:creationId xmlns:a16="http://schemas.microsoft.com/office/drawing/2014/main" id="{071277FF-120E-4638-87AD-9E20C66C7A9D}"/>
              </a:ext>
            </a:extLst>
          </p:cNvPr>
          <p:cNvSpPr>
            <a:spLocks noGrp="1"/>
          </p:cNvSpPr>
          <p:nvPr userDrawn="1">
            <p:ph type="body" sz="quarter" idx="23" hasCustomPrompt="1"/>
          </p:nvPr>
        </p:nvSpPr>
        <p:spPr>
          <a:xfrm>
            <a:off x="4505561"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7" name="Subheading">
            <a:extLst>
              <a:ext uri="{FF2B5EF4-FFF2-40B4-BE49-F238E27FC236}">
                <a16:creationId xmlns:a16="http://schemas.microsoft.com/office/drawing/2014/main" id="{4C08DE17-7432-40E5-9304-0EE5C5E8410F}"/>
              </a:ext>
            </a:extLst>
          </p:cNvPr>
          <p:cNvSpPr>
            <a:spLocks noGrp="1"/>
          </p:cNvSpPr>
          <p:nvPr userDrawn="1">
            <p:ph type="body" sz="quarter" idx="24" hasCustomPrompt="1"/>
          </p:nvPr>
        </p:nvSpPr>
        <p:spPr>
          <a:xfrm>
            <a:off x="4505561"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8" name="Text">
            <a:extLst>
              <a:ext uri="{FF2B5EF4-FFF2-40B4-BE49-F238E27FC236}">
                <a16:creationId xmlns:a16="http://schemas.microsoft.com/office/drawing/2014/main" id="{27BD4E38-821B-4135-8B02-C398A38E77BF}"/>
              </a:ext>
            </a:extLst>
          </p:cNvPr>
          <p:cNvSpPr>
            <a:spLocks noGrp="1"/>
          </p:cNvSpPr>
          <p:nvPr userDrawn="1">
            <p:ph type="body" sz="quarter" idx="25" hasCustomPrompt="1"/>
          </p:nvPr>
        </p:nvSpPr>
        <p:spPr>
          <a:xfrm>
            <a:off x="4505561"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9" name="Heading">
            <a:extLst>
              <a:ext uri="{FF2B5EF4-FFF2-40B4-BE49-F238E27FC236}">
                <a16:creationId xmlns:a16="http://schemas.microsoft.com/office/drawing/2014/main" id="{F56FE500-5193-48B0-A3B9-4E191FBB5C1B}"/>
              </a:ext>
            </a:extLst>
          </p:cNvPr>
          <p:cNvSpPr>
            <a:spLocks noGrp="1"/>
          </p:cNvSpPr>
          <p:nvPr userDrawn="1">
            <p:ph type="body" sz="quarter" idx="26" hasCustomPrompt="1"/>
          </p:nvPr>
        </p:nvSpPr>
        <p:spPr>
          <a:xfrm>
            <a:off x="865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2" name="Subheading">
            <a:extLst>
              <a:ext uri="{FF2B5EF4-FFF2-40B4-BE49-F238E27FC236}">
                <a16:creationId xmlns:a16="http://schemas.microsoft.com/office/drawing/2014/main" id="{FA9AE827-FA7A-4EC1-BAAD-50850090D115}"/>
              </a:ext>
            </a:extLst>
          </p:cNvPr>
          <p:cNvSpPr>
            <a:spLocks noGrp="1"/>
          </p:cNvSpPr>
          <p:nvPr userDrawn="1">
            <p:ph type="body" sz="quarter" idx="27" hasCustomPrompt="1"/>
          </p:nvPr>
        </p:nvSpPr>
        <p:spPr>
          <a:xfrm>
            <a:off x="865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3" name="Text">
            <a:extLst>
              <a:ext uri="{FF2B5EF4-FFF2-40B4-BE49-F238E27FC236}">
                <a16:creationId xmlns:a16="http://schemas.microsoft.com/office/drawing/2014/main" id="{CEE6FC40-D082-4663-BF74-9653694EA72F}"/>
              </a:ext>
            </a:extLst>
          </p:cNvPr>
          <p:cNvSpPr>
            <a:spLocks noGrp="1"/>
          </p:cNvSpPr>
          <p:nvPr userDrawn="1">
            <p:ph type="body" sz="quarter" idx="28" hasCustomPrompt="1"/>
          </p:nvPr>
        </p:nvSpPr>
        <p:spPr>
          <a:xfrm>
            <a:off x="8654879"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5C0F4C5E-F154-44E4-A1D8-BFA48B8FC412}"/>
              </a:ext>
              <a:ext uri="{C183D7F6-B498-43B3-948B-1728B52AA6E4}">
                <adec:decorative xmlns:adec="http://schemas.microsoft.com/office/drawing/2017/decorative" val="1"/>
              </a:ext>
            </a:extLst>
          </p:cNvPr>
          <p:cNvGrpSpPr/>
          <p:nvPr userDrawn="1"/>
        </p:nvGrpSpPr>
        <p:grpSpPr>
          <a:xfrm>
            <a:off x="428486" y="3657722"/>
            <a:ext cx="11212134" cy="404833"/>
            <a:chOff x="428486" y="3657722"/>
            <a:chExt cx="11212134" cy="404833"/>
          </a:xfrm>
        </p:grpSpPr>
        <p:cxnSp>
          <p:nvCxnSpPr>
            <p:cNvPr id="82" name="Line">
              <a:extLst>
                <a:ext uri="{FF2B5EF4-FFF2-40B4-BE49-F238E27FC236}">
                  <a16:creationId xmlns:a16="http://schemas.microsoft.com/office/drawing/2014/main" id="{39A908F4-8845-47E9-8108-853EB6802A1D}"/>
                </a:ext>
                <a:ext uri="{C183D7F6-B498-43B3-948B-1728B52AA6E4}">
                  <adec:decorative xmlns:adec="http://schemas.microsoft.com/office/drawing/2017/decorative" val="1"/>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61" name="Icon">
              <a:extLst>
                <a:ext uri="{FF2B5EF4-FFF2-40B4-BE49-F238E27FC236}">
                  <a16:creationId xmlns:a16="http://schemas.microsoft.com/office/drawing/2014/main" id="{08D7ABED-42AF-43B8-8A5B-FC16E0203D63}"/>
                </a:ext>
                <a:ext uri="{C183D7F6-B498-43B3-948B-1728B52AA6E4}">
                  <adec:decorative xmlns:adec="http://schemas.microsoft.com/office/drawing/2017/decorative" val="1"/>
                </a:ext>
              </a:extLst>
            </p:cNvPr>
            <p:cNvGrpSpPr/>
            <p:nvPr userDrawn="1"/>
          </p:nvGrpSpPr>
          <p:grpSpPr>
            <a:xfrm>
              <a:off x="428486" y="3657722"/>
              <a:ext cx="215900" cy="404833"/>
              <a:chOff x="481826" y="3657722"/>
              <a:chExt cx="215900" cy="404833"/>
            </a:xfrm>
          </p:grpSpPr>
          <p:cxnSp>
            <p:nvCxnSpPr>
              <p:cNvPr id="85" name="Shape">
                <a:extLst>
                  <a:ext uri="{FF2B5EF4-FFF2-40B4-BE49-F238E27FC236}">
                    <a16:creationId xmlns:a16="http://schemas.microsoft.com/office/drawing/2014/main" id="{648AB730-91F4-44EE-8262-134F76FB8D3E}"/>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87" name="Shape">
                <a:extLst>
                  <a:ext uri="{FF2B5EF4-FFF2-40B4-BE49-F238E27FC236}">
                    <a16:creationId xmlns:a16="http://schemas.microsoft.com/office/drawing/2014/main" id="{4B8E099B-3273-4695-8803-6C78734E5D42}"/>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Shape">
                <a:extLst>
                  <a:ext uri="{FF2B5EF4-FFF2-40B4-BE49-F238E27FC236}">
                    <a16:creationId xmlns:a16="http://schemas.microsoft.com/office/drawing/2014/main" id="{817BFD5E-FA37-4FC0-B3B2-9F95DA373522}"/>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Icon">
              <a:extLst>
                <a:ext uri="{FF2B5EF4-FFF2-40B4-BE49-F238E27FC236}">
                  <a16:creationId xmlns:a16="http://schemas.microsoft.com/office/drawing/2014/main" id="{A6A09231-6599-4E2F-8E29-47E42E84FB9F}"/>
                </a:ext>
                <a:ext uri="{C183D7F6-B498-43B3-948B-1728B52AA6E4}">
                  <adec:decorative xmlns:adec="http://schemas.microsoft.com/office/drawing/2017/decorative" val="1"/>
                </a:ext>
              </a:extLst>
            </p:cNvPr>
            <p:cNvGrpSpPr/>
            <p:nvPr userDrawn="1"/>
          </p:nvGrpSpPr>
          <p:grpSpPr>
            <a:xfrm>
              <a:off x="4505561" y="3657722"/>
              <a:ext cx="215900" cy="404833"/>
              <a:chOff x="4505561" y="3657722"/>
              <a:chExt cx="215900" cy="404833"/>
            </a:xfrm>
          </p:grpSpPr>
          <p:cxnSp>
            <p:nvCxnSpPr>
              <p:cNvPr id="91" name="Shape">
                <a:extLst>
                  <a:ext uri="{FF2B5EF4-FFF2-40B4-BE49-F238E27FC236}">
                    <a16:creationId xmlns:a16="http://schemas.microsoft.com/office/drawing/2014/main" id="{91F65D04-29B9-4003-8E28-B33E8DBD834A}"/>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95" name="Shape">
                <a:extLst>
                  <a:ext uri="{FF2B5EF4-FFF2-40B4-BE49-F238E27FC236}">
                    <a16:creationId xmlns:a16="http://schemas.microsoft.com/office/drawing/2014/main" id="{E85C679B-EE5C-4028-835D-73930B6BCEF2}"/>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Shape">
                <a:extLst>
                  <a:ext uri="{FF2B5EF4-FFF2-40B4-BE49-F238E27FC236}">
                    <a16:creationId xmlns:a16="http://schemas.microsoft.com/office/drawing/2014/main" id="{8E6F0679-F5DA-40FB-881A-DFC2C2577D5E}"/>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Icon">
              <a:extLst>
                <a:ext uri="{FF2B5EF4-FFF2-40B4-BE49-F238E27FC236}">
                  <a16:creationId xmlns:a16="http://schemas.microsoft.com/office/drawing/2014/main" id="{3F0F00D3-B248-4FC6-A191-86BA457ACE8B}"/>
                </a:ext>
                <a:ext uri="{C183D7F6-B498-43B3-948B-1728B52AA6E4}">
                  <adec:decorative xmlns:adec="http://schemas.microsoft.com/office/drawing/2017/decorative" val="1"/>
                </a:ext>
              </a:extLst>
            </p:cNvPr>
            <p:cNvGrpSpPr/>
            <p:nvPr userDrawn="1"/>
          </p:nvGrpSpPr>
          <p:grpSpPr>
            <a:xfrm>
              <a:off x="8655750" y="3657722"/>
              <a:ext cx="215900" cy="404833"/>
              <a:chOff x="8640510" y="3657722"/>
              <a:chExt cx="215900" cy="404833"/>
            </a:xfrm>
          </p:grpSpPr>
          <p:cxnSp>
            <p:nvCxnSpPr>
              <p:cNvPr id="102" name="Shape">
                <a:extLst>
                  <a:ext uri="{FF2B5EF4-FFF2-40B4-BE49-F238E27FC236}">
                    <a16:creationId xmlns:a16="http://schemas.microsoft.com/office/drawing/2014/main" id="{D3A2D5C2-EB30-4375-8E96-2BB28B0F8F25}"/>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103" name="Shape">
                <a:extLst>
                  <a:ext uri="{FF2B5EF4-FFF2-40B4-BE49-F238E27FC236}">
                    <a16:creationId xmlns:a16="http://schemas.microsoft.com/office/drawing/2014/main" id="{81B3FB96-AE5C-4936-942B-D7FA83A00974}"/>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Shape">
                <a:extLst>
                  <a:ext uri="{FF2B5EF4-FFF2-40B4-BE49-F238E27FC236}">
                    <a16:creationId xmlns:a16="http://schemas.microsoft.com/office/drawing/2014/main" id="{380E90CA-7EC1-4BBD-8548-915C674CC04A}"/>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342440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 Four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33689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33689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33689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63625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63625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636252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92818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92818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928186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E4B1078B-F6CB-4224-AEA8-FE6E682846A2}"/>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3388077"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634766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9307260"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370539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Fiv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6196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6196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6196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84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84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84487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702761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702761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702761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926057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926057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9260572"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7B0EC06D-786B-4C6A-A21D-E228B28C0DCC}"/>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632792"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83709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7041404"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9245711"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331542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Six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2767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2767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276711"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1209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1209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12097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59925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59925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5992560"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785722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785722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7857222"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9718585"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9718585"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9718586"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5FC3F19-E83C-4447-A18A-49D530E58A75}"/>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29180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15512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601844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788176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9745079"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417252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6" name="Picture 5" descr="Text&#10;&#10;Description automatically generated">
            <a:extLst>
              <a:ext uri="{FF2B5EF4-FFF2-40B4-BE49-F238E27FC236}">
                <a16:creationId xmlns:a16="http://schemas.microsoft.com/office/drawing/2014/main" id="{A8DA7981-C9F3-B7D6-7A4C-1687FC57F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1344" y="394464"/>
            <a:ext cx="1499299" cy="842944"/>
          </a:xfrm>
          <a:prstGeom prst="rect">
            <a:avLst/>
          </a:prstGeom>
        </p:spPr>
      </p:pic>
    </p:spTree>
    <p:extLst>
      <p:ext uri="{BB962C8B-B14F-4D97-AF65-F5344CB8AC3E}">
        <p14:creationId xmlns:p14="http://schemas.microsoft.com/office/powerpoint/2010/main" val="1379963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 Seven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901142"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901142"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901142"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4363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4363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43632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956858"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956858"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956858"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6497333"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6497333"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6497333"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798561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798561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7985614"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949000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949000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949000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B59A8FF3-C4C0-4A6F-A944-E1BFD80FD70B}"/>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942913"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457340"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971767"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6486194"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800062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951505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780114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 Eight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itle">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72510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72510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72510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02068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02068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02068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34562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34562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34562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5617159"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561715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561715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6885397"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6885397"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6885398"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819419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819419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819419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81" name="Heading">
            <a:extLst>
              <a:ext uri="{FF2B5EF4-FFF2-40B4-BE49-F238E27FC236}">
                <a16:creationId xmlns:a16="http://schemas.microsoft.com/office/drawing/2014/main" id="{AA8564AF-8FC4-4AEB-A4E3-4E08318BB5AE}"/>
              </a:ext>
            </a:extLst>
          </p:cNvPr>
          <p:cNvSpPr>
            <a:spLocks noGrp="1"/>
          </p:cNvSpPr>
          <p:nvPr>
            <p:ph type="body" sz="quarter" idx="41" hasCustomPrompt="1"/>
          </p:nvPr>
        </p:nvSpPr>
        <p:spPr>
          <a:xfrm>
            <a:off x="948619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82" name="Subheading">
            <a:extLst>
              <a:ext uri="{FF2B5EF4-FFF2-40B4-BE49-F238E27FC236}">
                <a16:creationId xmlns:a16="http://schemas.microsoft.com/office/drawing/2014/main" id="{F68CAE13-74F8-4F5D-8D15-76FF187300F2}"/>
              </a:ext>
            </a:extLst>
          </p:cNvPr>
          <p:cNvSpPr>
            <a:spLocks noGrp="1"/>
          </p:cNvSpPr>
          <p:nvPr>
            <p:ph type="body" sz="quarter" idx="42" hasCustomPrompt="1"/>
          </p:nvPr>
        </p:nvSpPr>
        <p:spPr>
          <a:xfrm>
            <a:off x="948619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83" name="Text">
            <a:extLst>
              <a:ext uri="{FF2B5EF4-FFF2-40B4-BE49-F238E27FC236}">
                <a16:creationId xmlns:a16="http://schemas.microsoft.com/office/drawing/2014/main" id="{BE019058-2DF7-4618-B961-24A7B63E564D}"/>
              </a:ext>
            </a:extLst>
          </p:cNvPr>
          <p:cNvSpPr>
            <a:spLocks noGrp="1"/>
          </p:cNvSpPr>
          <p:nvPr>
            <p:ph type="body" sz="quarter" idx="43" hasCustomPrompt="1"/>
          </p:nvPr>
        </p:nvSpPr>
        <p:spPr>
          <a:xfrm>
            <a:off x="9486191"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85D039A-F765-46BC-9363-ABC5DC2CDE67}"/>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72598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02348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32098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561848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691598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821348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56B47EAE-5D53-4F5F-BD64-99EA7E9A3FBF}"/>
                </a:ext>
              </a:extLst>
            </p:cNvPr>
            <p:cNvGrpSpPr/>
            <p:nvPr userDrawn="1"/>
          </p:nvGrpSpPr>
          <p:grpSpPr>
            <a:xfrm flipV="1">
              <a:off x="9510976" y="3841872"/>
              <a:ext cx="215900" cy="404833"/>
              <a:chOff x="4505561" y="3657722"/>
              <a:chExt cx="215900" cy="404833"/>
            </a:xfrm>
          </p:grpSpPr>
          <p:cxnSp>
            <p:nvCxnSpPr>
              <p:cNvPr id="85" name="Straight Connector 84">
                <a:extLst>
                  <a:ext uri="{FF2B5EF4-FFF2-40B4-BE49-F238E27FC236}">
                    <a16:creationId xmlns:a16="http://schemas.microsoft.com/office/drawing/2014/main" id="{00CD3595-41DA-47EF-A0EE-4009E3F9F30F}"/>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86" name="Oval 85">
                <a:extLst>
                  <a:ext uri="{FF2B5EF4-FFF2-40B4-BE49-F238E27FC236}">
                    <a16:creationId xmlns:a16="http://schemas.microsoft.com/office/drawing/2014/main" id="{481FECEA-0E63-484F-92CC-F47BF77649EA}"/>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C80A0B0-1792-458F-AE31-08D1C0FC2EAA}"/>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667172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1913153"/>
            <a:ext cx="11277532" cy="1408496"/>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Questions?</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information for any additional questions</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9" name="Picture 8" descr="Text&#10;&#10;Description automatically generated">
            <a:extLst>
              <a:ext uri="{FF2B5EF4-FFF2-40B4-BE49-F238E27FC236}">
                <a16:creationId xmlns:a16="http://schemas.microsoft.com/office/drawing/2014/main" id="{6C6AF9BF-440D-692E-589F-BF9B76AC0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1344" y="394464"/>
            <a:ext cx="1499299" cy="842944"/>
          </a:xfrm>
          <a:prstGeom prst="rect">
            <a:avLst/>
          </a:prstGeom>
        </p:spPr>
      </p:pic>
    </p:spTree>
    <p:extLst>
      <p:ext uri="{BB962C8B-B14F-4D97-AF65-F5344CB8AC3E}">
        <p14:creationId xmlns:p14="http://schemas.microsoft.com/office/powerpoint/2010/main" val="3586121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02947FE2-E949-477A-8A35-A0B03B6467E4}"/>
              </a:ext>
            </a:extLst>
          </p:cNvPr>
          <p:cNvSpPr>
            <a:spLocks noGrp="1"/>
          </p:cNvSpPr>
          <p:nvPr>
            <p:ph type="sldNum" sz="quarter" idx="12"/>
          </p:nvPr>
        </p:nvSpPr>
        <p:spPr>
          <a:xfrm>
            <a:off x="9011239" y="6356350"/>
            <a:ext cx="2743200" cy="365125"/>
          </a:xfrm>
        </p:spPr>
        <p:txBody>
          <a:bodyPr/>
          <a:lstStyle/>
          <a:p>
            <a:fld id="{7C45D2D6-37B1-4E7F-B140-E5F22D0503F8}" type="slidenum">
              <a:rPr lang="en-US" smtClean="0"/>
              <a:t>‹#›</a:t>
            </a:fld>
            <a:endParaRPr lang="en-US"/>
          </a:p>
        </p:txBody>
      </p:sp>
    </p:spTree>
    <p:extLst>
      <p:ext uri="{BB962C8B-B14F-4D97-AF65-F5344CB8AC3E}">
        <p14:creationId xmlns:p14="http://schemas.microsoft.com/office/powerpoint/2010/main" val="1535305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291459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1997841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26158F-31F0-460E-8E7F-65B5B63CF86A}"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3860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ACB6F1-7C18-4CAB-8E34-BA3B54FF1475}"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625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89A2E-5B2A-4F91-B064-F52F779CA39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3656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7" y="0"/>
            <a:ext cx="30840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936241" y="0"/>
            <a:ext cx="1477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224536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237744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AEC72DD-FDE3-4DF4-BFA0-EB288EBCA917}" type="datetimeFigureOut">
              <a:rPr lang="en-US" smtClean="0"/>
              <a:t>9/13/23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33187F9-DAF6-407E-8323-3EDC7C4F95F2}" type="slidenum">
              <a:rPr lang="en-US" smtClean="0"/>
              <a:t>‹#›</a:t>
            </a:fld>
            <a:endParaRPr lang="en-US"/>
          </a:p>
        </p:txBody>
      </p:sp>
    </p:spTree>
    <p:extLst>
      <p:ext uri="{BB962C8B-B14F-4D97-AF65-F5344CB8AC3E}">
        <p14:creationId xmlns:p14="http://schemas.microsoft.com/office/powerpoint/2010/main" val="404149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7" name="Subtitle">
            <a:extLst>
              <a:ext uri="{FF2B5EF4-FFF2-40B4-BE49-F238E27FC236}">
                <a16:creationId xmlns:a16="http://schemas.microsoft.com/office/drawing/2014/main" id="{10A1DA17-EFDE-4826-AB97-4DF767A6547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745021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EC72DD-FDE3-4DF4-BFA0-EB288EBCA917}" type="datetimeFigureOut">
              <a:rPr lang="en-US" smtClean="0"/>
              <a:t>9/13/23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187F9-DAF6-407E-8323-3EDC7C4F95F2}" type="slidenum">
              <a:rPr lang="en-US" smtClean="0"/>
              <a:t>‹#›</a:t>
            </a:fld>
            <a:endParaRPr lang="en-US"/>
          </a:p>
        </p:txBody>
      </p:sp>
    </p:spTree>
    <p:extLst>
      <p:ext uri="{BB962C8B-B14F-4D97-AF65-F5344CB8AC3E}">
        <p14:creationId xmlns:p14="http://schemas.microsoft.com/office/powerpoint/2010/main" val="75506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consulting market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4817" y="5845180"/>
            <a:ext cx="5594348" cy="505645"/>
          </a:xfrm>
          <a:prstGeom prst="rect">
            <a:avLst/>
          </a:prstGeom>
        </p:spPr>
        <p:txBody>
          <a:bodyPr lIns="0" tIns="0" rIns="0" bIns="0" anchor="b" anchorCtr="0">
            <a:noAutofit/>
          </a:bodyPr>
          <a:lstStyle>
            <a:lvl1pPr marL="0" indent="0" algn="l">
              <a:lnSpc>
                <a:spcPct val="100000"/>
              </a:lnSpc>
              <a:spcAft>
                <a:spcPts val="0"/>
              </a:spcAft>
              <a:buNone/>
              <a:defRPr sz="24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pic>
        <p:nvPicPr>
          <p:cNvPr id="18" name="Picture 17" descr="Logo&#10;&#10;Description automatically generated">
            <a:extLst>
              <a:ext uri="{FF2B5EF4-FFF2-40B4-BE49-F238E27FC236}">
                <a16:creationId xmlns:a16="http://schemas.microsoft.com/office/drawing/2014/main" id="{D9DED990-BD8A-0241-8009-44EC94BBE18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14923" y="13855"/>
            <a:ext cx="6844723" cy="6490168"/>
          </a:xfrm>
          <a:prstGeom prst="rect">
            <a:avLst/>
          </a:prstGeom>
        </p:spPr>
      </p:pic>
    </p:spTree>
    <p:extLst>
      <p:ext uri="{BB962C8B-B14F-4D97-AF65-F5344CB8AC3E}">
        <p14:creationId xmlns:p14="http://schemas.microsoft.com/office/powerpoint/2010/main" val="3501745098"/>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4817" y="5845180"/>
            <a:ext cx="5594348" cy="505645"/>
          </a:xfrm>
          <a:prstGeom prst="rect">
            <a:avLst/>
          </a:prstGeom>
        </p:spPr>
        <p:txBody>
          <a:bodyPr lIns="0" tIns="0" rIns="0" bIns="0" anchor="b" anchorCtr="0">
            <a:noAutofit/>
          </a:bodyPr>
          <a:lstStyle>
            <a:lvl1pPr marL="0" indent="0" algn="l">
              <a:lnSpc>
                <a:spcPct val="100000"/>
              </a:lnSpc>
              <a:spcAft>
                <a:spcPts val="0"/>
              </a:spcAft>
              <a:buNone/>
              <a:defRPr sz="24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390953" cy="260647"/>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443432651"/>
      </p:ext>
    </p:extLst>
  </p:cSld>
  <p:clrMapOvr>
    <a:masterClrMapping/>
  </p:clrMapOvr>
  <p:transition>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73608127"/>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Divider - green 1">
    <p:bg bwMode="gray">
      <p:bgPr>
        <a:solidFill>
          <a:srgbClr val="43B02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73E56B-D0C2-FB48-BC2E-100F6C6F40A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B667CF09-9B0E-CC47-BB92-7C878843F029}"/>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7" name="Rectangle 2">
            <a:extLst>
              <a:ext uri="{FF2B5EF4-FFF2-40B4-BE49-F238E27FC236}">
                <a16:creationId xmlns:a16="http://schemas.microsoft.com/office/drawing/2014/main" id="{A1FC9381-36B0-1E4C-B871-2F5B1339F648}"/>
              </a:ext>
            </a:extLst>
          </p:cNvPr>
          <p:cNvSpPr>
            <a:spLocks/>
          </p:cNvSpPr>
          <p:nvPr userDrawn="1"/>
        </p:nvSpPr>
        <p:spPr bwMode="auto">
          <a:xfrm>
            <a:off x="501648" y="6444147"/>
            <a:ext cx="322524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163975817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ivider - green">
    <p:bg bwMode="gray">
      <p:bgPr>
        <a:solidFill>
          <a:srgbClr val="009A4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6" name="Rectangle 2">
            <a:extLst>
              <a:ext uri="{FF2B5EF4-FFF2-40B4-BE49-F238E27FC236}">
                <a16:creationId xmlns:a16="http://schemas.microsoft.com/office/drawing/2014/main" id="{C3C171E1-F702-574C-8BCD-67BD9573AF0F}"/>
              </a:ext>
            </a:extLst>
          </p:cNvPr>
          <p:cNvSpPr>
            <a:spLocks/>
          </p:cNvSpPr>
          <p:nvPr userDrawn="1"/>
        </p:nvSpPr>
        <p:spPr bwMode="auto">
          <a:xfrm>
            <a:off x="501648" y="6444147"/>
            <a:ext cx="322524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8578143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 teal">
    <p:bg bwMode="gray">
      <p:bgPr>
        <a:solidFill>
          <a:srgbClr val="00ABA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4" name="TextBox 3">
            <a:extLst>
              <a:ext uri="{FF2B5EF4-FFF2-40B4-BE49-F238E27FC236}">
                <a16:creationId xmlns:a16="http://schemas.microsoft.com/office/drawing/2014/main" id="{1C79FFD3-C392-464C-B50B-45DFA0B91D35}"/>
              </a:ext>
            </a:extLst>
          </p:cNvPr>
          <p:cNvSpPr txBox="1"/>
          <p:nvPr userDrawn="1"/>
        </p:nvSpPr>
        <p:spPr>
          <a:xfrm>
            <a:off x="9641840" y="162560"/>
            <a:ext cx="65" cy="184666"/>
          </a:xfrm>
          <a:prstGeom prst="rect">
            <a:avLst/>
          </a:prstGeom>
          <a:solidFill>
            <a:schemeClr val="accent5"/>
          </a:solidFill>
        </p:spPr>
        <p:txBody>
          <a:bodyPr vert="horz" wrap="none" lIns="0" tIns="0" rIns="0" bIns="0" rtlCol="0">
            <a:spAutoFit/>
          </a:bodyPr>
          <a:lstStyle/>
          <a:p>
            <a:pPr>
              <a:spcBef>
                <a:spcPts val="200"/>
              </a:spcBef>
              <a:buSzPct val="100000"/>
            </a:pPr>
            <a:endParaRPr lang="en-US" sz="1200"/>
          </a:p>
        </p:txBody>
      </p:sp>
      <p:sp>
        <p:nvSpPr>
          <p:cNvPr id="8" name="Rectangle 2">
            <a:extLst>
              <a:ext uri="{FF2B5EF4-FFF2-40B4-BE49-F238E27FC236}">
                <a16:creationId xmlns:a16="http://schemas.microsoft.com/office/drawing/2014/main" id="{BCED6D00-51E8-1740-BAC0-FB4EF8D42B48}"/>
              </a:ext>
            </a:extLst>
          </p:cNvPr>
          <p:cNvSpPr>
            <a:spLocks/>
          </p:cNvSpPr>
          <p:nvPr userDrawn="1"/>
        </p:nvSpPr>
        <p:spPr bwMode="auto">
          <a:xfrm>
            <a:off x="501648" y="6444147"/>
            <a:ext cx="322524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603480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Divider - blue">
    <p:bg bwMode="gray">
      <p:bgPr>
        <a:solidFill>
          <a:srgbClr val="00A3E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Rectangle 2">
            <a:extLst>
              <a:ext uri="{FF2B5EF4-FFF2-40B4-BE49-F238E27FC236}">
                <a16:creationId xmlns:a16="http://schemas.microsoft.com/office/drawing/2014/main" id="{89C772F1-0EC8-E84F-817E-BBCFCFA65DBA}"/>
              </a:ext>
            </a:extLst>
          </p:cNvPr>
          <p:cNvSpPr>
            <a:spLocks/>
          </p:cNvSpPr>
          <p:nvPr userDrawn="1"/>
        </p:nvSpPr>
        <p:spPr bwMode="auto">
          <a:xfrm>
            <a:off x="501648" y="6444147"/>
            <a:ext cx="322524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12217762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 black">
    <p:bg bwMode="gray">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0A95D9-BBCA-6A4A-9B53-148371045DC0}"/>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5" name="Text Placeholder 2">
            <a:extLst>
              <a:ext uri="{FF2B5EF4-FFF2-40B4-BE49-F238E27FC236}">
                <a16:creationId xmlns:a16="http://schemas.microsoft.com/office/drawing/2014/main" id="{BD3718A7-D83C-7C43-935A-0F1BACB2133E}"/>
              </a:ext>
            </a:extLst>
          </p:cNvPr>
          <p:cNvSpPr>
            <a:spLocks noGrp="1"/>
          </p:cNvSpPr>
          <p:nvPr>
            <p:ph type="body" idx="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0E22EC6F-5761-CA47-97ED-C213F779AABB}"/>
              </a:ext>
            </a:extLst>
          </p:cNvPr>
          <p:cNvSpPr/>
          <p:nvPr userDrawn="1"/>
        </p:nvSpPr>
        <p:spPr bwMode="gray">
          <a:xfrm>
            <a:off x="0" y="6160168"/>
            <a:ext cx="4251158" cy="69783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6" name="Rectangle 2">
            <a:extLst>
              <a:ext uri="{FF2B5EF4-FFF2-40B4-BE49-F238E27FC236}">
                <a16:creationId xmlns:a16="http://schemas.microsoft.com/office/drawing/2014/main" id="{7D54D02F-7235-2545-86B1-352B8AD44279}"/>
              </a:ext>
            </a:extLst>
          </p:cNvPr>
          <p:cNvSpPr>
            <a:spLocks/>
          </p:cNvSpPr>
          <p:nvPr userDrawn="1"/>
        </p:nvSpPr>
        <p:spPr bwMode="auto">
          <a:xfrm>
            <a:off x="501648" y="6444147"/>
            <a:ext cx="322524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2022 Deloitte Development LLC. All rights reserved.</a:t>
            </a:r>
          </a:p>
        </p:txBody>
      </p:sp>
    </p:spTree>
    <p:extLst>
      <p:ext uri="{BB962C8B-B14F-4D97-AF65-F5344CB8AC3E}">
        <p14:creationId xmlns:p14="http://schemas.microsoft.com/office/powerpoint/2010/main" val="42059316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 consulting market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04F5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07" b="28662"/>
          <a:stretch/>
        </p:blipFill>
        <p:spPr>
          <a:xfrm>
            <a:off x="6253263" y="857249"/>
            <a:ext cx="5938738" cy="6000751"/>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3180737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18" name="Deck Title">
            <a:extLst>
              <a:ext uri="{FF2B5EF4-FFF2-40B4-BE49-F238E27FC236}">
                <a16:creationId xmlns:a16="http://schemas.microsoft.com/office/drawing/2014/main" id="{7A4357C8-6386-4B36-A2EC-426BDD121873}"/>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9" name="Title">
            <a:extLst>
              <a:ext uri="{FF2B5EF4-FFF2-40B4-BE49-F238E27FC236}">
                <a16:creationId xmlns:a16="http://schemas.microsoft.com/office/drawing/2014/main" id="{6654D8D0-1FD3-4E7D-AD34-4CC7FC02C253}"/>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A27A6A25-8474-492A-B7DC-023C91824AD2}"/>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CAE092BC-1D7E-403B-B3EC-FFA497B33819}"/>
              </a:ext>
              <a:ext uri="{C183D7F6-B498-43B3-948B-1728B52AA6E4}">
                <adec:decorative xmlns:adec="http://schemas.microsoft.com/office/drawing/2017/decorative" val="1"/>
              </a:ext>
            </a:extLst>
          </p:cNvPr>
          <p:cNvSpPr/>
          <p:nvPr userDrawn="1"/>
        </p:nvSpPr>
        <p:spPr>
          <a:xfrm>
            <a:off x="53482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Heading">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629464" y="1969110"/>
            <a:ext cx="342655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629464" y="2284841"/>
            <a:ext cx="3421771"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629464" y="2971800"/>
            <a:ext cx="3428119" cy="3333750"/>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200"/>
            </a:lvl2pPr>
          </a:lstStyle>
          <a:p>
            <a:pPr lvl="0"/>
            <a:r>
              <a:rPr lang="en-US"/>
              <a:t>Bulleted list –first few words of each bullet should be bolded in the NIH blue from the Theme Colors in the PowerPoint ribbon, and the rest should be un-bolded in black</a:t>
            </a:r>
          </a:p>
        </p:txBody>
      </p:sp>
      <p:cxnSp>
        <p:nvCxnSpPr>
          <p:cNvPr id="5" name="Line">
            <a:extLst>
              <a:ext uri="{FF2B5EF4-FFF2-40B4-BE49-F238E27FC236}">
                <a16:creationId xmlns:a16="http://schemas.microsoft.com/office/drawing/2014/main" id="{661B7776-714D-4479-8651-BCF7EF9364A5}"/>
              </a:ext>
              <a:ext uri="{C183D7F6-B498-43B3-948B-1728B52AA6E4}">
                <adec:decorative xmlns:adec="http://schemas.microsoft.com/office/drawing/2017/decorative" val="1"/>
              </a:ext>
            </a:extLst>
          </p:cNvPr>
          <p:cNvCxnSpPr/>
          <p:nvPr userDrawn="1"/>
        </p:nvCxnSpPr>
        <p:spPr>
          <a:xfrm>
            <a:off x="4940300" y="2126704"/>
            <a:ext cx="666299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2" y="1968569"/>
            <a:ext cx="2651760" cy="316271"/>
          </a:xfrm>
          <a:prstGeom prst="rect">
            <a:avLst/>
          </a:prstGeom>
          <a:solidFill>
            <a:schemeClr val="bg1"/>
          </a:solidFill>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284841"/>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9091" y="2968199"/>
            <a:ext cx="7124200" cy="3491279"/>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6" name="Slide Number">
            <a:extLst>
              <a:ext uri="{FF2B5EF4-FFF2-40B4-BE49-F238E27FC236}">
                <a16:creationId xmlns:a16="http://schemas.microsoft.com/office/drawing/2014/main" id="{B482DAE9-1BCD-4CE6-B874-1D2C33C639D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617160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0558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 t="18471" r="31647"/>
          <a:stretch/>
        </p:blipFill>
        <p:spPr>
          <a:xfrm>
            <a:off x="6253263" y="0"/>
            <a:ext cx="5938738" cy="6858000"/>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78731980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219596298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60908734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198378095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reative head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392164830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5" y="344424"/>
            <a:ext cx="4703575" cy="176869"/>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3924231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5FD2B-C9AD-40CB-9B97-9705C91FFE43}"/>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89694485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reative headline-3">
    <p:spTree>
      <p:nvGrpSpPr>
        <p:cNvPr id="1" name=""/>
        <p:cNvGrpSpPr/>
        <p:nvPr/>
      </p:nvGrpSpPr>
      <p:grpSpPr>
        <a:xfrm>
          <a:off x="0" y="0"/>
          <a:ext cx="0" cy="0"/>
          <a:chOff x="0" y="0"/>
          <a:chExt cx="0" cy="0"/>
        </a:xfrm>
      </p:grpSpPr>
      <p:sp>
        <p:nvSpPr>
          <p:cNvPr id="2" name="Title 1"/>
          <p:cNvSpPr>
            <a:spLocks noGrp="1"/>
          </p:cNvSpPr>
          <p:nvPr>
            <p:ph type="title"/>
          </p:nvPr>
        </p:nvSpPr>
        <p:spPr>
          <a:xfrm>
            <a:off x="530978" y="548298"/>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530978" y="2392822"/>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448916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B912B5A-4EFE-4F10-9322-C971DDF230EF}"/>
              </a:ext>
            </a:extLst>
          </p:cNvPr>
          <p:cNvGraphicFramePr>
            <a:graphicFrameLocks noChangeAspect="1"/>
          </p:cNvGraphicFramePr>
          <p:nvPr userDrawn="1">
            <p:custDataLst>
              <p:tags r:id="rId1"/>
            </p:custDataLst>
            <p:extLst>
              <p:ext uri="{D42A27DB-BD31-4B8C-83A1-F6EECF244321}">
                <p14:modId xmlns:p14="http://schemas.microsoft.com/office/powerpoint/2010/main" val="316342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CB912B5A-4EFE-4F10-9322-C971DDF230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CF43516-C935-4785-8727-EA48BADEDCC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400" b="0" i="0" baseline="0">
              <a:latin typeface="Chronicle Display Black" pitchFamily="50" charset="0"/>
              <a:sym typeface="Chronicle Display Black" pitchFamily="50" charset="0"/>
            </a:endParaRPr>
          </a:p>
        </p:txBody>
      </p:sp>
      <p:sp>
        <p:nvSpPr>
          <p:cNvPr id="2" name="Title 1">
            <a:extLst>
              <a:ext uri="{FF2B5EF4-FFF2-40B4-BE49-F238E27FC236}">
                <a16:creationId xmlns:a16="http://schemas.microsoft.com/office/drawing/2014/main" id="{BDFAB292-D9D0-4411-8456-90C02DB4019C}"/>
              </a:ext>
            </a:extLst>
          </p:cNvPr>
          <p:cNvSpPr>
            <a:spLocks noGrp="1"/>
          </p:cNvSpPr>
          <p:nvPr>
            <p:ph type="title"/>
          </p:nvPr>
        </p:nvSpPr>
        <p:spPr>
          <a:xfrm>
            <a:off x="5397500" y="669544"/>
            <a:ext cx="6137512" cy="381392"/>
          </a:xfrm>
        </p:spPr>
        <p:txBody>
          <a:bodyPr/>
          <a:lstStyle>
            <a:lvl1pPr>
              <a:defRPr sz="24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838CA61B-8DBB-4395-9E9F-405E5CBF79FA}"/>
              </a:ext>
            </a:extLst>
          </p:cNvPr>
          <p:cNvSpPr>
            <a:spLocks noGrp="1"/>
          </p:cNvSpPr>
          <p:nvPr>
            <p:ph type="pic" sz="quarter" idx="10" hasCustomPrompt="1"/>
          </p:nvPr>
        </p:nvSpPr>
        <p:spPr>
          <a:xfrm>
            <a:off x="0" y="0"/>
            <a:ext cx="4806950" cy="6858000"/>
          </a:xfrm>
        </p:spPr>
        <p:txBody>
          <a:bodyPr anchor="ctr"/>
          <a:lstStyle>
            <a:lvl1pPr marL="0" indent="0" algn="ctr">
              <a:buNone/>
              <a:defRPr>
                <a:solidFill>
                  <a:schemeClr val="accent6"/>
                </a:solidFill>
              </a:defRPr>
            </a:lvl1pPr>
          </a:lstStyle>
          <a:p>
            <a:r>
              <a:rPr lang="en-US"/>
              <a:t>Click to insert picture</a:t>
            </a:r>
          </a:p>
        </p:txBody>
      </p:sp>
      <p:sp>
        <p:nvSpPr>
          <p:cNvPr id="11" name="Text Placeholder 10">
            <a:extLst>
              <a:ext uri="{FF2B5EF4-FFF2-40B4-BE49-F238E27FC236}">
                <a16:creationId xmlns:a16="http://schemas.microsoft.com/office/drawing/2014/main" id="{6650516E-641C-4EFA-8CA7-4E0C60B42CEB}"/>
              </a:ext>
            </a:extLst>
          </p:cNvPr>
          <p:cNvSpPr>
            <a:spLocks noGrp="1"/>
          </p:cNvSpPr>
          <p:nvPr>
            <p:ph type="body" sz="quarter" idx="11" hasCustomPrompt="1"/>
          </p:nvPr>
        </p:nvSpPr>
        <p:spPr>
          <a:xfrm>
            <a:off x="5397500" y="1050936"/>
            <a:ext cx="6137512" cy="381392"/>
          </a:xfrm>
        </p:spPr>
        <p:txBody>
          <a:bodyPr/>
          <a:lstStyle>
            <a:lvl1pPr marL="0" indent="0">
              <a:buNone/>
              <a:defRPr sz="1200"/>
            </a:lvl1pPr>
          </a:lstStyle>
          <a:p>
            <a:pPr lvl="0"/>
            <a:r>
              <a:rPr lang="en-US" sz="1400"/>
              <a:t>Click to edit Master text styles</a:t>
            </a:r>
            <a:endParaRPr lang="en-US"/>
          </a:p>
        </p:txBody>
      </p:sp>
      <p:sp>
        <p:nvSpPr>
          <p:cNvPr id="12" name="Text Placeholder 5">
            <a:extLst>
              <a:ext uri="{FF2B5EF4-FFF2-40B4-BE49-F238E27FC236}">
                <a16:creationId xmlns:a16="http://schemas.microsoft.com/office/drawing/2014/main" id="{E0280C66-47F5-4458-AA31-95CF3025E372}"/>
              </a:ext>
            </a:extLst>
          </p:cNvPr>
          <p:cNvSpPr>
            <a:spLocks noGrp="1"/>
          </p:cNvSpPr>
          <p:nvPr>
            <p:ph type="body" sz="quarter" idx="15" hasCustomPrompt="1"/>
          </p:nvPr>
        </p:nvSpPr>
        <p:spPr>
          <a:xfrm>
            <a:off x="5397500" y="466344"/>
            <a:ext cx="3355848" cy="203200"/>
          </a:xfrm>
        </p:spPr>
        <p:txBody>
          <a:bodyPr vert="horz" lIns="0" tIns="0" rIns="0" bIns="0" rtlCol="0">
            <a:noAutofit/>
          </a:bodyPr>
          <a:lstStyle>
            <a:lvl1pPr marL="0" indent="0">
              <a:buNone/>
              <a:defRPr lang="en-US" sz="900" b="1" kern="0" cap="all" spc="250" baseline="0" dirty="0">
                <a:solidFill>
                  <a:schemeClr val="bg1">
                    <a:lumMod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73600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AACEF-E366-48FC-A098-18E7C48702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832" y="334964"/>
            <a:ext cx="1402720" cy="348699"/>
          </a:xfrm>
          <a:prstGeom prst="rect">
            <a:avLst/>
          </a:prstGeom>
        </p:spPr>
      </p:pic>
      <p:sp>
        <p:nvSpPr>
          <p:cNvPr id="5" name="Rectangle 4">
            <a:extLst>
              <a:ext uri="{FF2B5EF4-FFF2-40B4-BE49-F238E27FC236}">
                <a16:creationId xmlns:a16="http://schemas.microsoft.com/office/drawing/2014/main" id="{0DEF096B-E893-43B2-A07F-FB1329A5B6E6}"/>
              </a:ext>
            </a:extLst>
          </p:cNvPr>
          <p:cNvSpPr/>
          <p:nvPr userDrawn="1"/>
        </p:nvSpPr>
        <p:spPr bwMode="gray">
          <a:xfrm>
            <a:off x="11517330" y="6482993"/>
            <a:ext cx="534257" cy="3082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4" name="Rectangle 3">
            <a:extLst>
              <a:ext uri="{FF2B5EF4-FFF2-40B4-BE49-F238E27FC236}">
                <a16:creationId xmlns:a16="http://schemas.microsoft.com/office/drawing/2014/main" id="{A53AC127-1A6B-E347-9184-555DB7A63C59}"/>
              </a:ext>
            </a:extLst>
          </p:cNvPr>
          <p:cNvSpPr/>
          <p:nvPr userDrawn="1"/>
        </p:nvSpPr>
        <p:spPr>
          <a:xfrm>
            <a:off x="4267200" y="4918427"/>
            <a:ext cx="7010400" cy="1421928"/>
          </a:xfrm>
          <a:prstGeom prst="rect">
            <a:avLst/>
          </a:prstGeom>
        </p:spPr>
        <p:txBody>
          <a:bodyPr wrap="square" lIns="0" rIns="0" numCol="2" spcCol="182880">
            <a:spAutoFit/>
          </a:bodyPr>
          <a:lstStyle/>
          <a:p>
            <a:pPr>
              <a:lnSpc>
                <a:spcPct val="120000"/>
              </a:lnSpc>
            </a:pPr>
            <a:r>
              <a:rPr lang="en-US" sz="700">
                <a:latin typeface="Open Sans" charset="0"/>
                <a:ea typeface="Open Sans" charset="0"/>
                <a:cs typeface="Open Sans" charset="0"/>
              </a:rPr>
              <a:t>This publication contains general information only, and none of the member firms of Deloitte </a:t>
            </a:r>
            <a:r>
              <a:rPr lang="en-US" sz="700" err="1">
                <a:latin typeface="Open Sans" charset="0"/>
                <a:ea typeface="Open Sans" charset="0"/>
                <a:cs typeface="Open Sans" charset="0"/>
              </a:rPr>
              <a:t>Touche</a:t>
            </a:r>
            <a:r>
              <a:rPr lang="en-US" sz="700">
                <a:latin typeface="Open Sans" charset="0"/>
                <a:ea typeface="Open Sans" charset="0"/>
                <a:cs typeface="Open Sans" charset="0"/>
              </a:rPr>
              <a:t>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a:lnSpc>
                <a:spcPct val="120000"/>
              </a:lnSpc>
            </a:pPr>
            <a:br>
              <a:rPr lang="en-US" sz="700">
                <a:latin typeface="Open Sans" charset="0"/>
                <a:ea typeface="Open Sans" charset="0"/>
                <a:cs typeface="Open Sans" charset="0"/>
              </a:rPr>
            </a:br>
            <a:br>
              <a:rPr lang="en-US" sz="700">
                <a:latin typeface="Open Sans" charset="0"/>
                <a:ea typeface="Open Sans" charset="0"/>
                <a:cs typeface="Open Sans" charset="0"/>
              </a:rPr>
            </a:b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As used in this document, “Deloitte” means Deloitte Consulting LLP, a subsidiary of Deloitte LLP. Please see www.deloitte.com/us/about for a detailed description of the legal structure of Deloitte USA LLP, Deloitte LLP and their respective subsidiaries. Certain services may not be available to attest clients under </a:t>
            </a:r>
            <a:br>
              <a:rPr lang="en-US" sz="700">
                <a:latin typeface="Open Sans" charset="0"/>
                <a:ea typeface="Open Sans" charset="0"/>
                <a:cs typeface="Open Sans" charset="0"/>
              </a:rPr>
            </a:br>
            <a:r>
              <a:rPr lang="en-US" sz="700">
                <a:latin typeface="Open Sans" charset="0"/>
                <a:ea typeface="Open Sans" charset="0"/>
                <a:cs typeface="Open Sans" charset="0"/>
              </a:rPr>
              <a:t>the rules and regulations of public accounting.</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©2022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a:t>
            </a:r>
            <a:r>
              <a:rPr lang="en-US" sz="700" b="1" err="1">
                <a:latin typeface="Open Sans" charset="0"/>
                <a:ea typeface="Open Sans" charset="0"/>
                <a:cs typeface="Open Sans" charset="0"/>
              </a:rPr>
              <a:t>Touche</a:t>
            </a:r>
            <a:r>
              <a:rPr lang="en-US" sz="700" b="1">
                <a:latin typeface="Open Sans" charset="0"/>
                <a:ea typeface="Open Sans" charset="0"/>
                <a:cs typeface="Open Sans" charset="0"/>
              </a:rPr>
              <a:t> Tohmatsu Limited</a:t>
            </a:r>
          </a:p>
        </p:txBody>
      </p:sp>
      <p:sp>
        <p:nvSpPr>
          <p:cNvPr id="6" name="Text Placeholder 19">
            <a:extLst>
              <a:ext uri="{FF2B5EF4-FFF2-40B4-BE49-F238E27FC236}">
                <a16:creationId xmlns:a16="http://schemas.microsoft.com/office/drawing/2014/main" id="{969A91C6-01C4-DF45-A99D-FA99EA783003}"/>
              </a:ext>
            </a:extLst>
          </p:cNvPr>
          <p:cNvSpPr>
            <a:spLocks noGrp="1"/>
          </p:cNvSpPr>
          <p:nvPr>
            <p:ph type="body" sz="quarter" idx="10" hasCustomPrompt="1"/>
          </p:nvPr>
        </p:nvSpPr>
        <p:spPr>
          <a:xfrm>
            <a:off x="4267200" y="2489200"/>
            <a:ext cx="4040187" cy="947738"/>
          </a:xfrm>
          <a:prstGeom prst="rect">
            <a:avLst/>
          </a:prstGeom>
        </p:spPr>
        <p:txBody>
          <a:bodyPr/>
          <a:lstStyle>
            <a:lvl1pPr marL="0" indent="0">
              <a:buNone/>
              <a:defRPr sz="2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a:t>
            </a:r>
          </a:p>
        </p:txBody>
      </p:sp>
      <p:sp>
        <p:nvSpPr>
          <p:cNvPr id="7" name="Text Placeholder 21">
            <a:extLst>
              <a:ext uri="{FF2B5EF4-FFF2-40B4-BE49-F238E27FC236}">
                <a16:creationId xmlns:a16="http://schemas.microsoft.com/office/drawing/2014/main" id="{B0D81BEA-D10E-D240-BD9D-6E7B8AB2F6F0}"/>
              </a:ext>
            </a:extLst>
          </p:cNvPr>
          <p:cNvSpPr>
            <a:spLocks noGrp="1"/>
          </p:cNvSpPr>
          <p:nvPr>
            <p:ph type="body" sz="quarter" idx="11" hasCustomPrompt="1"/>
          </p:nvPr>
        </p:nvSpPr>
        <p:spPr>
          <a:xfrm>
            <a:off x="4267200" y="3436938"/>
            <a:ext cx="4040187" cy="1003300"/>
          </a:xfrm>
          <a:prstGeom prst="rect">
            <a:avLst/>
          </a:prstGeo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32483518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2C777CAC-D197-434F-B733-647A796AAA4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040CCC43-F27D-4846-B9AF-DF02CFD3707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761E260-C5FB-41B7-A451-CCD40755FCA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Image">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Click the icon below to insert an image from your computer.</a:t>
            </a:r>
          </a:p>
        </p:txBody>
      </p: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7" y="1807202"/>
            <a:ext cx="2103120" cy="260659"/>
          </a:xfrm>
          <a:prstGeom prst="rect">
            <a:avLst/>
          </a:prstGeom>
          <a:solidFill>
            <a:schemeClr val="bg1"/>
          </a:solidFill>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442649" y="2166269"/>
            <a:ext cx="5160644" cy="602332"/>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marL="685800" indent="-228600">
              <a:lnSpc>
                <a:spcPct val="100000"/>
              </a:lnSpc>
              <a:spcBef>
                <a:spcPts val="0"/>
              </a:spcBef>
              <a:spcAft>
                <a:spcPts val="600"/>
              </a:spcAft>
              <a:buFont typeface="Courier New" panose="02070309020205020404" pitchFamily="49" charset="0"/>
              <a:buChar char="o"/>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 which can be one or two lines</a:t>
            </a:r>
          </a:p>
        </p:txBody>
      </p:sp>
      <p:sp>
        <p:nvSpPr>
          <p:cNvPr id="21" name="Text">
            <a:extLst>
              <a:ext uri="{FF2B5EF4-FFF2-40B4-BE49-F238E27FC236}">
                <a16:creationId xmlns:a16="http://schemas.microsoft.com/office/drawing/2014/main" id="{BD4B6826-5397-4134-B6CF-D573F3979AA3}"/>
              </a:ext>
            </a:extLst>
          </p:cNvPr>
          <p:cNvSpPr>
            <a:spLocks noGrp="1"/>
          </p:cNvSpPr>
          <p:nvPr>
            <p:ph type="body" sz="quarter" idx="54" hasCustomPrompt="1"/>
          </p:nvPr>
        </p:nvSpPr>
        <p:spPr>
          <a:xfrm>
            <a:off x="6442645" y="2904699"/>
            <a:ext cx="5160645" cy="3661143"/>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3" name="Slide Number">
            <a:extLst>
              <a:ext uri="{FF2B5EF4-FFF2-40B4-BE49-F238E27FC236}">
                <a16:creationId xmlns:a16="http://schemas.microsoft.com/office/drawing/2014/main" id="{2A08A184-117B-4561-889E-53980734232A}"/>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953047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aster Blocker">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userDrawn="1"/>
        </p:nvSpPr>
        <p:spPr>
          <a:xfrm>
            <a:off x="914400" y="1217629"/>
            <a:ext cx="10363200" cy="4616648"/>
          </a:xfrm>
          <a:prstGeom prst="rect">
            <a:avLst/>
          </a:prstGeom>
          <a:noFill/>
        </p:spPr>
        <p:txBody>
          <a:bodyPr wrap="square" rtlCol="0">
            <a:spAutoFit/>
          </a:bodyPr>
          <a:lstStyle/>
          <a:p>
            <a:pPr algn="ctr"/>
            <a:r>
              <a:rPr lang="en-US" sz="11500" b="1">
                <a:solidFill>
                  <a:schemeClr val="bg1"/>
                </a:solidFill>
              </a:rPr>
              <a:t>Do not use this</a:t>
            </a:r>
            <a:r>
              <a:rPr lang="en-US" sz="11500" b="1" baseline="0">
                <a:solidFill>
                  <a:schemeClr val="bg1"/>
                </a:solidFill>
              </a:rPr>
              <a:t> layout</a:t>
            </a:r>
          </a:p>
          <a:p>
            <a:pPr algn="ctr"/>
            <a:endParaRPr lang="en-US" sz="3200" b="1" baseline="0"/>
          </a:p>
          <a:p>
            <a:pPr algn="ctr"/>
            <a:r>
              <a:rPr lang="en-US" sz="3200" b="0" baseline="0"/>
              <a:t>Delete any master slides that occur after this layout</a:t>
            </a:r>
            <a:endParaRPr lang="en-US" sz="3200" b="0"/>
          </a:p>
        </p:txBody>
      </p:sp>
    </p:spTree>
    <p:extLst>
      <p:ext uri="{BB962C8B-B14F-4D97-AF65-F5344CB8AC3E}">
        <p14:creationId xmlns:p14="http://schemas.microsoft.com/office/powerpoint/2010/main" val="100280724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3970646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47032613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C572-327F-46AF-D318-B32047D25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656857-F633-4C67-F1A1-EACC854B4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455D5-2078-CF18-9D36-619F09E9DCBE}"/>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4ABCE032-8126-828B-3DC0-262215C04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E0AE8-C75B-AC99-A7D5-88CAF974FA51}"/>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31464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38E1-F529-EDD9-5F40-5ECB5A567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902151-4EB0-8EF4-4B42-23C70B97F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94FEB-F53F-B726-0E74-8153B6E6EFB1}"/>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6EDB5637-D4CC-C9B0-21A3-9AFAF9889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3A853-C6A0-F8BC-8B84-625CC0CCF92E}"/>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3702567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57E9-8800-BAA0-DACD-6F8BE9C1BF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148FC7-7C4E-50DB-7C10-0449AED42E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D733E-D706-4750-8976-2E8855D06F9F}"/>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FB836416-6A69-40B0-FEA8-A6BF6766B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2AAAB-4EA2-0D8B-08F4-CB65B34BD0E9}"/>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4006088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FDFD-78F4-E497-F653-BD061199A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3EB2D-4F95-2C1D-0F4B-E448059614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EB3BF-B73A-4C4D-A2FC-49E5956933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C34D3-C090-7E7D-C23A-737B6FB204EB}"/>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6" name="Footer Placeholder 5">
            <a:extLst>
              <a:ext uri="{FF2B5EF4-FFF2-40B4-BE49-F238E27FC236}">
                <a16:creationId xmlns:a16="http://schemas.microsoft.com/office/drawing/2014/main" id="{7468CABB-F912-9E72-1E05-E645A526DC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93E80-D3C3-0E19-D695-819AA5354E56}"/>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17922325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027F-63C2-D693-6222-80E265B0F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4991E3-567A-96C5-5C74-64B46904D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9C5CB-F3EE-AC75-7556-E8E0DF9D2C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06AB0-F8D4-997F-A39E-2C492F8E3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4A554-A21F-42F2-E6D2-5A9E91253D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1E0D2-BC2A-C9E6-6E39-36A92843D676}"/>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8" name="Footer Placeholder 7">
            <a:extLst>
              <a:ext uri="{FF2B5EF4-FFF2-40B4-BE49-F238E27FC236}">
                <a16:creationId xmlns:a16="http://schemas.microsoft.com/office/drawing/2014/main" id="{371B6006-6AE1-F5DA-A6D1-2DE2926051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9AB3E0-1AB6-E1E0-48DA-A2D64C25DF30}"/>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1870622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CB50-B1EF-30A9-8881-DAB3535EDC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E9A85E-9572-380A-5D71-E889670CB0E7}"/>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4" name="Footer Placeholder 3">
            <a:extLst>
              <a:ext uri="{FF2B5EF4-FFF2-40B4-BE49-F238E27FC236}">
                <a16:creationId xmlns:a16="http://schemas.microsoft.com/office/drawing/2014/main" id="{1DA4BA8D-E2C0-821C-F139-9BB836FB84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9F980-41A5-8D8B-1CC9-032DCCE5BC1C}"/>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1981482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440D0-AE4A-3997-9FB7-40AA7F13CAB2}"/>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3" name="Footer Placeholder 2">
            <a:extLst>
              <a:ext uri="{FF2B5EF4-FFF2-40B4-BE49-F238E27FC236}">
                <a16:creationId xmlns:a16="http://schemas.microsoft.com/office/drawing/2014/main" id="{0DE6AACC-FA47-9D05-3B95-519A1F76AB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1DCD5-9128-4B4A-EB5A-554771594411}"/>
              </a:ext>
            </a:extLst>
          </p:cNvPr>
          <p:cNvSpPr>
            <a:spLocks noGrp="1"/>
          </p:cNvSpPr>
          <p:nvPr>
            <p:ph type="sldNum" sz="quarter" idx="12"/>
          </p:nvPr>
        </p:nvSpPr>
        <p:spPr/>
        <p:txBody>
          <a:bodyPr/>
          <a:lstStyle/>
          <a:p>
            <a:fld id="{5BBDE1C4-EDAE-4FCE-AADE-11E907B74263}" type="slidenum">
              <a:rPr lang="en-US" smtClean="0"/>
              <a:t>‹#›</a:t>
            </a:fld>
            <a:endParaRPr lang="en-US"/>
          </a:p>
        </p:txBody>
      </p:sp>
      <p:pic>
        <p:nvPicPr>
          <p:cNvPr id="5" name="Picture 4">
            <a:extLst>
              <a:ext uri="{FF2B5EF4-FFF2-40B4-BE49-F238E27FC236}">
                <a16:creationId xmlns:a16="http://schemas.microsoft.com/office/drawing/2014/main" id="{BC8D04B1-0428-3F24-79B1-8B0F1224EC36}"/>
              </a:ext>
            </a:extLst>
          </p:cNvPr>
          <p:cNvPicPr>
            <a:picLocks noChangeAspect="1"/>
          </p:cNvPicPr>
          <p:nvPr userDrawn="1"/>
        </p:nvPicPr>
        <p:blipFill rotWithShape="1">
          <a:blip r:embed="rId2"/>
          <a:srcRect t="87826"/>
          <a:stretch/>
        </p:blipFill>
        <p:spPr>
          <a:xfrm>
            <a:off x="0" y="6033052"/>
            <a:ext cx="12192000" cy="834890"/>
          </a:xfrm>
          <a:prstGeom prst="rect">
            <a:avLst/>
          </a:prstGeom>
        </p:spPr>
      </p:pic>
    </p:spTree>
    <p:extLst>
      <p:ext uri="{BB962C8B-B14F-4D97-AF65-F5344CB8AC3E}">
        <p14:creationId xmlns:p14="http://schemas.microsoft.com/office/powerpoint/2010/main" val="79210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35" name="Deck Title">
            <a:extLst>
              <a:ext uri="{FF2B5EF4-FFF2-40B4-BE49-F238E27FC236}">
                <a16:creationId xmlns:a16="http://schemas.microsoft.com/office/drawing/2014/main" id="{7B7B7E58-EA38-4CB1-AC35-E783457AFDBF}"/>
              </a:ext>
              <a:ext uri="{C183D7F6-B498-43B3-948B-1728B52AA6E4}">
                <adec:decorative xmlns:adec="http://schemas.microsoft.com/office/drawing/2017/decorative" val="1"/>
              </a:ext>
            </a:extLst>
          </p:cNvPr>
          <p:cNvSpPr>
            <a:spLocks noGrp="1"/>
          </p:cNvSpPr>
          <p:nvPr userDrawn="1">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8" name="Title">
            <a:extLst>
              <a:ext uri="{FF2B5EF4-FFF2-40B4-BE49-F238E27FC236}">
                <a16:creationId xmlns:a16="http://schemas.microsoft.com/office/drawing/2014/main" id="{2BA7CD0E-3416-4445-B830-6A0575713D8D}"/>
              </a:ext>
            </a:extLst>
          </p:cNvPr>
          <p:cNvSpPr>
            <a:spLocks noGrp="1"/>
          </p:cNvSpPr>
          <p:nvPr userDrawn="1">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6" name="Subtitle">
            <a:extLst>
              <a:ext uri="{FF2B5EF4-FFF2-40B4-BE49-F238E27FC236}">
                <a16:creationId xmlns:a16="http://schemas.microsoft.com/office/drawing/2014/main" id="{380CB404-9278-4289-BACA-FDB6FB37D32A}"/>
              </a:ext>
            </a:extLst>
          </p:cNvPr>
          <p:cNvSpPr>
            <a:spLocks noGrp="1"/>
          </p:cNvSpPr>
          <p:nvPr userDrawn="1">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9" name="Shape">
            <a:extLst>
              <a:ext uri="{FF2B5EF4-FFF2-40B4-BE49-F238E27FC236}">
                <a16:creationId xmlns:a16="http://schemas.microsoft.com/office/drawing/2014/main" id="{148ADE09-FE51-426C-9811-0A1EE799CE43}"/>
              </a:ext>
              <a:ext uri="{C183D7F6-B498-43B3-948B-1728B52AA6E4}">
                <adec:decorative xmlns:adec="http://schemas.microsoft.com/office/drawing/2017/decorative" val="1"/>
              </a:ext>
            </a:extLst>
          </p:cNvPr>
          <p:cNvSpPr/>
          <p:nvPr/>
        </p:nvSpPr>
        <p:spPr bwMode="gray">
          <a:xfrm>
            <a:off x="533329" y="3021990"/>
            <a:ext cx="3269755" cy="2239106"/>
          </a:xfrm>
          <a:prstGeom prst="rect">
            <a:avLst/>
          </a:prstGeom>
          <a:solidFill>
            <a:schemeClr val="accent4"/>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0" name="Shape">
            <a:extLst>
              <a:ext uri="{FF2B5EF4-FFF2-40B4-BE49-F238E27FC236}">
                <a16:creationId xmlns:a16="http://schemas.microsoft.com/office/drawing/2014/main" id="{C6F304C1-439D-4C77-AD32-E2B96FFB7603}"/>
              </a:ext>
              <a:ext uri="{C183D7F6-B498-43B3-948B-1728B52AA6E4}">
                <adec:decorative xmlns:adec="http://schemas.microsoft.com/office/drawing/2017/decorative" val="1"/>
              </a:ext>
            </a:extLst>
          </p:cNvPr>
          <p:cNvSpPr/>
          <p:nvPr/>
        </p:nvSpPr>
        <p:spPr bwMode="gray">
          <a:xfrm>
            <a:off x="4555808" y="3021990"/>
            <a:ext cx="3269755" cy="2239107"/>
          </a:xfrm>
          <a:prstGeom prst="rect">
            <a:avLst/>
          </a:prstGeom>
          <a:solidFill>
            <a:srgbClr val="20558A"/>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7" name="Shape">
            <a:extLst>
              <a:ext uri="{FF2B5EF4-FFF2-40B4-BE49-F238E27FC236}">
                <a16:creationId xmlns:a16="http://schemas.microsoft.com/office/drawing/2014/main" id="{F35E3CDA-EECD-4D39-A7E1-2EE2275AD094}"/>
              </a:ext>
              <a:ext uri="{C183D7F6-B498-43B3-948B-1728B52AA6E4}">
                <adec:decorative xmlns:adec="http://schemas.microsoft.com/office/drawing/2017/decorative" val="1"/>
              </a:ext>
            </a:extLst>
          </p:cNvPr>
          <p:cNvSpPr/>
          <p:nvPr userDrawn="1"/>
        </p:nvSpPr>
        <p:spPr bwMode="gray">
          <a:xfrm>
            <a:off x="8578288" y="3021990"/>
            <a:ext cx="3269755" cy="2239107"/>
          </a:xfrm>
          <a:prstGeom prst="rect">
            <a:avLst/>
          </a:prstGeom>
          <a:solidFill>
            <a:schemeClr val="accent3"/>
          </a:solidFill>
          <a:ln w="19050" algn="ctr">
            <a:noFill/>
            <a:miter lim="800000"/>
            <a:headEnd/>
            <a:tailEnd/>
          </a:ln>
        </p:spPr>
        <p:txBody>
          <a:bodyPr wrap="square" lIns="88900" tIns="88900" rIns="88900" bIns="88900" rtlCol="0" anchor="ctr"/>
          <a:lstStyle/>
          <a:p>
            <a:pPr defTabSz="1219170">
              <a:lnSpc>
                <a:spcPct val="106000"/>
              </a:lnSpc>
            </a:pPr>
            <a:endParaRPr lang="en-GB" sz="1600" b="1">
              <a:solidFill>
                <a:prstClr val="white"/>
              </a:solidFill>
            </a:endParaRPr>
          </a:p>
        </p:txBody>
      </p:sp>
      <p:sp>
        <p:nvSpPr>
          <p:cNvPr id="11" name="Heading">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592717" y="3089442"/>
            <a:ext cx="315468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60" name="Subheading">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592718" y="3299028"/>
            <a:ext cx="315468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2" name="Heading">
            <a:extLst>
              <a:ext uri="{FF2B5EF4-FFF2-40B4-BE49-F238E27FC236}">
                <a16:creationId xmlns:a16="http://schemas.microsoft.com/office/drawing/2014/main" id="{C0EE5748-EA4B-4CDE-8BC8-A31626184474}"/>
              </a:ext>
            </a:extLst>
          </p:cNvPr>
          <p:cNvSpPr>
            <a:spLocks noGrp="1"/>
          </p:cNvSpPr>
          <p:nvPr userDrawn="1">
            <p:ph type="body" sz="quarter" idx="32" hasCustomPrompt="1"/>
          </p:nvPr>
        </p:nvSpPr>
        <p:spPr>
          <a:xfrm>
            <a:off x="4633027" y="3089442"/>
            <a:ext cx="315468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3" name="Subheading">
            <a:extLst>
              <a:ext uri="{FF2B5EF4-FFF2-40B4-BE49-F238E27FC236}">
                <a16:creationId xmlns:a16="http://schemas.microsoft.com/office/drawing/2014/main" id="{CB8CE32F-2B5E-4920-B3D7-3990F91CD102}"/>
              </a:ext>
            </a:extLst>
          </p:cNvPr>
          <p:cNvSpPr>
            <a:spLocks noGrp="1"/>
          </p:cNvSpPr>
          <p:nvPr userDrawn="1">
            <p:ph type="body" sz="quarter" idx="33" hasCustomPrompt="1"/>
          </p:nvPr>
        </p:nvSpPr>
        <p:spPr>
          <a:xfrm>
            <a:off x="4633027" y="3299028"/>
            <a:ext cx="315468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4" name="Heading">
            <a:extLst>
              <a:ext uri="{FF2B5EF4-FFF2-40B4-BE49-F238E27FC236}">
                <a16:creationId xmlns:a16="http://schemas.microsoft.com/office/drawing/2014/main" id="{0AC2958F-B210-46F2-A6AB-96BD4BFD4F2B}"/>
              </a:ext>
            </a:extLst>
          </p:cNvPr>
          <p:cNvSpPr>
            <a:spLocks noGrp="1"/>
          </p:cNvSpPr>
          <p:nvPr userDrawn="1">
            <p:ph type="body" sz="quarter" idx="34" hasCustomPrompt="1"/>
          </p:nvPr>
        </p:nvSpPr>
        <p:spPr>
          <a:xfrm>
            <a:off x="8542334" y="3089442"/>
            <a:ext cx="315468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5" name="Subheading">
            <a:extLst>
              <a:ext uri="{FF2B5EF4-FFF2-40B4-BE49-F238E27FC236}">
                <a16:creationId xmlns:a16="http://schemas.microsoft.com/office/drawing/2014/main" id="{DB5805E1-3B72-4229-80D8-D0831446C440}"/>
              </a:ext>
            </a:extLst>
          </p:cNvPr>
          <p:cNvSpPr>
            <a:spLocks noGrp="1"/>
          </p:cNvSpPr>
          <p:nvPr userDrawn="1">
            <p:ph type="body" sz="quarter" idx="35" hasCustomPrompt="1"/>
          </p:nvPr>
        </p:nvSpPr>
        <p:spPr>
          <a:xfrm>
            <a:off x="8542334" y="3299028"/>
            <a:ext cx="315468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8" name="Slide Number">
            <a:extLst>
              <a:ext uri="{FF2B5EF4-FFF2-40B4-BE49-F238E27FC236}">
                <a16:creationId xmlns:a16="http://schemas.microsoft.com/office/drawing/2014/main" id="{5303E24E-6A24-4106-B3AE-6BEA81CD38C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894325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5552-DA4E-DB6C-29EE-9DC4C049B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EC208-68B8-B3D2-9144-35D44CF17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626483-2D63-A0FE-59A5-84082C65B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B8CCE-0C98-1F49-8E9E-0C2268E2EB60}"/>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6" name="Footer Placeholder 5">
            <a:extLst>
              <a:ext uri="{FF2B5EF4-FFF2-40B4-BE49-F238E27FC236}">
                <a16:creationId xmlns:a16="http://schemas.microsoft.com/office/drawing/2014/main" id="{39FAC85A-78BE-CC2C-34E5-9AB4207CD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11E8B-65EC-7D3F-F8AD-E331349D6C9F}"/>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2436192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B003-22D2-48D1-395A-CCFA8AD5B1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6CA90D-2ED7-9109-3DB5-8F2B54DF9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28AE2A-576E-C3C2-9969-B92942AD2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EB1C5-397C-16E4-F8C7-00002EBFECFB}"/>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6" name="Footer Placeholder 5">
            <a:extLst>
              <a:ext uri="{FF2B5EF4-FFF2-40B4-BE49-F238E27FC236}">
                <a16:creationId xmlns:a16="http://schemas.microsoft.com/office/drawing/2014/main" id="{2717CC44-176B-0D24-197A-D74A09395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0EA3E-05B4-2E08-BEBB-16CCCCCD01D7}"/>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2871802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B2C7-BED9-09C9-35DB-D35BA34949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D28CD-B1F3-0F32-175B-F71FF5B05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44C2-CEC6-9750-DA63-6C927F2748F8}"/>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B0ECABF8-3642-1497-29E7-B4B96104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0AE8C-186D-8BB2-3F09-1C4AAE528AF5}"/>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355052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D2C3-AA48-A63D-2266-861E561ABC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53BD74-E24E-C04B-02C3-07FE8A8637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0EA67-2E09-114E-EBF3-DC32A3698E4E}"/>
              </a:ext>
            </a:extLst>
          </p:cNvPr>
          <p:cNvSpPr>
            <a:spLocks noGrp="1"/>
          </p:cNvSpPr>
          <p:nvPr>
            <p:ph type="dt" sz="half" idx="10"/>
          </p:nvPr>
        </p:nvSpPr>
        <p:spPr/>
        <p:txBody>
          <a:body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DFD0EB4F-2BA9-D993-44F8-37012C7B1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570B1-2A89-1E53-3BA2-3191E1C1D567}"/>
              </a:ext>
            </a:extLst>
          </p:cNvPr>
          <p:cNvSpPr>
            <a:spLocks noGrp="1"/>
          </p:cNvSpPr>
          <p:nvPr>
            <p:ph type="sldNum" sz="quarter" idx="12"/>
          </p:nvPr>
        </p:nvSpPr>
        <p:spPr/>
        <p:txBody>
          <a:bodyPr/>
          <a:lstStyle/>
          <a:p>
            <a:fld id="{5BBDE1C4-EDAE-4FCE-AADE-11E907B74263}" type="slidenum">
              <a:rPr lang="en-US" smtClean="0"/>
              <a:t>‹#›</a:t>
            </a:fld>
            <a:endParaRPr lang="en-US"/>
          </a:p>
        </p:txBody>
      </p:sp>
    </p:spTree>
    <p:extLst>
      <p:ext uri="{BB962C8B-B14F-4D97-AF65-F5344CB8AC3E}">
        <p14:creationId xmlns:p14="http://schemas.microsoft.com/office/powerpoint/2010/main" val="1675253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ACB6F1-7C18-4CAB-8E34-BA3B54FF1475}"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1803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023D8-FB4A-4685-A431-C0D2D7CEAA72}"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4532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26158F-31F0-460E-8E7F-65B5B63CF86A}"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7232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CC8D25-C15F-492C-B1D1-FEEA926A237D}" type="datetime1">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16874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6DA04D-9F95-4363-9F0E-222EE9B21382}" type="datetime1">
              <a:rPr lang="en-US" smtClean="0"/>
              <a:t>9/13/23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20900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C9DB1C-08F0-4096-BCDA-1A54FBF3AF45}" type="datetime1">
              <a:rPr lang="en-US" smtClean="0"/>
              <a:t>9/13/23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1476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ree Phases">
    <p:spTree>
      <p:nvGrpSpPr>
        <p:cNvPr id="1" name=""/>
        <p:cNvGrpSpPr/>
        <p:nvPr/>
      </p:nvGrpSpPr>
      <p:grpSpPr>
        <a:xfrm>
          <a:off x="0" y="0"/>
          <a:ext cx="0" cy="0"/>
          <a:chOff x="0" y="0"/>
          <a:chExt cx="0" cy="0"/>
        </a:xfrm>
      </p:grpSpPr>
      <p:sp>
        <p:nvSpPr>
          <p:cNvPr id="35" name="Deck Title">
            <a:extLst>
              <a:ext uri="{FF2B5EF4-FFF2-40B4-BE49-F238E27FC236}">
                <a16:creationId xmlns:a16="http://schemas.microsoft.com/office/drawing/2014/main" id="{7B7B7E58-EA38-4CB1-AC35-E783457AFDBF}"/>
              </a:ext>
              <a:ext uri="{C183D7F6-B498-43B3-948B-1728B52AA6E4}">
                <adec:decorative xmlns:adec="http://schemas.microsoft.com/office/drawing/2017/decorative" val="1"/>
              </a:ext>
            </a:extLst>
          </p:cNvPr>
          <p:cNvSpPr>
            <a:spLocks noGrp="1"/>
          </p:cNvSpPr>
          <p:nvPr userDrawn="1">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8" name="Title">
            <a:extLst>
              <a:ext uri="{FF2B5EF4-FFF2-40B4-BE49-F238E27FC236}">
                <a16:creationId xmlns:a16="http://schemas.microsoft.com/office/drawing/2014/main" id="{2BA7CD0E-3416-4445-B830-6A0575713D8D}"/>
              </a:ext>
            </a:extLst>
          </p:cNvPr>
          <p:cNvSpPr>
            <a:spLocks noGrp="1"/>
          </p:cNvSpPr>
          <p:nvPr userDrawn="1">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6" name="Subtitle">
            <a:extLst>
              <a:ext uri="{FF2B5EF4-FFF2-40B4-BE49-F238E27FC236}">
                <a16:creationId xmlns:a16="http://schemas.microsoft.com/office/drawing/2014/main" id="{380CB404-9278-4289-BACA-FDB6FB37D32A}"/>
              </a:ext>
            </a:extLst>
          </p:cNvPr>
          <p:cNvSpPr>
            <a:spLocks noGrp="1"/>
          </p:cNvSpPr>
          <p:nvPr userDrawn="1">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grpSp>
        <p:nvGrpSpPr>
          <p:cNvPr id="5" name="Shapes">
            <a:extLst>
              <a:ext uri="{FF2B5EF4-FFF2-40B4-BE49-F238E27FC236}">
                <a16:creationId xmlns:a16="http://schemas.microsoft.com/office/drawing/2014/main" id="{328CFE08-629F-45F2-9E40-DF0C132FE167}"/>
              </a:ext>
              <a:ext uri="{C183D7F6-B498-43B3-948B-1728B52AA6E4}">
                <adec:decorative xmlns:adec="http://schemas.microsoft.com/office/drawing/2017/decorative" val="1"/>
              </a:ext>
            </a:extLst>
          </p:cNvPr>
          <p:cNvGrpSpPr/>
          <p:nvPr userDrawn="1"/>
        </p:nvGrpSpPr>
        <p:grpSpPr>
          <a:xfrm>
            <a:off x="743178" y="1780559"/>
            <a:ext cx="10705644" cy="4553934"/>
            <a:chOff x="743178" y="1780559"/>
            <a:chExt cx="10705644" cy="4553934"/>
          </a:xfrm>
        </p:grpSpPr>
        <p:sp>
          <p:nvSpPr>
            <p:cNvPr id="39" name="Shape">
              <a:extLst>
                <a:ext uri="{FF2B5EF4-FFF2-40B4-BE49-F238E27FC236}">
                  <a16:creationId xmlns:a16="http://schemas.microsoft.com/office/drawing/2014/main" id="{021B90B0-DB21-487C-9685-0CA4BB033A3D}"/>
                </a:ext>
                <a:ext uri="{C183D7F6-B498-43B3-948B-1728B52AA6E4}">
                  <adec:decorative xmlns:adec="http://schemas.microsoft.com/office/drawing/2017/decorative" val="1"/>
                </a:ext>
              </a:extLst>
            </p:cNvPr>
            <p:cNvSpPr/>
            <p:nvPr userDrawn="1"/>
          </p:nvSpPr>
          <p:spPr>
            <a:xfrm>
              <a:off x="4848874" y="6022642"/>
              <a:ext cx="2532888" cy="3118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Shape">
              <a:extLst>
                <a:ext uri="{FF2B5EF4-FFF2-40B4-BE49-F238E27FC236}">
                  <a16:creationId xmlns:a16="http://schemas.microsoft.com/office/drawing/2014/main" id="{0519B961-5F90-4839-8D83-4A70F5103D1B}"/>
                </a:ext>
                <a:ext uri="{C183D7F6-B498-43B3-948B-1728B52AA6E4}">
                  <adec:decorative xmlns:adec="http://schemas.microsoft.com/office/drawing/2017/decorative" val="1"/>
                </a:ext>
              </a:extLst>
            </p:cNvPr>
            <p:cNvSpPr/>
            <p:nvPr/>
          </p:nvSpPr>
          <p:spPr bwMode="gray">
            <a:xfrm rot="5400000">
              <a:off x="69731" y="2643294"/>
              <a:ext cx="4259119"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29" name="Shape">
              <a:extLst>
                <a:ext uri="{FF2B5EF4-FFF2-40B4-BE49-F238E27FC236}">
                  <a16:creationId xmlns:a16="http://schemas.microsoft.com/office/drawing/2014/main" id="{148ADE09-FE51-426C-9811-0A1EE799CE43}"/>
                </a:ext>
                <a:ext uri="{C183D7F6-B498-43B3-948B-1728B52AA6E4}">
                  <adec:decorative xmlns:adec="http://schemas.microsoft.com/office/drawing/2017/decorative" val="1"/>
                </a:ext>
              </a:extLst>
            </p:cNvPr>
            <p:cNvSpPr/>
            <p:nvPr/>
          </p:nvSpPr>
          <p:spPr bwMode="gray">
            <a:xfrm>
              <a:off x="746997" y="1842414"/>
              <a:ext cx="2870534" cy="661381"/>
            </a:xfrm>
            <a:prstGeom prst="rect">
              <a:avLst/>
            </a:prstGeom>
            <a:solidFill>
              <a:srgbClr val="178481"/>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30" name="Shape">
              <a:extLst>
                <a:ext uri="{FF2B5EF4-FFF2-40B4-BE49-F238E27FC236}">
                  <a16:creationId xmlns:a16="http://schemas.microsoft.com/office/drawing/2014/main" id="{37C67775-FEB8-4497-875F-B3698D79354E}"/>
                </a:ext>
                <a:ext uri="{C183D7F6-B498-43B3-948B-1728B52AA6E4}">
                  <adec:decorative xmlns:adec="http://schemas.microsoft.com/office/drawing/2017/decorative" val="1"/>
                </a:ext>
              </a:extLst>
            </p:cNvPr>
            <p:cNvSpPr/>
            <p:nvPr/>
          </p:nvSpPr>
          <p:spPr bwMode="gray">
            <a:xfrm flipV="1">
              <a:off x="3468484" y="2503182"/>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1" name="Shape">
              <a:extLst>
                <a:ext uri="{FF2B5EF4-FFF2-40B4-BE49-F238E27FC236}">
                  <a16:creationId xmlns:a16="http://schemas.microsoft.com/office/drawing/2014/main" id="{DBF0AB72-8FCA-4B44-8EC5-DF5B29D117D2}"/>
                </a:ext>
                <a:ext uri="{C183D7F6-B498-43B3-948B-1728B52AA6E4}">
                  <adec:decorative xmlns:adec="http://schemas.microsoft.com/office/drawing/2017/decorative" val="1"/>
                </a:ext>
              </a:extLst>
            </p:cNvPr>
            <p:cNvSpPr/>
            <p:nvPr/>
          </p:nvSpPr>
          <p:spPr bwMode="gray">
            <a:xfrm flipH="1" flipV="1">
              <a:off x="743178" y="2503182"/>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4" name="Shape">
              <a:extLst>
                <a:ext uri="{FF2B5EF4-FFF2-40B4-BE49-F238E27FC236}">
                  <a16:creationId xmlns:a16="http://schemas.microsoft.com/office/drawing/2014/main" id="{EA9EC692-A116-411A-A598-B9749B554B2F}"/>
                </a:ext>
                <a:ext uri="{C183D7F6-B498-43B3-948B-1728B52AA6E4}">
                  <adec:decorative xmlns:adec="http://schemas.microsoft.com/office/drawing/2017/decorative" val="1"/>
                </a:ext>
              </a:extLst>
            </p:cNvPr>
            <p:cNvSpPr/>
            <p:nvPr userDrawn="1"/>
          </p:nvSpPr>
          <p:spPr bwMode="gray">
            <a:xfrm rot="5400000">
              <a:off x="3989095" y="2646906"/>
              <a:ext cx="425168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0" name="Shape">
              <a:extLst>
                <a:ext uri="{FF2B5EF4-FFF2-40B4-BE49-F238E27FC236}">
                  <a16:creationId xmlns:a16="http://schemas.microsoft.com/office/drawing/2014/main" id="{C6F304C1-439D-4C77-AD32-E2B96FFB7603}"/>
                </a:ext>
                <a:ext uri="{C183D7F6-B498-43B3-948B-1728B52AA6E4}">
                  <adec:decorative xmlns:adec="http://schemas.microsoft.com/office/drawing/2017/decorative" val="1"/>
                </a:ext>
              </a:extLst>
            </p:cNvPr>
            <p:cNvSpPr/>
            <p:nvPr/>
          </p:nvSpPr>
          <p:spPr bwMode="gray">
            <a:xfrm>
              <a:off x="4662643" y="1846093"/>
              <a:ext cx="2870534" cy="661381"/>
            </a:xfrm>
            <a:prstGeom prst="rect">
              <a:avLst/>
            </a:prstGeom>
            <a:solidFill>
              <a:srgbClr val="20558A"/>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1" name="Shape">
              <a:extLst>
                <a:ext uri="{FF2B5EF4-FFF2-40B4-BE49-F238E27FC236}">
                  <a16:creationId xmlns:a16="http://schemas.microsoft.com/office/drawing/2014/main" id="{66E6518B-4991-41C5-833F-BA49AF0F7286}"/>
                </a:ext>
                <a:ext uri="{C183D7F6-B498-43B3-948B-1728B52AA6E4}">
                  <adec:decorative xmlns:adec="http://schemas.microsoft.com/office/drawing/2017/decorative" val="1"/>
                </a:ext>
              </a:extLst>
            </p:cNvPr>
            <p:cNvSpPr/>
            <p:nvPr/>
          </p:nvSpPr>
          <p:spPr bwMode="gray">
            <a:xfrm flipV="1">
              <a:off x="7384130" y="2507475"/>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2" name="Shape">
              <a:extLst>
                <a:ext uri="{FF2B5EF4-FFF2-40B4-BE49-F238E27FC236}">
                  <a16:creationId xmlns:a16="http://schemas.microsoft.com/office/drawing/2014/main" id="{878121D8-F5F5-4B1A-B728-53018E811883}"/>
                </a:ext>
                <a:ext uri="{C183D7F6-B498-43B3-948B-1728B52AA6E4}">
                  <adec:decorative xmlns:adec="http://schemas.microsoft.com/office/drawing/2017/decorative" val="1"/>
                </a:ext>
              </a:extLst>
            </p:cNvPr>
            <p:cNvSpPr/>
            <p:nvPr/>
          </p:nvSpPr>
          <p:spPr bwMode="gray">
            <a:xfrm flipH="1" flipV="1">
              <a:off x="4658824" y="2507475"/>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4" name="Shape">
              <a:extLst>
                <a:ext uri="{FF2B5EF4-FFF2-40B4-BE49-F238E27FC236}">
                  <a16:creationId xmlns:a16="http://schemas.microsoft.com/office/drawing/2014/main" id="{C1C9B2C6-49AA-4551-9406-A7026AD38EBF}"/>
                </a:ext>
                <a:ext uri="{C183D7F6-B498-43B3-948B-1728B52AA6E4}">
                  <adec:decorative xmlns:adec="http://schemas.microsoft.com/office/drawing/2017/decorative" val="1"/>
                </a:ext>
              </a:extLst>
            </p:cNvPr>
            <p:cNvSpPr/>
            <p:nvPr userDrawn="1"/>
          </p:nvSpPr>
          <p:spPr bwMode="gray">
            <a:xfrm rot="5400000">
              <a:off x="7894641" y="2653628"/>
              <a:ext cx="4237828"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7" name="Shape">
              <a:extLst>
                <a:ext uri="{FF2B5EF4-FFF2-40B4-BE49-F238E27FC236}">
                  <a16:creationId xmlns:a16="http://schemas.microsoft.com/office/drawing/2014/main" id="{F35E3CDA-EECD-4D39-A7E1-2EE2275AD094}"/>
                </a:ext>
                <a:ext uri="{C183D7F6-B498-43B3-948B-1728B52AA6E4}">
                  <adec:decorative xmlns:adec="http://schemas.microsoft.com/office/drawing/2017/decorative" val="1"/>
                </a:ext>
              </a:extLst>
            </p:cNvPr>
            <p:cNvSpPr/>
            <p:nvPr userDrawn="1"/>
          </p:nvSpPr>
          <p:spPr bwMode="gray">
            <a:xfrm>
              <a:off x="8578288" y="1849830"/>
              <a:ext cx="2870534" cy="661381"/>
            </a:xfrm>
            <a:prstGeom prst="rect">
              <a:avLst/>
            </a:prstGeom>
            <a:solidFill>
              <a:schemeClr val="accent3"/>
            </a:solidFill>
            <a:ln w="19050" algn="ctr">
              <a:noFill/>
              <a:miter lim="800000"/>
              <a:headEnd/>
              <a:tailEnd/>
            </a:ln>
          </p:spPr>
          <p:txBody>
            <a:bodyPr wrap="square" lIns="88900" tIns="88900" rIns="88900" bIns="88900" rtlCol="0" anchor="ctr"/>
            <a:lstStyle/>
            <a:p>
              <a:pPr defTabSz="1219170">
                <a:lnSpc>
                  <a:spcPct val="106000"/>
                </a:lnSpc>
              </a:pPr>
              <a:endParaRPr lang="en-GB" sz="1600" b="1">
                <a:solidFill>
                  <a:prstClr val="white"/>
                </a:solidFill>
              </a:endParaRPr>
            </a:p>
          </p:txBody>
        </p:sp>
        <p:sp>
          <p:nvSpPr>
            <p:cNvPr id="58" name="Shape">
              <a:extLst>
                <a:ext uri="{FF2B5EF4-FFF2-40B4-BE49-F238E27FC236}">
                  <a16:creationId xmlns:a16="http://schemas.microsoft.com/office/drawing/2014/main" id="{BF1FDD28-1B2E-4A6D-B6D3-EBF08A3180D6}"/>
                </a:ext>
                <a:ext uri="{C183D7F6-B498-43B3-948B-1728B52AA6E4}">
                  <adec:decorative xmlns:adec="http://schemas.microsoft.com/office/drawing/2017/decorative" val="1"/>
                </a:ext>
              </a:extLst>
            </p:cNvPr>
            <p:cNvSpPr/>
            <p:nvPr/>
          </p:nvSpPr>
          <p:spPr bwMode="gray">
            <a:xfrm flipV="1">
              <a:off x="11299775" y="2507475"/>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9" name="Shape">
              <a:extLst>
                <a:ext uri="{FF2B5EF4-FFF2-40B4-BE49-F238E27FC236}">
                  <a16:creationId xmlns:a16="http://schemas.microsoft.com/office/drawing/2014/main" id="{E1DC30F6-A40B-480D-AF3B-543E38AAF55B}"/>
                </a:ext>
                <a:ext uri="{C183D7F6-B498-43B3-948B-1728B52AA6E4}">
                  <adec:decorative xmlns:adec="http://schemas.microsoft.com/office/drawing/2017/decorative" val="1"/>
                </a:ext>
              </a:extLst>
            </p:cNvPr>
            <p:cNvSpPr/>
            <p:nvPr/>
          </p:nvSpPr>
          <p:spPr bwMode="gray">
            <a:xfrm flipH="1" flipV="1">
              <a:off x="8574469" y="2507475"/>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2" name="Shape">
              <a:extLst>
                <a:ext uri="{FF2B5EF4-FFF2-40B4-BE49-F238E27FC236}">
                  <a16:creationId xmlns:a16="http://schemas.microsoft.com/office/drawing/2014/main" id="{4382C8AE-3678-4F10-941F-4FC5C900D1A7}"/>
                </a:ext>
              </a:extLst>
            </p:cNvPr>
            <p:cNvSpPr/>
            <p:nvPr userDrawn="1"/>
          </p:nvSpPr>
          <p:spPr>
            <a:xfrm>
              <a:off x="932466" y="6022642"/>
              <a:ext cx="2532888" cy="311851"/>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Shape">
              <a:extLst>
                <a:ext uri="{FF2B5EF4-FFF2-40B4-BE49-F238E27FC236}">
                  <a16:creationId xmlns:a16="http://schemas.microsoft.com/office/drawing/2014/main" id="{67911A1F-0E38-47E4-962C-8C9C3ACE7143}"/>
                </a:ext>
              </a:extLst>
            </p:cNvPr>
            <p:cNvSpPr/>
            <p:nvPr userDrawn="1"/>
          </p:nvSpPr>
          <p:spPr>
            <a:xfrm>
              <a:off x="8746731" y="6022642"/>
              <a:ext cx="2532888" cy="311851"/>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1" name="Heading">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7"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60" name="Subheading">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5188" y="2119452"/>
            <a:ext cx="2606762"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5" name="Text">
            <a:extLst>
              <a:ext uri="{FF2B5EF4-FFF2-40B4-BE49-F238E27FC236}">
                <a16:creationId xmlns:a16="http://schemas.microsoft.com/office/drawing/2014/main" id="{AA3D024D-644D-4806-B348-799A4022488A}"/>
              </a:ext>
            </a:extLst>
          </p:cNvPr>
          <p:cNvSpPr>
            <a:spLocks noGrp="1"/>
          </p:cNvSpPr>
          <p:nvPr userDrawn="1">
            <p:ph type="body" sz="quarter" idx="27" hasCustomPrompt="1"/>
          </p:nvPr>
        </p:nvSpPr>
        <p:spPr>
          <a:xfrm>
            <a:off x="1078149" y="2680730"/>
            <a:ext cx="2242289" cy="322436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13" name="Text">
            <a:extLst>
              <a:ext uri="{FF2B5EF4-FFF2-40B4-BE49-F238E27FC236}">
                <a16:creationId xmlns:a16="http://schemas.microsoft.com/office/drawing/2014/main" id="{49156C3B-E1C1-43E3-9529-B6475E12456C}"/>
              </a:ext>
            </a:extLst>
          </p:cNvPr>
          <p:cNvSpPr>
            <a:spLocks noGrp="1"/>
          </p:cNvSpPr>
          <p:nvPr userDrawn="1">
            <p:ph type="body" sz="quarter" idx="26" hasCustomPrompt="1"/>
          </p:nvPr>
        </p:nvSpPr>
        <p:spPr>
          <a:xfrm>
            <a:off x="932466" y="6057942"/>
            <a:ext cx="2533650" cy="233027"/>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2" name="Heading">
            <a:extLst>
              <a:ext uri="{FF2B5EF4-FFF2-40B4-BE49-F238E27FC236}">
                <a16:creationId xmlns:a16="http://schemas.microsoft.com/office/drawing/2014/main" id="{C0EE5748-EA4B-4CDE-8BC8-A31626184474}"/>
              </a:ext>
            </a:extLst>
          </p:cNvPr>
          <p:cNvSpPr>
            <a:spLocks noGrp="1"/>
          </p:cNvSpPr>
          <p:nvPr userDrawn="1">
            <p:ph type="body" sz="quarter" idx="32" hasCustomPrompt="1"/>
          </p:nvPr>
        </p:nvSpPr>
        <p:spPr>
          <a:xfrm>
            <a:off x="4797619"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3" name="Subheading">
            <a:extLst>
              <a:ext uri="{FF2B5EF4-FFF2-40B4-BE49-F238E27FC236}">
                <a16:creationId xmlns:a16="http://schemas.microsoft.com/office/drawing/2014/main" id="{CB8CE32F-2B5E-4920-B3D7-3990F91CD102}"/>
              </a:ext>
            </a:extLst>
          </p:cNvPr>
          <p:cNvSpPr>
            <a:spLocks noGrp="1"/>
          </p:cNvSpPr>
          <p:nvPr userDrawn="1">
            <p:ph type="body" sz="quarter" idx="33" hasCustomPrompt="1"/>
          </p:nvPr>
        </p:nvSpPr>
        <p:spPr>
          <a:xfrm>
            <a:off x="4797619"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7" name="Text">
            <a:extLst>
              <a:ext uri="{FF2B5EF4-FFF2-40B4-BE49-F238E27FC236}">
                <a16:creationId xmlns:a16="http://schemas.microsoft.com/office/drawing/2014/main" id="{426CEBAB-06B9-45D4-BEC5-37528949DC1B}"/>
              </a:ext>
            </a:extLst>
          </p:cNvPr>
          <p:cNvSpPr>
            <a:spLocks noGrp="1"/>
          </p:cNvSpPr>
          <p:nvPr userDrawn="1">
            <p:ph type="body" sz="quarter" idx="29" hasCustomPrompt="1"/>
          </p:nvPr>
        </p:nvSpPr>
        <p:spPr>
          <a:xfrm>
            <a:off x="4981487"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a:extLst>
              <a:ext uri="{FF2B5EF4-FFF2-40B4-BE49-F238E27FC236}">
                <a16:creationId xmlns:a16="http://schemas.microsoft.com/office/drawing/2014/main" id="{3F9D1B7E-9D1D-4D05-8133-5546DD7DBC6C}"/>
              </a:ext>
            </a:extLst>
          </p:cNvPr>
          <p:cNvSpPr>
            <a:spLocks noGrp="1"/>
          </p:cNvSpPr>
          <p:nvPr userDrawn="1">
            <p:ph type="body" sz="quarter" idx="28" hasCustomPrompt="1"/>
          </p:nvPr>
        </p:nvSpPr>
        <p:spPr>
          <a:xfrm>
            <a:off x="4848113"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4" name="Heading">
            <a:extLst>
              <a:ext uri="{FF2B5EF4-FFF2-40B4-BE49-F238E27FC236}">
                <a16:creationId xmlns:a16="http://schemas.microsoft.com/office/drawing/2014/main" id="{0AC2958F-B210-46F2-A6AB-96BD4BFD4F2B}"/>
              </a:ext>
            </a:extLst>
          </p:cNvPr>
          <p:cNvSpPr>
            <a:spLocks noGrp="1"/>
          </p:cNvSpPr>
          <p:nvPr userDrawn="1">
            <p:ph type="body" sz="quarter" idx="34" hasCustomPrompt="1"/>
          </p:nvPr>
        </p:nvSpPr>
        <p:spPr>
          <a:xfrm>
            <a:off x="8706926"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5" name="Subheading">
            <a:extLst>
              <a:ext uri="{FF2B5EF4-FFF2-40B4-BE49-F238E27FC236}">
                <a16:creationId xmlns:a16="http://schemas.microsoft.com/office/drawing/2014/main" id="{DB5805E1-3B72-4229-80D8-D0831446C440}"/>
              </a:ext>
            </a:extLst>
          </p:cNvPr>
          <p:cNvSpPr>
            <a:spLocks noGrp="1"/>
          </p:cNvSpPr>
          <p:nvPr userDrawn="1">
            <p:ph type="body" sz="quarter" idx="35" hasCustomPrompt="1"/>
          </p:nvPr>
        </p:nvSpPr>
        <p:spPr>
          <a:xfrm>
            <a:off x="8706926"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9" name="Text">
            <a:extLst>
              <a:ext uri="{FF2B5EF4-FFF2-40B4-BE49-F238E27FC236}">
                <a16:creationId xmlns:a16="http://schemas.microsoft.com/office/drawing/2014/main" id="{7D09A239-82FE-44EC-B173-E82CD4C773F2}"/>
              </a:ext>
            </a:extLst>
          </p:cNvPr>
          <p:cNvSpPr>
            <a:spLocks noGrp="1"/>
          </p:cNvSpPr>
          <p:nvPr userDrawn="1">
            <p:ph type="body" sz="quarter" idx="31" hasCustomPrompt="1"/>
          </p:nvPr>
        </p:nvSpPr>
        <p:spPr>
          <a:xfrm>
            <a:off x="8871562"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a:extLst>
              <a:ext uri="{FF2B5EF4-FFF2-40B4-BE49-F238E27FC236}">
                <a16:creationId xmlns:a16="http://schemas.microsoft.com/office/drawing/2014/main" id="{CA515810-E213-4E76-B120-326257B82FBE}"/>
              </a:ext>
            </a:extLst>
          </p:cNvPr>
          <p:cNvSpPr>
            <a:spLocks noGrp="1"/>
          </p:cNvSpPr>
          <p:nvPr userDrawn="1">
            <p:ph type="body" sz="quarter" idx="30" hasCustomPrompt="1"/>
          </p:nvPr>
        </p:nvSpPr>
        <p:spPr>
          <a:xfrm>
            <a:off x="8746731"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8" name="Slide Number">
            <a:extLst>
              <a:ext uri="{FF2B5EF4-FFF2-40B4-BE49-F238E27FC236}">
                <a16:creationId xmlns:a16="http://schemas.microsoft.com/office/drawing/2014/main" id="{5303E24E-6A24-4106-B3AE-6BEA81CD38C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308131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03A37-2382-4D58-9697-8CBFF18307CA}" type="datetime1">
              <a:rPr lang="en-US" smtClean="0"/>
              <a:t>9/13/23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533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C2D390-D320-4F7E-8B2F-672E988200F5}" type="datetime1">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110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6CD250-8080-4A74-8832-E56386EA986F}" type="datetime1">
              <a:rPr lang="en-US" smtClean="0"/>
              <a:t>9/13/23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5514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87CA97-91B1-48E7-B9D9-668889596C80}"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0027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91F51-1FC2-454B-BA5A-AB3E867D991C}" type="datetime1">
              <a:rPr lang="en-US" smtClean="0"/>
              <a:t>9/13/23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3808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Right, Picture">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6919BBC0-DA2E-4C81-B732-D523F4DBD704}"/>
              </a:ext>
              <a:ext uri="{C183D7F6-B498-43B3-948B-1728B52AA6E4}">
                <adec:decorative xmlns:adec="http://schemas.microsoft.com/office/drawing/2017/decorative" val="1"/>
              </a:ext>
            </a:extLst>
          </p:cNvPr>
          <p:cNvSpPr>
            <a:spLocks noGrp="1"/>
          </p:cNvSpPr>
          <p:nvPr>
            <p:ph type="body" sz="quarter" idx="10"/>
          </p:nvPr>
        </p:nvSpPr>
        <p:spPr>
          <a:xfrm>
            <a:off x="330200" y="119744"/>
            <a:ext cx="5394960" cy="299356"/>
          </a:xfrm>
          <a:prstGeom prst="rect">
            <a:avLst/>
          </a:prstGeom>
        </p:spPr>
        <p:txBody>
          <a:bodyPr lIns="73152" tIns="0" rIns="0" bIns="0" anchor="ctr"/>
          <a:lstStyle>
            <a:lvl1pPr marL="0" indent="0">
              <a:spcBef>
                <a:spcPts val="0"/>
              </a:spcBef>
              <a:buNone/>
              <a:defRPr lang="en-US" sz="1000" b="1" kern="0" cap="all" spc="251" baseline="0" dirty="0" smtClean="0">
                <a:solidFill>
                  <a:schemeClr val="tx1"/>
                </a:solidFill>
                <a:latin typeface="+mn-lt"/>
                <a:ea typeface="Nexa Black" charset="0"/>
                <a:cs typeface="Nexa Black" charset="0"/>
              </a:defRPr>
            </a:lvl1pPr>
            <a:lvl2pPr marL="457189" indent="0">
              <a:buNone/>
              <a:defRPr/>
            </a:lvl2pPr>
          </a:lstStyle>
          <a:p>
            <a:pPr marL="0" marR="0" lvl="0" indent="0" algn="l" defTabSz="914377"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lang="en-US"/>
              <a:t>Click to edit Master text styles</a:t>
            </a:r>
          </a:p>
        </p:txBody>
      </p:sp>
      <p:sp>
        <p:nvSpPr>
          <p:cNvPr id="12" name="Title Placeholder 7">
            <a:extLst>
              <a:ext uri="{FF2B5EF4-FFF2-40B4-BE49-F238E27FC236}">
                <a16:creationId xmlns:a16="http://schemas.microsoft.com/office/drawing/2014/main" id="{39A0E1ED-8132-4DF4-B817-11B01225A0D9}"/>
              </a:ext>
            </a:extLst>
          </p:cNvPr>
          <p:cNvSpPr>
            <a:spLocks noGrp="1"/>
          </p:cNvSpPr>
          <p:nvPr>
            <p:ph type="title"/>
          </p:nvPr>
        </p:nvSpPr>
        <p:spPr>
          <a:xfrm>
            <a:off x="330201" y="419100"/>
            <a:ext cx="8533527" cy="566928"/>
          </a:xfrm>
          <a:prstGeom prst="rect">
            <a:avLst/>
          </a:prstGeom>
        </p:spPr>
        <p:txBody>
          <a:bodyPr vert="horz" lIns="73152" tIns="45720" rIns="91440" bIns="45720" rtlCol="0" anchor="ctr">
            <a:noAutofit/>
          </a:bodyPr>
          <a:lstStyle>
            <a:lvl1pPr>
              <a:defRPr sz="3600" b="1"/>
            </a:lvl1pPr>
          </a:lstStyle>
          <a:p>
            <a:r>
              <a:rPr lang="en-US"/>
              <a:t>Click to edit Master title style</a:t>
            </a:r>
          </a:p>
        </p:txBody>
      </p:sp>
      <p:sp>
        <p:nvSpPr>
          <p:cNvPr id="21" name="Text Placeholder 4">
            <a:extLst>
              <a:ext uri="{FF2B5EF4-FFF2-40B4-BE49-F238E27FC236}">
                <a16:creationId xmlns:a16="http://schemas.microsoft.com/office/drawing/2014/main" id="{18810205-6817-4EA5-A2F4-085FF473B493}"/>
              </a:ext>
            </a:extLst>
          </p:cNvPr>
          <p:cNvSpPr>
            <a:spLocks noGrp="1"/>
          </p:cNvSpPr>
          <p:nvPr>
            <p:ph type="body" sz="quarter" idx="11"/>
          </p:nvPr>
        </p:nvSpPr>
        <p:spPr>
          <a:xfrm>
            <a:off x="342727" y="1034648"/>
            <a:ext cx="11411712" cy="566928"/>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mn-lt"/>
                <a:ea typeface="Open Sans" panose="020B0606030504020204" pitchFamily="34" charset="0"/>
                <a:cs typeface="Open Sans" panose="020B0606030504020204" pitchFamily="34" charset="0"/>
              </a:defRPr>
            </a:lvl1pPr>
            <a:lvl2pPr marL="457189" indent="0">
              <a:buNone/>
              <a:defRPr/>
            </a:lvl2pPr>
          </a:lstStyle>
          <a:p>
            <a:pPr marL="12700" marR="5080" lvl="0" indent="0" algn="l" defTabSz="914377" rtl="0" eaLnBrk="1" fontAlgn="auto" latinLnBrk="0" hangingPunct="1">
              <a:lnSpc>
                <a:spcPct val="100000"/>
              </a:lnSpc>
              <a:spcBef>
                <a:spcPts val="100"/>
              </a:spcBef>
              <a:spcAft>
                <a:spcPts val="0"/>
              </a:spcAft>
              <a:buClrTx/>
              <a:buSzTx/>
              <a:buFontTx/>
              <a:buNone/>
              <a:tabLst/>
              <a:defRPr/>
            </a:pPr>
            <a:r>
              <a:rPr lang="en-US"/>
              <a:t>Click to edit Master text styles</a:t>
            </a:r>
          </a:p>
        </p:txBody>
      </p:sp>
      <p:pic>
        <p:nvPicPr>
          <p:cNvPr id="5" name="Picture 4">
            <a:extLst>
              <a:ext uri="{FF2B5EF4-FFF2-40B4-BE49-F238E27FC236}">
                <a16:creationId xmlns:a16="http://schemas.microsoft.com/office/drawing/2014/main" id="{3FAD1A74-0A9B-4C2F-BD98-D9D45CD6E04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180651" y="141422"/>
            <a:ext cx="2861545" cy="433799"/>
          </a:xfrm>
          <a:prstGeom prst="rect">
            <a:avLst/>
          </a:prstGeom>
        </p:spPr>
      </p:pic>
    </p:spTree>
    <p:extLst>
      <p:ext uri="{BB962C8B-B14F-4D97-AF65-F5344CB8AC3E}">
        <p14:creationId xmlns:p14="http://schemas.microsoft.com/office/powerpoint/2010/main" val="291695595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7" name="Subtitle">
            <a:extLst>
              <a:ext uri="{FF2B5EF4-FFF2-40B4-BE49-F238E27FC236}">
                <a16:creationId xmlns:a16="http://schemas.microsoft.com/office/drawing/2014/main" id="{10A1DA17-EFDE-4826-AB97-4DF767A6547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94781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sp>
        <p:nvSpPr>
          <p:cNvPr id="27" name="Deck Title">
            <a:extLst>
              <a:ext uri="{FF2B5EF4-FFF2-40B4-BE49-F238E27FC236}">
                <a16:creationId xmlns:a16="http://schemas.microsoft.com/office/drawing/2014/main" id="{3793F041-F5A3-4A18-9C44-9C10FBBDCA3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0" name="Title">
            <a:extLst>
              <a:ext uri="{FF2B5EF4-FFF2-40B4-BE49-F238E27FC236}">
                <a16:creationId xmlns:a16="http://schemas.microsoft.com/office/drawing/2014/main" id="{3C7B1F83-3BF3-4AE5-9D85-FD9E5503A44C}"/>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9" name="Subtitle">
            <a:extLst>
              <a:ext uri="{FF2B5EF4-FFF2-40B4-BE49-F238E27FC236}">
                <a16:creationId xmlns:a16="http://schemas.microsoft.com/office/drawing/2014/main" id="{CF80AA21-F1DD-4D4F-A5F3-B98BB684A03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517954"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4680027"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8851369"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5" name="Slide Number">
            <a:extLst>
              <a:ext uri="{FF2B5EF4-FFF2-40B4-BE49-F238E27FC236}">
                <a16:creationId xmlns:a16="http://schemas.microsoft.com/office/drawing/2014/main" id="{C984CA6F-C09D-4A34-A8C7-2D0822B7902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717963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image" Target="../media/image4.emf"/><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oleObject" Target="../embeddings/oleObject1.bin"/><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ags" Target="../tags/tag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ecorative - Bottom Border">
            <a:extLst>
              <a:ext uri="{FF2B5EF4-FFF2-40B4-BE49-F238E27FC236}">
                <a16:creationId xmlns:a16="http://schemas.microsoft.com/office/drawing/2014/main" id="{DEC87E77-4F41-4228-9B36-0B81ADA045E8}"/>
              </a:ext>
              <a:ext uri="{C183D7F6-B498-43B3-948B-1728B52AA6E4}">
                <adec:decorative xmlns:adec="http://schemas.microsoft.com/office/drawing/2017/decorative" val="1"/>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 Top Border">
            <a:extLst>
              <a:ext uri="{FF2B5EF4-FFF2-40B4-BE49-F238E27FC236}">
                <a16:creationId xmlns:a16="http://schemas.microsoft.com/office/drawing/2014/main" id="{270C3F39-1103-4724-9C07-236DB904F9BE}"/>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descr="Text&#10;&#10;Description automatically generated with medium confidence">
            <a:extLst>
              <a:ext uri="{FF2B5EF4-FFF2-40B4-BE49-F238E27FC236}">
                <a16:creationId xmlns:a16="http://schemas.microsoft.com/office/drawing/2014/main" id="{B257D0CD-1BAF-7CB3-DC51-8A32D4431709}"/>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694864" y="394280"/>
            <a:ext cx="1499299" cy="842944"/>
          </a:xfrm>
          <a:prstGeom prst="rect">
            <a:avLst/>
          </a:prstGeom>
        </p:spPr>
      </p:pic>
    </p:spTree>
    <p:extLst>
      <p:ext uri="{BB962C8B-B14F-4D97-AF65-F5344CB8AC3E}">
        <p14:creationId xmlns:p14="http://schemas.microsoft.com/office/powerpoint/2010/main" val="465689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724" r:id="rId34"/>
    <p:sldLayoutId id="2147483726" r:id="rId35"/>
    <p:sldLayoutId id="2147483730" r:id="rId36"/>
    <p:sldLayoutId id="2147483731" r:id="rId37"/>
    <p:sldLayoutId id="2147483774" r:id="rId38"/>
    <p:sldLayoutId id="2147483775" r:id="rId39"/>
    <p:sldLayoutId id="2147483776"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4"/>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4" name="Object 3" hidden="1"/>
                      <p:cNvPicPr/>
                      <p:nvPr/>
                    </p:nvPicPr>
                    <p:blipFill>
                      <a:blip r:embed="rId26"/>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Box 14">
            <a:extLst>
              <a:ext uri="{FF2B5EF4-FFF2-40B4-BE49-F238E27FC236}">
                <a16:creationId xmlns:a16="http://schemas.microsoft.com/office/drawing/2014/main" id="{7555A4A8-E969-4DAA-B77A-0C2B155A47E1}"/>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a:solidFill>
                <a:schemeClr val="tx1"/>
              </a:solidFill>
            </a:endParaRPr>
          </a:p>
        </p:txBody>
      </p:sp>
    </p:spTree>
    <p:extLst>
      <p:ext uri="{BB962C8B-B14F-4D97-AF65-F5344CB8AC3E}">
        <p14:creationId xmlns:p14="http://schemas.microsoft.com/office/powerpoint/2010/main" val="3098033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9" r:id="rId22"/>
  </p:sldLayoutIdLst>
  <p:transition>
    <p:fade/>
  </p:transition>
  <p:hf hdr="0" dt="0"/>
  <p:txStyles>
    <p:titleStyle>
      <a:lvl1pPr algn="l" defTabSz="1219170" rtl="0" eaLnBrk="1" latinLnBrk="0" hangingPunct="1">
        <a:spcBef>
          <a:spcPct val="0"/>
        </a:spcBef>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A7009-FDCE-2155-6CDF-3EBD9D826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C857C-0D0C-C788-431E-38CE1585E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9D81C-FFCF-F268-C6CB-00A8FD483A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26CE5-2E29-46A5-B8B8-F68159DF12D6}" type="datetimeFigureOut">
              <a:rPr lang="en-US" smtClean="0"/>
              <a:t>9/13/23</a:t>
            </a:fld>
            <a:endParaRPr lang="en-US"/>
          </a:p>
        </p:txBody>
      </p:sp>
      <p:sp>
        <p:nvSpPr>
          <p:cNvPr id="5" name="Footer Placeholder 4">
            <a:extLst>
              <a:ext uri="{FF2B5EF4-FFF2-40B4-BE49-F238E27FC236}">
                <a16:creationId xmlns:a16="http://schemas.microsoft.com/office/drawing/2014/main" id="{7DAC4A2D-B4BB-6698-2945-DFE9AA43F9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EA75CF-77FB-0ADE-96E6-E2B8E2C31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DE1C4-EDAE-4FCE-AADE-11E907B74263}" type="slidenum">
              <a:rPr lang="en-US" smtClean="0"/>
              <a:t>‹#›</a:t>
            </a:fld>
            <a:endParaRPr lang="en-US"/>
          </a:p>
        </p:txBody>
      </p:sp>
      <p:pic>
        <p:nvPicPr>
          <p:cNvPr id="7" name="Picture 6">
            <a:extLst>
              <a:ext uri="{FF2B5EF4-FFF2-40B4-BE49-F238E27FC236}">
                <a16:creationId xmlns:a16="http://schemas.microsoft.com/office/drawing/2014/main" id="{7435B4F2-F2B8-0533-ACEC-7A18D66CAD23}"/>
              </a:ext>
            </a:extLst>
          </p:cNvPr>
          <p:cNvPicPr>
            <a:picLocks noChangeAspect="1"/>
          </p:cNvPicPr>
          <p:nvPr userDrawn="1"/>
        </p:nvPicPr>
        <p:blipFill rotWithShape="1">
          <a:blip r:embed="rId13"/>
          <a:srcRect t="87826"/>
          <a:stretch/>
        </p:blipFill>
        <p:spPr>
          <a:xfrm>
            <a:off x="0" y="6033052"/>
            <a:ext cx="12192000" cy="834890"/>
          </a:xfrm>
          <a:prstGeom prst="rect">
            <a:avLst/>
          </a:prstGeom>
        </p:spPr>
      </p:pic>
    </p:spTree>
    <p:extLst>
      <p:ext uri="{BB962C8B-B14F-4D97-AF65-F5344CB8AC3E}">
        <p14:creationId xmlns:p14="http://schemas.microsoft.com/office/powerpoint/2010/main" val="248978047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E00CC-9003-448A-A3E6-DD5D5538F589}" type="datetime1">
              <a:rPr lang="en-US" smtClean="0"/>
              <a:t>9/13/23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383950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7.xml"/><Relationship Id="rId4" Type="http://schemas.openxmlformats.org/officeDocument/2006/relationships/image" Target="../media/image52.svg"/></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hyperlink" Target="https://datascience.nih.gov/strategicplan"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hyperlink" Target="https://www.nlm.nih.gov/pubs/plan/lrp17/NLM_StrategicReport2017_2027.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atmm-search.s3.amazonaws.com/index.html"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mailto:susan.gregurick@nih.gov" TargetMode="Externa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jpe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6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583D93D-783C-F4C8-64FD-55A42B028340}"/>
              </a:ext>
            </a:extLst>
          </p:cNvPr>
          <p:cNvSpPr>
            <a:spLocks noGrp="1"/>
          </p:cNvSpPr>
          <p:nvPr>
            <p:ph type="ctrTitle"/>
          </p:nvPr>
        </p:nvSpPr>
        <p:spPr>
          <a:xfrm>
            <a:off x="640580" y="1390055"/>
            <a:ext cx="7504387" cy="3268520"/>
          </a:xfrm>
        </p:spPr>
        <p:txBody>
          <a:bodyPr>
            <a:noAutofit/>
          </a:bodyPr>
          <a:lstStyle/>
          <a:p>
            <a:r>
              <a:rPr lang="en-US" sz="5400" i="1" dirty="0">
                <a:solidFill>
                  <a:schemeClr val="bg1"/>
                </a:solidFill>
                <a:effectLst/>
                <a:latin typeface="Helvetica" pitchFamily="2" charset="0"/>
              </a:rPr>
              <a:t>Modernizing the </a:t>
            </a:r>
            <a:br>
              <a:rPr lang="en-US" sz="5400" i="1" dirty="0">
                <a:solidFill>
                  <a:schemeClr val="bg1"/>
                </a:solidFill>
                <a:effectLst/>
                <a:latin typeface="Helvetica" pitchFamily="2" charset="0"/>
              </a:rPr>
            </a:br>
            <a:r>
              <a:rPr lang="en-US" sz="5400" i="1" dirty="0">
                <a:solidFill>
                  <a:schemeClr val="bg1"/>
                </a:solidFill>
                <a:effectLst/>
                <a:latin typeface="Helvetica" pitchFamily="2" charset="0"/>
              </a:rPr>
              <a:t>Data Repository Ecosystem </a:t>
            </a:r>
            <a:br>
              <a:rPr lang="en-US" sz="5400" i="1" dirty="0">
                <a:solidFill>
                  <a:schemeClr val="bg1"/>
                </a:solidFill>
                <a:effectLst/>
                <a:latin typeface="Helvetica" pitchFamily="2" charset="0"/>
              </a:rPr>
            </a:br>
            <a:r>
              <a:rPr lang="en-US" sz="5400" i="1" dirty="0">
                <a:solidFill>
                  <a:schemeClr val="bg1"/>
                </a:solidFill>
                <a:effectLst/>
                <a:latin typeface="Helvetica" pitchFamily="2" charset="0"/>
              </a:rPr>
              <a:t>to </a:t>
            </a:r>
            <a:br>
              <a:rPr lang="en-US" sz="5400" i="1" dirty="0">
                <a:solidFill>
                  <a:schemeClr val="bg1"/>
                </a:solidFill>
                <a:effectLst/>
                <a:latin typeface="Helvetica" pitchFamily="2" charset="0"/>
              </a:rPr>
            </a:br>
            <a:r>
              <a:rPr lang="en-US" sz="5400" i="1" dirty="0">
                <a:solidFill>
                  <a:schemeClr val="bg1"/>
                </a:solidFill>
                <a:effectLst/>
                <a:latin typeface="Helvetica" pitchFamily="2" charset="0"/>
              </a:rPr>
              <a:t>Accelerate the Pace of Biomedical Research</a:t>
            </a:r>
            <a:endParaRPr lang="en-US" sz="5400" dirty="0">
              <a:solidFill>
                <a:schemeClr val="bg1"/>
              </a:solidFill>
              <a:effectLst/>
              <a:latin typeface="Helvetica" pitchFamily="2" charset="0"/>
            </a:endParaRPr>
          </a:p>
        </p:txBody>
      </p:sp>
      <p:sp>
        <p:nvSpPr>
          <p:cNvPr id="36" name="Rectangle 3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5">
            <a:extLst>
              <a:ext uri="{FF2B5EF4-FFF2-40B4-BE49-F238E27FC236}">
                <a16:creationId xmlns:a16="http://schemas.microsoft.com/office/drawing/2014/main" id="{E5C6BE01-A7D1-A211-D54B-E8CD35265987}"/>
              </a:ext>
            </a:extLst>
          </p:cNvPr>
          <p:cNvSpPr>
            <a:spLocks noGrp="1"/>
          </p:cNvSpPr>
          <p:nvPr>
            <p:ph type="subTitle" idx="1"/>
          </p:nvPr>
        </p:nvSpPr>
        <p:spPr>
          <a:xfrm>
            <a:off x="1931874" y="4797188"/>
            <a:ext cx="6051236" cy="867888"/>
          </a:xfrm>
        </p:spPr>
        <p:txBody>
          <a:bodyPr>
            <a:normAutofit/>
          </a:bodyPr>
          <a:lstStyle/>
          <a:p>
            <a:pPr algn="r"/>
            <a:r>
              <a:rPr lang="en-US"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Patricia Flatley Brennan, RN, PhD</a:t>
            </a:r>
          </a:p>
          <a:p>
            <a:pPr algn="r"/>
            <a:r>
              <a:rPr lang="en-US"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Director, National Library of Medicine </a:t>
            </a:r>
          </a:p>
        </p:txBody>
      </p:sp>
      <p:sp>
        <p:nvSpPr>
          <p:cNvPr id="38" name="Rectangle 37">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DAA6B70-625B-41C2-931F-B8CB78DF04D3}"/>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1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descr="NIH 2023-2028 Strategic Plan for Data Science &#10;">
            <a:extLst>
              <a:ext uri="{FF2B5EF4-FFF2-40B4-BE49-F238E27FC236}">
                <a16:creationId xmlns:a16="http://schemas.microsoft.com/office/drawing/2014/main" id="{DCD417A9-A9CC-4871-ABDF-35FE5628A20E}"/>
              </a:ext>
            </a:extLst>
          </p:cNvPr>
          <p:cNvSpPr txBox="1">
            <a:spLocks noGrp="1"/>
          </p:cNvSpPr>
          <p:nvPr>
            <p:ph type="title" idx="4294967295"/>
          </p:nvPr>
        </p:nvSpPr>
        <p:spPr>
          <a:xfrm>
            <a:off x="1945034" y="495909"/>
            <a:ext cx="830193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Light" panose="020F0302020204030204"/>
              </a:defRPr>
            </a:lvl1pPr>
          </a:lstStyle>
          <a:p>
            <a:pPr>
              <a:defRPr/>
            </a:pPr>
            <a:r>
              <a:rPr kumimoji="0" lang="en-US" sz="2800" b="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NIH</a:t>
            </a:r>
            <a:r>
              <a:rPr lang="en-US" sz="2800" b="1">
                <a:latin typeface="Open Sans" panose="020B0606030504020204" pitchFamily="34" charset="0"/>
                <a:ea typeface="Open Sans" panose="020B0606030504020204" pitchFamily="34" charset="0"/>
                <a:cs typeface="Open Sans" panose="020B0606030504020204" pitchFamily="34" charset="0"/>
              </a:rPr>
              <a:t> 2023-2028 </a:t>
            </a:r>
            <a:r>
              <a:rPr lang="en-US" sz="2800" b="1">
                <a:solidFill>
                  <a:schemeClr val="tx2"/>
                </a:solidFill>
                <a:latin typeface="Open Sans" panose="020B0606030504020204" pitchFamily="34" charset="0"/>
                <a:ea typeface="Open Sans" panose="020B0606030504020204" pitchFamily="34" charset="0"/>
                <a:cs typeface="Open Sans" panose="020B0606030504020204" pitchFamily="34" charset="0"/>
              </a:rPr>
              <a:t>Strategic Plan for Data Science </a:t>
            </a:r>
            <a:endParaRPr lang="en-US" sz="28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77A6BA03-F72C-8A6E-E1CF-FE4698343F9F}"/>
              </a:ext>
              <a:ext uri="{C183D7F6-B498-43B3-948B-1728B52AA6E4}">
                <adec:decorative xmlns:adec="http://schemas.microsoft.com/office/drawing/2017/decorative" val="1"/>
              </a:ext>
            </a:extLst>
          </p:cNvPr>
          <p:cNvSpPr/>
          <p:nvPr/>
        </p:nvSpPr>
        <p:spPr>
          <a:xfrm>
            <a:off x="554182" y="1280739"/>
            <a:ext cx="10871199"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descr="Goal 1">
            <a:extLst>
              <a:ext uri="{FF2B5EF4-FFF2-40B4-BE49-F238E27FC236}">
                <a16:creationId xmlns:a16="http://schemas.microsoft.com/office/drawing/2014/main" id="{64045777-5BF7-C9A7-0890-8F17A8A63C82}"/>
              </a:ext>
            </a:extLst>
          </p:cNvPr>
          <p:cNvSpPr/>
          <p:nvPr/>
        </p:nvSpPr>
        <p:spPr>
          <a:xfrm>
            <a:off x="1606263" y="1280740"/>
            <a:ext cx="1707861" cy="892551"/>
          </a:xfrm>
          <a:prstGeom prst="homePlat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latin typeface="Open Sans" panose="020B0606030504020204" pitchFamily="34" charset="0"/>
                <a:ea typeface="Open Sans" panose="020B0606030504020204" pitchFamily="34" charset="0"/>
                <a:cs typeface="Open Sans" panose="020B0606030504020204" pitchFamily="34" charset="0"/>
              </a:rPr>
              <a:t>GOAL 1</a:t>
            </a:r>
          </a:p>
        </p:txBody>
      </p:sp>
      <p:sp>
        <p:nvSpPr>
          <p:cNvPr id="16" name="TextBox 15" descr="Capabilities to Sustain the NIH Data Management and Sharing Policy ">
            <a:extLst>
              <a:ext uri="{FF2B5EF4-FFF2-40B4-BE49-F238E27FC236}">
                <a16:creationId xmlns:a16="http://schemas.microsoft.com/office/drawing/2014/main" id="{0C9C599F-C57F-1ADC-591C-1739A160A493}"/>
              </a:ext>
            </a:extLst>
          </p:cNvPr>
          <p:cNvSpPr txBox="1"/>
          <p:nvPr/>
        </p:nvSpPr>
        <p:spPr>
          <a:xfrm>
            <a:off x="3550515" y="1461324"/>
            <a:ext cx="6941994" cy="646331"/>
          </a:xfrm>
          <a:prstGeom prst="rect">
            <a:avLst/>
          </a:prstGeom>
          <a:noFill/>
        </p:spPr>
        <p:txBody>
          <a:bodyPr wrap="square">
            <a:spAutoFit/>
          </a:bodyPr>
          <a:lstStyle/>
          <a:p>
            <a:pPr lvl="0">
              <a:buNone/>
            </a:pPr>
            <a:r>
              <a:rPr lang="en-US" b="1">
                <a:latin typeface="Open Sans" panose="020B0606030504020204" pitchFamily="34" charset="0"/>
                <a:ea typeface="Open Sans" panose="020B0606030504020204" pitchFamily="34" charset="0"/>
                <a:cs typeface="Open Sans" panose="020B0606030504020204" pitchFamily="34" charset="0"/>
              </a:rPr>
              <a:t>Capabilities to Sustain the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NIH Data Management and Sharing Policy </a:t>
            </a:r>
          </a:p>
        </p:txBody>
      </p:sp>
      <p:sp>
        <p:nvSpPr>
          <p:cNvPr id="7" name="Rectangle 6">
            <a:extLst>
              <a:ext uri="{FF2B5EF4-FFF2-40B4-BE49-F238E27FC236}">
                <a16:creationId xmlns:a16="http://schemas.microsoft.com/office/drawing/2014/main" id="{FA3A2818-F29E-EC26-CCA5-324F352DCB19}"/>
              </a:ext>
              <a:ext uri="{C183D7F6-B498-43B3-948B-1728B52AA6E4}">
                <adec:decorative xmlns:adec="http://schemas.microsoft.com/office/drawing/2017/decorative" val="1"/>
              </a:ext>
            </a:extLst>
          </p:cNvPr>
          <p:cNvSpPr/>
          <p:nvPr/>
        </p:nvSpPr>
        <p:spPr>
          <a:xfrm>
            <a:off x="554182" y="2373123"/>
            <a:ext cx="10871199"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descr="Goal 2">
            <a:extLst>
              <a:ext uri="{FF2B5EF4-FFF2-40B4-BE49-F238E27FC236}">
                <a16:creationId xmlns:a16="http://schemas.microsoft.com/office/drawing/2014/main" id="{AA8CF392-9588-BD4F-45BF-E4B897E8E408}"/>
              </a:ext>
            </a:extLst>
          </p:cNvPr>
          <p:cNvSpPr/>
          <p:nvPr/>
        </p:nvSpPr>
        <p:spPr>
          <a:xfrm>
            <a:off x="1606263" y="2373124"/>
            <a:ext cx="1707861" cy="892551"/>
          </a:xfrm>
          <a:prstGeom prst="homePlat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latin typeface="Open Sans" panose="020B0606030504020204" pitchFamily="34" charset="0"/>
                <a:ea typeface="Open Sans" panose="020B0606030504020204" pitchFamily="34" charset="0"/>
                <a:cs typeface="Open Sans" panose="020B0606030504020204" pitchFamily="34" charset="0"/>
              </a:rPr>
              <a:t>GOAL 2</a:t>
            </a:r>
          </a:p>
        </p:txBody>
      </p:sp>
      <p:sp>
        <p:nvSpPr>
          <p:cNvPr id="19" name="TextBox 18" descr="Programs to Enhance Human Derived Data for Research">
            <a:extLst>
              <a:ext uri="{FF2B5EF4-FFF2-40B4-BE49-F238E27FC236}">
                <a16:creationId xmlns:a16="http://schemas.microsoft.com/office/drawing/2014/main" id="{D1C7CAF4-8589-1D41-D3C7-4A261E0EDE6C}"/>
              </a:ext>
            </a:extLst>
          </p:cNvPr>
          <p:cNvSpPr txBox="1"/>
          <p:nvPr/>
        </p:nvSpPr>
        <p:spPr>
          <a:xfrm>
            <a:off x="3550515" y="2634733"/>
            <a:ext cx="7638473" cy="369332"/>
          </a:xfrm>
          <a:prstGeom prst="rect">
            <a:avLst/>
          </a:prstGeom>
          <a:noFill/>
        </p:spPr>
        <p:txBody>
          <a:bodyPr wrap="square">
            <a:spAutoFit/>
          </a:bodyPr>
          <a:lstStyle/>
          <a:p>
            <a:pPr lvl="0">
              <a:buNone/>
            </a:pPr>
            <a:r>
              <a:rPr lang="en-US" b="1">
                <a:latin typeface="Open Sans" panose="020B0606030504020204" pitchFamily="34" charset="0"/>
                <a:ea typeface="Open Sans" panose="020B0606030504020204" pitchFamily="34" charset="0"/>
                <a:cs typeface="Open Sans" panose="020B0606030504020204" pitchFamily="34" charset="0"/>
              </a:rPr>
              <a:t>Programs to Enhance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Human Derived Data for Research</a:t>
            </a:r>
          </a:p>
        </p:txBody>
      </p:sp>
      <p:sp>
        <p:nvSpPr>
          <p:cNvPr id="9" name="Rectangle 8">
            <a:extLst>
              <a:ext uri="{FF2B5EF4-FFF2-40B4-BE49-F238E27FC236}">
                <a16:creationId xmlns:a16="http://schemas.microsoft.com/office/drawing/2014/main" id="{8C6FBFA9-0F1C-5F03-0D76-3FEE6528B607}"/>
              </a:ext>
              <a:ext uri="{C183D7F6-B498-43B3-948B-1728B52AA6E4}">
                <adec:decorative xmlns:adec="http://schemas.microsoft.com/office/drawing/2017/decorative" val="1"/>
              </a:ext>
            </a:extLst>
          </p:cNvPr>
          <p:cNvSpPr/>
          <p:nvPr/>
        </p:nvSpPr>
        <p:spPr>
          <a:xfrm>
            <a:off x="554182" y="3465507"/>
            <a:ext cx="10871199"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descr="Goal 3">
            <a:extLst>
              <a:ext uri="{FF2B5EF4-FFF2-40B4-BE49-F238E27FC236}">
                <a16:creationId xmlns:a16="http://schemas.microsoft.com/office/drawing/2014/main" id="{C9E4F997-190C-9A2D-5709-51C16C885114}"/>
              </a:ext>
            </a:extLst>
          </p:cNvPr>
          <p:cNvSpPr/>
          <p:nvPr/>
        </p:nvSpPr>
        <p:spPr>
          <a:xfrm>
            <a:off x="1606263" y="3465508"/>
            <a:ext cx="1707861" cy="892551"/>
          </a:xfrm>
          <a:prstGeom prst="homePlat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latin typeface="Open Sans" panose="020B0606030504020204" pitchFamily="34" charset="0"/>
                <a:ea typeface="Open Sans" panose="020B0606030504020204" pitchFamily="34" charset="0"/>
                <a:cs typeface="Open Sans" panose="020B0606030504020204" pitchFamily="34" charset="0"/>
              </a:rPr>
              <a:t>GOAL 3</a:t>
            </a:r>
          </a:p>
        </p:txBody>
      </p:sp>
      <p:sp>
        <p:nvSpPr>
          <p:cNvPr id="21" name="TextBox 20" descr="New Opportunities in Software, Computational Methods, and Artificial Intelligence">
            <a:extLst>
              <a:ext uri="{FF2B5EF4-FFF2-40B4-BE49-F238E27FC236}">
                <a16:creationId xmlns:a16="http://schemas.microsoft.com/office/drawing/2014/main" id="{DE1382E8-4AC9-B1E0-E613-C3D802902643}"/>
              </a:ext>
            </a:extLst>
          </p:cNvPr>
          <p:cNvSpPr txBox="1"/>
          <p:nvPr/>
        </p:nvSpPr>
        <p:spPr>
          <a:xfrm>
            <a:off x="3550516" y="3588617"/>
            <a:ext cx="7638473" cy="369332"/>
          </a:xfrm>
          <a:prstGeom prst="rect">
            <a:avLst/>
          </a:prstGeom>
          <a:noFill/>
        </p:spPr>
        <p:txBody>
          <a:bodyPr wrap="square">
            <a:spAutoFit/>
          </a:bodyPr>
          <a:lstStyle/>
          <a:p>
            <a:pPr lvl="0">
              <a:buNone/>
            </a:pPr>
            <a:r>
              <a:rPr lang="en-US" b="1" dirty="0">
                <a:latin typeface="Open Sans" panose="020B0606030504020204" pitchFamily="34" charset="0"/>
                <a:ea typeface="Open Sans" panose="020B0606030504020204" pitchFamily="34" charset="0"/>
                <a:cs typeface="Open Sans" panose="020B0606030504020204" pitchFamily="34" charset="0"/>
              </a:rPr>
              <a:t>New Opportunities in </a:t>
            </a: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Methods and Artificial Intelligence</a:t>
            </a:r>
          </a:p>
        </p:txBody>
      </p:sp>
      <p:sp>
        <p:nvSpPr>
          <p:cNvPr id="11" name="Rectangle 10">
            <a:extLst>
              <a:ext uri="{FF2B5EF4-FFF2-40B4-BE49-F238E27FC236}">
                <a16:creationId xmlns:a16="http://schemas.microsoft.com/office/drawing/2014/main" id="{DAFAE244-2D77-207E-2DA3-5E171461A230}"/>
              </a:ext>
              <a:ext uri="{C183D7F6-B498-43B3-948B-1728B52AA6E4}">
                <adec:decorative xmlns:adec="http://schemas.microsoft.com/office/drawing/2017/decorative" val="1"/>
              </a:ext>
            </a:extLst>
          </p:cNvPr>
          <p:cNvSpPr/>
          <p:nvPr/>
        </p:nvSpPr>
        <p:spPr>
          <a:xfrm>
            <a:off x="554182" y="4557891"/>
            <a:ext cx="10871199"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descr="Goal 4">
            <a:extLst>
              <a:ext uri="{FF2B5EF4-FFF2-40B4-BE49-F238E27FC236}">
                <a16:creationId xmlns:a16="http://schemas.microsoft.com/office/drawing/2014/main" id="{6B6E852C-9B27-9DBE-FC84-14AEB83ABA44}"/>
              </a:ext>
            </a:extLst>
          </p:cNvPr>
          <p:cNvSpPr/>
          <p:nvPr/>
        </p:nvSpPr>
        <p:spPr>
          <a:xfrm>
            <a:off x="1606263" y="4557892"/>
            <a:ext cx="1707861" cy="892551"/>
          </a:xfrm>
          <a:prstGeom prst="homePlat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latin typeface="Open Sans" panose="020B0606030504020204" pitchFamily="34" charset="0"/>
                <a:ea typeface="Open Sans" panose="020B0606030504020204" pitchFamily="34" charset="0"/>
                <a:cs typeface="Open Sans" panose="020B0606030504020204" pitchFamily="34" charset="0"/>
              </a:rPr>
              <a:t>GOAL 4</a:t>
            </a:r>
          </a:p>
        </p:txBody>
      </p:sp>
      <p:sp>
        <p:nvSpPr>
          <p:cNvPr id="23" name="TextBox 22" descr="Support for a Federated Biomedical Research Data Infrastructure">
            <a:extLst>
              <a:ext uri="{FF2B5EF4-FFF2-40B4-BE49-F238E27FC236}">
                <a16:creationId xmlns:a16="http://schemas.microsoft.com/office/drawing/2014/main" id="{CA8DD001-7B5C-80EB-8C87-67229AC0F44F}"/>
              </a:ext>
            </a:extLst>
          </p:cNvPr>
          <p:cNvSpPr txBox="1"/>
          <p:nvPr/>
        </p:nvSpPr>
        <p:spPr>
          <a:xfrm>
            <a:off x="3550516" y="4738476"/>
            <a:ext cx="6321513" cy="646331"/>
          </a:xfrm>
          <a:prstGeom prst="rect">
            <a:avLst/>
          </a:prstGeom>
          <a:noFill/>
        </p:spPr>
        <p:txBody>
          <a:bodyPr wrap="square">
            <a:spAutoFit/>
          </a:bodyPr>
          <a:lstStyle/>
          <a:p>
            <a:pPr lvl="0">
              <a:buNone/>
            </a:pPr>
            <a:r>
              <a:rPr lang="en-US" b="1">
                <a:latin typeface="Open Sans" panose="020B0606030504020204" pitchFamily="34" charset="0"/>
                <a:ea typeface="Open Sans" panose="020B0606030504020204" pitchFamily="34" charset="0"/>
                <a:cs typeface="Open Sans" panose="020B0606030504020204" pitchFamily="34" charset="0"/>
              </a:rPr>
              <a:t>Support for a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Federated Biomedical Research Data Infrastructure</a:t>
            </a:r>
          </a:p>
        </p:txBody>
      </p:sp>
      <p:sp>
        <p:nvSpPr>
          <p:cNvPr id="13" name="Rectangle 12">
            <a:extLst>
              <a:ext uri="{FF2B5EF4-FFF2-40B4-BE49-F238E27FC236}">
                <a16:creationId xmlns:a16="http://schemas.microsoft.com/office/drawing/2014/main" id="{D15ED89B-0795-F569-21C4-87F41A186748}"/>
              </a:ext>
              <a:ext uri="{C183D7F6-B498-43B3-948B-1728B52AA6E4}">
                <adec:decorative xmlns:adec="http://schemas.microsoft.com/office/drawing/2017/decorative" val="1"/>
              </a:ext>
            </a:extLst>
          </p:cNvPr>
          <p:cNvSpPr/>
          <p:nvPr/>
        </p:nvSpPr>
        <p:spPr>
          <a:xfrm>
            <a:off x="554182" y="5650275"/>
            <a:ext cx="10871199"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descr="Goal 5">
            <a:extLst>
              <a:ext uri="{FF2B5EF4-FFF2-40B4-BE49-F238E27FC236}">
                <a16:creationId xmlns:a16="http://schemas.microsoft.com/office/drawing/2014/main" id="{A32FA4DE-783D-2450-9170-071B14FFA348}"/>
              </a:ext>
            </a:extLst>
          </p:cNvPr>
          <p:cNvSpPr/>
          <p:nvPr/>
        </p:nvSpPr>
        <p:spPr>
          <a:xfrm>
            <a:off x="1606263" y="5650276"/>
            <a:ext cx="1707861" cy="892551"/>
          </a:xfrm>
          <a:prstGeom prst="homePlat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latin typeface="Open Sans" panose="020B0606030504020204" pitchFamily="34" charset="0"/>
                <a:ea typeface="Open Sans" panose="020B0606030504020204" pitchFamily="34" charset="0"/>
                <a:cs typeface="Open Sans" panose="020B0606030504020204" pitchFamily="34" charset="0"/>
              </a:rPr>
              <a:t>GOAL 5</a:t>
            </a:r>
          </a:p>
        </p:txBody>
      </p:sp>
      <p:sp>
        <p:nvSpPr>
          <p:cNvPr id="25" name="TextBox 24" descr="Strengthen a Broader Community of Data Science ">
            <a:extLst>
              <a:ext uri="{FF2B5EF4-FFF2-40B4-BE49-F238E27FC236}">
                <a16:creationId xmlns:a16="http://schemas.microsoft.com/office/drawing/2014/main" id="{39822030-3992-3226-8544-1805A2A481BB}"/>
              </a:ext>
            </a:extLst>
          </p:cNvPr>
          <p:cNvSpPr txBox="1"/>
          <p:nvPr/>
        </p:nvSpPr>
        <p:spPr>
          <a:xfrm>
            <a:off x="3550516" y="5911885"/>
            <a:ext cx="7638473" cy="369332"/>
          </a:xfrm>
          <a:prstGeom prst="rect">
            <a:avLst/>
          </a:prstGeom>
          <a:noFill/>
        </p:spPr>
        <p:txBody>
          <a:bodyPr wrap="square">
            <a:spAutoFit/>
          </a:bodyPr>
          <a:lstStyle/>
          <a:p>
            <a:pPr lvl="0">
              <a:buNone/>
            </a:pPr>
            <a:r>
              <a:rPr lang="en-US" b="1">
                <a:latin typeface="Open Sans" panose="020B0606030504020204" pitchFamily="34" charset="0"/>
                <a:ea typeface="Open Sans" panose="020B0606030504020204" pitchFamily="34" charset="0"/>
                <a:cs typeface="Open Sans" panose="020B0606030504020204" pitchFamily="34" charset="0"/>
              </a:rPr>
              <a:t>Strengthen a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Broader Community of Data Science </a:t>
            </a:r>
          </a:p>
        </p:txBody>
      </p:sp>
      <p:grpSp>
        <p:nvGrpSpPr>
          <p:cNvPr id="3" name="Group 308">
            <a:extLst>
              <a:ext uri="{FF2B5EF4-FFF2-40B4-BE49-F238E27FC236}">
                <a16:creationId xmlns:a16="http://schemas.microsoft.com/office/drawing/2014/main" id="{D0A6A1CD-5139-9FD1-68AA-FEE87A8FFAD8}"/>
              </a:ext>
              <a:ext uri="{C183D7F6-B498-43B3-948B-1728B52AA6E4}">
                <adec:decorative xmlns:adec="http://schemas.microsoft.com/office/drawing/2017/decorative" val="1"/>
              </a:ext>
            </a:extLst>
          </p:cNvPr>
          <p:cNvGrpSpPr>
            <a:grpSpLocks noChangeAspect="1"/>
          </p:cNvGrpSpPr>
          <p:nvPr/>
        </p:nvGrpSpPr>
        <p:grpSpPr bwMode="auto">
          <a:xfrm>
            <a:off x="766619" y="3588617"/>
            <a:ext cx="651694" cy="653610"/>
            <a:chOff x="2955" y="1719"/>
            <a:chExt cx="340" cy="341"/>
          </a:xfrm>
          <a:solidFill>
            <a:schemeClr val="accent1"/>
          </a:solidFill>
        </p:grpSpPr>
        <p:sp>
          <p:nvSpPr>
            <p:cNvPr id="5" name="Freeform 309">
              <a:extLst>
                <a:ext uri="{FF2B5EF4-FFF2-40B4-BE49-F238E27FC236}">
                  <a16:creationId xmlns:a16="http://schemas.microsoft.com/office/drawing/2014/main" id="{5AB0DBD6-F78F-43F3-22E6-C7542263C00D}"/>
                </a:ext>
              </a:extLst>
            </p:cNvPr>
            <p:cNvSpPr>
              <a:spLocks noEditPoints="1"/>
            </p:cNvSpPr>
            <p:nvPr/>
          </p:nvSpPr>
          <p:spPr bwMode="auto">
            <a:xfrm>
              <a:off x="2955" y="1719"/>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6" name="Freeform 310">
              <a:extLst>
                <a:ext uri="{FF2B5EF4-FFF2-40B4-BE49-F238E27FC236}">
                  <a16:creationId xmlns:a16="http://schemas.microsoft.com/office/drawing/2014/main" id="{BC7DCF35-8AD0-4E83-EE9F-DB5C289A738E}"/>
                </a:ext>
              </a:extLst>
            </p:cNvPr>
            <p:cNvSpPr>
              <a:spLocks noEditPoints="1"/>
            </p:cNvSpPr>
            <p:nvPr/>
          </p:nvSpPr>
          <p:spPr bwMode="auto">
            <a:xfrm>
              <a:off x="3019" y="1761"/>
              <a:ext cx="212" cy="235"/>
            </a:xfrm>
            <a:custGeom>
              <a:avLst/>
              <a:gdLst>
                <a:gd name="T0" fmla="*/ 256 w 320"/>
                <a:gd name="T1" fmla="*/ 193 h 353"/>
                <a:gd name="T2" fmla="*/ 64 w 320"/>
                <a:gd name="T3" fmla="*/ 193 h 353"/>
                <a:gd name="T4" fmla="*/ 160 w 320"/>
                <a:gd name="T5" fmla="*/ 118 h 353"/>
                <a:gd name="T6" fmla="*/ 143 w 320"/>
                <a:gd name="T7" fmla="*/ 150 h 353"/>
                <a:gd name="T8" fmla="*/ 180 w 320"/>
                <a:gd name="T9" fmla="*/ 171 h 353"/>
                <a:gd name="T10" fmla="*/ 180 w 320"/>
                <a:gd name="T11" fmla="*/ 214 h 353"/>
                <a:gd name="T12" fmla="*/ 138 w 320"/>
                <a:gd name="T13" fmla="*/ 193 h 353"/>
                <a:gd name="T14" fmla="*/ 180 w 320"/>
                <a:gd name="T15" fmla="*/ 171 h 353"/>
                <a:gd name="T16" fmla="*/ 231 w 320"/>
                <a:gd name="T17" fmla="*/ 214 h 353"/>
                <a:gd name="T18" fmla="*/ 202 w 320"/>
                <a:gd name="T19" fmla="*/ 193 h 353"/>
                <a:gd name="T20" fmla="*/ 231 w 320"/>
                <a:gd name="T21" fmla="*/ 171 h 353"/>
                <a:gd name="T22" fmla="*/ 160 w 320"/>
                <a:gd name="T23" fmla="*/ 267 h 353"/>
                <a:gd name="T24" fmla="*/ 176 w 320"/>
                <a:gd name="T25" fmla="*/ 235 h 353"/>
                <a:gd name="T26" fmla="*/ 118 w 320"/>
                <a:gd name="T27" fmla="*/ 214 h 353"/>
                <a:gd name="T28" fmla="*/ 85 w 320"/>
                <a:gd name="T29" fmla="*/ 193 h 353"/>
                <a:gd name="T30" fmla="*/ 118 w 320"/>
                <a:gd name="T31" fmla="*/ 171 h 353"/>
                <a:gd name="T32" fmla="*/ 118 w 320"/>
                <a:gd name="T33" fmla="*/ 214 h 353"/>
                <a:gd name="T34" fmla="*/ 121 w 320"/>
                <a:gd name="T35" fmla="*/ 235 h 353"/>
                <a:gd name="T36" fmla="*/ 98 w 320"/>
                <a:gd name="T37" fmla="*/ 235 h 353"/>
                <a:gd name="T38" fmla="*/ 198 w 320"/>
                <a:gd name="T39" fmla="*/ 235 h 353"/>
                <a:gd name="T40" fmla="*/ 191 w 320"/>
                <a:gd name="T41" fmla="*/ 261 h 353"/>
                <a:gd name="T42" fmla="*/ 198 w 320"/>
                <a:gd name="T43" fmla="*/ 150 h 353"/>
                <a:gd name="T44" fmla="*/ 221 w 320"/>
                <a:gd name="T45" fmla="*/ 150 h 353"/>
                <a:gd name="T46" fmla="*/ 121 w 320"/>
                <a:gd name="T47" fmla="*/ 150 h 353"/>
                <a:gd name="T48" fmla="*/ 129 w 320"/>
                <a:gd name="T49" fmla="*/ 125 h 353"/>
                <a:gd name="T50" fmla="*/ 160 w 320"/>
                <a:gd name="T51" fmla="*/ 353 h 353"/>
                <a:gd name="T52" fmla="*/ 10 w 320"/>
                <a:gd name="T53" fmla="*/ 193 h 353"/>
                <a:gd name="T54" fmla="*/ 160 w 320"/>
                <a:gd name="T55" fmla="*/ 331 h 353"/>
                <a:gd name="T56" fmla="*/ 160 w 320"/>
                <a:gd name="T57" fmla="*/ 54 h 353"/>
                <a:gd name="T58" fmla="*/ 167 w 320"/>
                <a:gd name="T59" fmla="*/ 68 h 353"/>
                <a:gd name="T60" fmla="*/ 160 w 320"/>
                <a:gd name="T61" fmla="*/ 86 h 353"/>
                <a:gd name="T62" fmla="*/ 120 w 320"/>
                <a:gd name="T63" fmla="*/ 51 h 353"/>
                <a:gd name="T64" fmla="*/ 152 w 320"/>
                <a:gd name="T65" fmla="*/ 4 h 353"/>
                <a:gd name="T66" fmla="*/ 167 w 320"/>
                <a:gd name="T67" fmla="*/ 19 h 353"/>
                <a:gd name="T68" fmla="*/ 160 w 320"/>
                <a:gd name="T69" fmla="*/ 3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53">
                  <a:moveTo>
                    <a:pt x="160" y="289"/>
                  </a:moveTo>
                  <a:cubicBezTo>
                    <a:pt x="213" y="289"/>
                    <a:pt x="256" y="246"/>
                    <a:pt x="256" y="193"/>
                  </a:cubicBezTo>
                  <a:cubicBezTo>
                    <a:pt x="256" y="140"/>
                    <a:pt x="213" y="97"/>
                    <a:pt x="160" y="97"/>
                  </a:cubicBezTo>
                  <a:cubicBezTo>
                    <a:pt x="107" y="97"/>
                    <a:pt x="64" y="140"/>
                    <a:pt x="64" y="193"/>
                  </a:cubicBezTo>
                  <a:cubicBezTo>
                    <a:pt x="64" y="246"/>
                    <a:pt x="107" y="289"/>
                    <a:pt x="160" y="289"/>
                  </a:cubicBezTo>
                  <a:close/>
                  <a:moveTo>
                    <a:pt x="160" y="118"/>
                  </a:moveTo>
                  <a:cubicBezTo>
                    <a:pt x="164" y="118"/>
                    <a:pt x="171" y="129"/>
                    <a:pt x="176" y="150"/>
                  </a:cubicBezTo>
                  <a:cubicBezTo>
                    <a:pt x="143" y="150"/>
                    <a:pt x="143" y="150"/>
                    <a:pt x="143" y="150"/>
                  </a:cubicBezTo>
                  <a:cubicBezTo>
                    <a:pt x="148" y="129"/>
                    <a:pt x="156" y="118"/>
                    <a:pt x="160" y="118"/>
                  </a:cubicBezTo>
                  <a:close/>
                  <a:moveTo>
                    <a:pt x="180" y="171"/>
                  </a:moveTo>
                  <a:cubicBezTo>
                    <a:pt x="181" y="178"/>
                    <a:pt x="181" y="185"/>
                    <a:pt x="181" y="193"/>
                  </a:cubicBezTo>
                  <a:cubicBezTo>
                    <a:pt x="181" y="200"/>
                    <a:pt x="181" y="207"/>
                    <a:pt x="180" y="214"/>
                  </a:cubicBezTo>
                  <a:cubicBezTo>
                    <a:pt x="139" y="214"/>
                    <a:pt x="139" y="214"/>
                    <a:pt x="139" y="214"/>
                  </a:cubicBezTo>
                  <a:cubicBezTo>
                    <a:pt x="139" y="207"/>
                    <a:pt x="138" y="200"/>
                    <a:pt x="138" y="193"/>
                  </a:cubicBezTo>
                  <a:cubicBezTo>
                    <a:pt x="138" y="185"/>
                    <a:pt x="139" y="178"/>
                    <a:pt x="139" y="171"/>
                  </a:cubicBezTo>
                  <a:lnTo>
                    <a:pt x="180" y="171"/>
                  </a:lnTo>
                  <a:close/>
                  <a:moveTo>
                    <a:pt x="234" y="193"/>
                  </a:moveTo>
                  <a:cubicBezTo>
                    <a:pt x="234" y="200"/>
                    <a:pt x="233" y="207"/>
                    <a:pt x="231" y="214"/>
                  </a:cubicBezTo>
                  <a:cubicBezTo>
                    <a:pt x="201" y="214"/>
                    <a:pt x="201" y="214"/>
                    <a:pt x="201" y="214"/>
                  </a:cubicBezTo>
                  <a:cubicBezTo>
                    <a:pt x="202" y="207"/>
                    <a:pt x="202" y="200"/>
                    <a:pt x="202" y="193"/>
                  </a:cubicBezTo>
                  <a:cubicBezTo>
                    <a:pt x="202" y="186"/>
                    <a:pt x="202" y="178"/>
                    <a:pt x="201" y="171"/>
                  </a:cubicBezTo>
                  <a:cubicBezTo>
                    <a:pt x="231" y="171"/>
                    <a:pt x="231" y="171"/>
                    <a:pt x="231" y="171"/>
                  </a:cubicBezTo>
                  <a:cubicBezTo>
                    <a:pt x="233" y="178"/>
                    <a:pt x="234" y="185"/>
                    <a:pt x="234" y="193"/>
                  </a:cubicBezTo>
                  <a:close/>
                  <a:moveTo>
                    <a:pt x="160" y="267"/>
                  </a:moveTo>
                  <a:cubicBezTo>
                    <a:pt x="156" y="267"/>
                    <a:pt x="148" y="256"/>
                    <a:pt x="143" y="235"/>
                  </a:cubicBezTo>
                  <a:cubicBezTo>
                    <a:pt x="176" y="235"/>
                    <a:pt x="176" y="235"/>
                    <a:pt x="176" y="235"/>
                  </a:cubicBezTo>
                  <a:cubicBezTo>
                    <a:pt x="171" y="256"/>
                    <a:pt x="164" y="267"/>
                    <a:pt x="160" y="267"/>
                  </a:cubicBezTo>
                  <a:close/>
                  <a:moveTo>
                    <a:pt x="118" y="214"/>
                  </a:moveTo>
                  <a:cubicBezTo>
                    <a:pt x="88" y="214"/>
                    <a:pt x="88" y="214"/>
                    <a:pt x="88" y="214"/>
                  </a:cubicBezTo>
                  <a:cubicBezTo>
                    <a:pt x="86" y="207"/>
                    <a:pt x="85" y="200"/>
                    <a:pt x="85" y="193"/>
                  </a:cubicBezTo>
                  <a:cubicBezTo>
                    <a:pt x="85" y="185"/>
                    <a:pt x="86" y="178"/>
                    <a:pt x="88" y="171"/>
                  </a:cubicBezTo>
                  <a:cubicBezTo>
                    <a:pt x="118" y="171"/>
                    <a:pt x="118" y="171"/>
                    <a:pt x="118" y="171"/>
                  </a:cubicBezTo>
                  <a:cubicBezTo>
                    <a:pt x="117" y="178"/>
                    <a:pt x="117" y="186"/>
                    <a:pt x="117" y="193"/>
                  </a:cubicBezTo>
                  <a:cubicBezTo>
                    <a:pt x="117" y="200"/>
                    <a:pt x="117" y="207"/>
                    <a:pt x="118" y="214"/>
                  </a:cubicBezTo>
                  <a:close/>
                  <a:moveTo>
                    <a:pt x="98" y="235"/>
                  </a:moveTo>
                  <a:cubicBezTo>
                    <a:pt x="121" y="235"/>
                    <a:pt x="121" y="235"/>
                    <a:pt x="121" y="235"/>
                  </a:cubicBezTo>
                  <a:cubicBezTo>
                    <a:pt x="123" y="245"/>
                    <a:pt x="126" y="253"/>
                    <a:pt x="129" y="261"/>
                  </a:cubicBezTo>
                  <a:cubicBezTo>
                    <a:pt x="117" y="255"/>
                    <a:pt x="106" y="246"/>
                    <a:pt x="98" y="235"/>
                  </a:cubicBezTo>
                  <a:close/>
                  <a:moveTo>
                    <a:pt x="191" y="261"/>
                  </a:moveTo>
                  <a:cubicBezTo>
                    <a:pt x="194" y="253"/>
                    <a:pt x="196" y="245"/>
                    <a:pt x="198" y="235"/>
                  </a:cubicBezTo>
                  <a:cubicBezTo>
                    <a:pt x="221" y="235"/>
                    <a:pt x="221" y="235"/>
                    <a:pt x="221" y="235"/>
                  </a:cubicBezTo>
                  <a:cubicBezTo>
                    <a:pt x="213" y="246"/>
                    <a:pt x="203" y="255"/>
                    <a:pt x="191" y="261"/>
                  </a:cubicBezTo>
                  <a:close/>
                  <a:moveTo>
                    <a:pt x="221" y="150"/>
                  </a:moveTo>
                  <a:cubicBezTo>
                    <a:pt x="198" y="150"/>
                    <a:pt x="198" y="150"/>
                    <a:pt x="198" y="150"/>
                  </a:cubicBezTo>
                  <a:cubicBezTo>
                    <a:pt x="196" y="141"/>
                    <a:pt x="194" y="132"/>
                    <a:pt x="191" y="125"/>
                  </a:cubicBezTo>
                  <a:cubicBezTo>
                    <a:pt x="203" y="130"/>
                    <a:pt x="213" y="139"/>
                    <a:pt x="221" y="150"/>
                  </a:cubicBezTo>
                  <a:close/>
                  <a:moveTo>
                    <a:pt x="129" y="125"/>
                  </a:moveTo>
                  <a:cubicBezTo>
                    <a:pt x="126" y="132"/>
                    <a:pt x="123" y="141"/>
                    <a:pt x="121" y="150"/>
                  </a:cubicBezTo>
                  <a:cubicBezTo>
                    <a:pt x="98" y="150"/>
                    <a:pt x="98" y="150"/>
                    <a:pt x="98" y="150"/>
                  </a:cubicBezTo>
                  <a:cubicBezTo>
                    <a:pt x="106" y="139"/>
                    <a:pt x="117" y="130"/>
                    <a:pt x="129" y="125"/>
                  </a:cubicBezTo>
                  <a:close/>
                  <a:moveTo>
                    <a:pt x="320" y="193"/>
                  </a:moveTo>
                  <a:cubicBezTo>
                    <a:pt x="320" y="281"/>
                    <a:pt x="248" y="353"/>
                    <a:pt x="160" y="353"/>
                  </a:cubicBezTo>
                  <a:cubicBezTo>
                    <a:pt x="76" y="353"/>
                    <a:pt x="6" y="287"/>
                    <a:pt x="0" y="204"/>
                  </a:cubicBezTo>
                  <a:cubicBezTo>
                    <a:pt x="0" y="198"/>
                    <a:pt x="4" y="193"/>
                    <a:pt x="10" y="193"/>
                  </a:cubicBezTo>
                  <a:cubicBezTo>
                    <a:pt x="16" y="192"/>
                    <a:pt x="21" y="197"/>
                    <a:pt x="21" y="203"/>
                  </a:cubicBezTo>
                  <a:cubicBezTo>
                    <a:pt x="26" y="275"/>
                    <a:pt x="87" y="331"/>
                    <a:pt x="160" y="331"/>
                  </a:cubicBezTo>
                  <a:cubicBezTo>
                    <a:pt x="236" y="331"/>
                    <a:pt x="298" y="269"/>
                    <a:pt x="298" y="193"/>
                  </a:cubicBezTo>
                  <a:cubicBezTo>
                    <a:pt x="298" y="116"/>
                    <a:pt x="236" y="54"/>
                    <a:pt x="160" y="54"/>
                  </a:cubicBezTo>
                  <a:cubicBezTo>
                    <a:pt x="153" y="54"/>
                    <a:pt x="153" y="54"/>
                    <a:pt x="153" y="54"/>
                  </a:cubicBezTo>
                  <a:cubicBezTo>
                    <a:pt x="167" y="68"/>
                    <a:pt x="167" y="68"/>
                    <a:pt x="167" y="68"/>
                  </a:cubicBezTo>
                  <a:cubicBezTo>
                    <a:pt x="171" y="72"/>
                    <a:pt x="171" y="79"/>
                    <a:pt x="167" y="83"/>
                  </a:cubicBezTo>
                  <a:cubicBezTo>
                    <a:pt x="165" y="85"/>
                    <a:pt x="162" y="86"/>
                    <a:pt x="160" y="86"/>
                  </a:cubicBezTo>
                  <a:cubicBezTo>
                    <a:pt x="157" y="86"/>
                    <a:pt x="154" y="85"/>
                    <a:pt x="152" y="83"/>
                  </a:cubicBezTo>
                  <a:cubicBezTo>
                    <a:pt x="120" y="51"/>
                    <a:pt x="120" y="51"/>
                    <a:pt x="120" y="51"/>
                  </a:cubicBezTo>
                  <a:cubicBezTo>
                    <a:pt x="116" y="47"/>
                    <a:pt x="116" y="40"/>
                    <a:pt x="120" y="36"/>
                  </a:cubicBezTo>
                  <a:cubicBezTo>
                    <a:pt x="152" y="4"/>
                    <a:pt x="152" y="4"/>
                    <a:pt x="152" y="4"/>
                  </a:cubicBezTo>
                  <a:cubicBezTo>
                    <a:pt x="156" y="0"/>
                    <a:pt x="163" y="0"/>
                    <a:pt x="167" y="4"/>
                  </a:cubicBezTo>
                  <a:cubicBezTo>
                    <a:pt x="171" y="8"/>
                    <a:pt x="171" y="15"/>
                    <a:pt x="167" y="19"/>
                  </a:cubicBezTo>
                  <a:cubicBezTo>
                    <a:pt x="153" y="33"/>
                    <a:pt x="153" y="33"/>
                    <a:pt x="153" y="33"/>
                  </a:cubicBezTo>
                  <a:cubicBezTo>
                    <a:pt x="160" y="33"/>
                    <a:pt x="160" y="33"/>
                    <a:pt x="160" y="33"/>
                  </a:cubicBezTo>
                  <a:cubicBezTo>
                    <a:pt x="248" y="33"/>
                    <a:pt x="320" y="104"/>
                    <a:pt x="320" y="193"/>
                  </a:cubicBezTo>
                  <a:close/>
                </a:path>
              </a:pathLst>
            </a:custGeom>
            <a:grp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pic>
        <p:nvPicPr>
          <p:cNvPr id="15" name="Graphic 14">
            <a:extLst>
              <a:ext uri="{FF2B5EF4-FFF2-40B4-BE49-F238E27FC236}">
                <a16:creationId xmlns:a16="http://schemas.microsoft.com/office/drawing/2014/main" id="{1ADBE73B-7262-BBC1-9857-F2E264C43AC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426" y="4690893"/>
            <a:ext cx="640080" cy="640080"/>
          </a:xfrm>
          <a:prstGeom prst="rect">
            <a:avLst/>
          </a:prstGeom>
        </p:spPr>
      </p:pic>
      <p:sp>
        <p:nvSpPr>
          <p:cNvPr id="20" name="Freeform 309">
            <a:extLst>
              <a:ext uri="{FF2B5EF4-FFF2-40B4-BE49-F238E27FC236}">
                <a16:creationId xmlns:a16="http://schemas.microsoft.com/office/drawing/2014/main" id="{E3A0475A-AD70-BE79-D424-5CFE3B0468EB}"/>
              </a:ext>
              <a:ext uri="{C183D7F6-B498-43B3-948B-1728B52AA6E4}">
                <adec:decorative xmlns:adec="http://schemas.microsoft.com/office/drawing/2017/decorative" val="1"/>
              </a:ext>
            </a:extLst>
          </p:cNvPr>
          <p:cNvSpPr>
            <a:spLocks noEditPoints="1"/>
          </p:cNvSpPr>
          <p:nvPr/>
        </p:nvSpPr>
        <p:spPr bwMode="auto">
          <a:xfrm>
            <a:off x="766619" y="4677362"/>
            <a:ext cx="651694" cy="65361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accent1"/>
          </a:solid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nvGrpSpPr>
          <p:cNvPr id="24" name="Group 872">
            <a:extLst>
              <a:ext uri="{FF2B5EF4-FFF2-40B4-BE49-F238E27FC236}">
                <a16:creationId xmlns:a16="http://schemas.microsoft.com/office/drawing/2014/main" id="{168158FA-A962-CF01-5D75-844043F97049}"/>
              </a:ext>
              <a:ext uri="{C183D7F6-B498-43B3-948B-1728B52AA6E4}">
                <adec:decorative xmlns:adec="http://schemas.microsoft.com/office/drawing/2017/decorative" val="1"/>
              </a:ext>
            </a:extLst>
          </p:cNvPr>
          <p:cNvGrpSpPr>
            <a:grpSpLocks noChangeAspect="1"/>
          </p:cNvGrpSpPr>
          <p:nvPr/>
        </p:nvGrpSpPr>
        <p:grpSpPr bwMode="auto">
          <a:xfrm>
            <a:off x="763302" y="2501211"/>
            <a:ext cx="658327" cy="658327"/>
            <a:chOff x="3132" y="3822"/>
            <a:chExt cx="340" cy="340"/>
          </a:xfrm>
          <a:solidFill>
            <a:schemeClr val="tx2"/>
          </a:solidFill>
        </p:grpSpPr>
        <p:sp>
          <p:nvSpPr>
            <p:cNvPr id="26" name="Freeform 873">
              <a:extLst>
                <a:ext uri="{FF2B5EF4-FFF2-40B4-BE49-F238E27FC236}">
                  <a16:creationId xmlns:a16="http://schemas.microsoft.com/office/drawing/2014/main" id="{F0EA419B-2A2D-42FE-DB30-3EFD9624F752}"/>
                </a:ext>
              </a:extLst>
            </p:cNvPr>
            <p:cNvSpPr>
              <a:spLocks noEditPoints="1"/>
            </p:cNvSpPr>
            <p:nvPr/>
          </p:nvSpPr>
          <p:spPr bwMode="auto">
            <a:xfrm>
              <a:off x="3132" y="3822"/>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7" name="Freeform 874">
              <a:extLst>
                <a:ext uri="{FF2B5EF4-FFF2-40B4-BE49-F238E27FC236}">
                  <a16:creationId xmlns:a16="http://schemas.microsoft.com/office/drawing/2014/main" id="{54753207-8248-359B-ACB4-79A9332AAD95}"/>
                </a:ext>
              </a:extLst>
            </p:cNvPr>
            <p:cNvSpPr>
              <a:spLocks/>
            </p:cNvSpPr>
            <p:nvPr/>
          </p:nvSpPr>
          <p:spPr bwMode="auto">
            <a:xfrm>
              <a:off x="3217" y="3999"/>
              <a:ext cx="85" cy="14"/>
            </a:xfrm>
            <a:custGeom>
              <a:avLst/>
              <a:gdLst>
                <a:gd name="T0" fmla="*/ 128 w 128"/>
                <a:gd name="T1" fmla="*/ 11 h 21"/>
                <a:gd name="T2" fmla="*/ 117 w 128"/>
                <a:gd name="T3" fmla="*/ 0 h 21"/>
                <a:gd name="T4" fmla="*/ 11 w 128"/>
                <a:gd name="T5" fmla="*/ 0 h 21"/>
                <a:gd name="T6" fmla="*/ 0 w 128"/>
                <a:gd name="T7" fmla="*/ 11 h 21"/>
                <a:gd name="T8" fmla="*/ 11 w 128"/>
                <a:gd name="T9" fmla="*/ 21 h 21"/>
                <a:gd name="T10" fmla="*/ 117 w 128"/>
                <a:gd name="T11" fmla="*/ 21 h 21"/>
                <a:gd name="T12" fmla="*/ 128 w 128"/>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28" h="21">
                  <a:moveTo>
                    <a:pt x="128" y="11"/>
                  </a:moveTo>
                  <a:cubicBezTo>
                    <a:pt x="128" y="5"/>
                    <a:pt x="123" y="0"/>
                    <a:pt x="117" y="0"/>
                  </a:cubicBezTo>
                  <a:cubicBezTo>
                    <a:pt x="11" y="0"/>
                    <a:pt x="11" y="0"/>
                    <a:pt x="11" y="0"/>
                  </a:cubicBezTo>
                  <a:cubicBezTo>
                    <a:pt x="5" y="0"/>
                    <a:pt x="0" y="5"/>
                    <a:pt x="0" y="11"/>
                  </a:cubicBezTo>
                  <a:cubicBezTo>
                    <a:pt x="0" y="17"/>
                    <a:pt x="5" y="21"/>
                    <a:pt x="11" y="21"/>
                  </a:cubicBezTo>
                  <a:cubicBezTo>
                    <a:pt x="117" y="21"/>
                    <a:pt x="117" y="21"/>
                    <a:pt x="117" y="21"/>
                  </a:cubicBezTo>
                  <a:cubicBezTo>
                    <a:pt x="123" y="21"/>
                    <a:pt x="128" y="17"/>
                    <a:pt x="128" y="1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8" name="Freeform 875">
              <a:extLst>
                <a:ext uri="{FF2B5EF4-FFF2-40B4-BE49-F238E27FC236}">
                  <a16:creationId xmlns:a16="http://schemas.microsoft.com/office/drawing/2014/main" id="{FE4E1AD6-3314-0D48-ACB8-7D9348E1709D}"/>
                </a:ext>
              </a:extLst>
            </p:cNvPr>
            <p:cNvSpPr>
              <a:spLocks noEditPoints="1"/>
            </p:cNvSpPr>
            <p:nvPr/>
          </p:nvSpPr>
          <p:spPr bwMode="auto">
            <a:xfrm>
              <a:off x="3230" y="3885"/>
              <a:ext cx="150" cy="213"/>
            </a:xfrm>
            <a:custGeom>
              <a:avLst/>
              <a:gdLst>
                <a:gd name="T0" fmla="*/ 226 w 226"/>
                <a:gd name="T1" fmla="*/ 167 h 321"/>
                <a:gd name="T2" fmla="*/ 169 w 226"/>
                <a:gd name="T3" fmla="*/ 69 h 321"/>
                <a:gd name="T4" fmla="*/ 181 w 226"/>
                <a:gd name="T5" fmla="*/ 57 h 321"/>
                <a:gd name="T6" fmla="*/ 181 w 226"/>
                <a:gd name="T7" fmla="*/ 42 h 321"/>
                <a:gd name="T8" fmla="*/ 173 w 226"/>
                <a:gd name="T9" fmla="*/ 35 h 321"/>
                <a:gd name="T10" fmla="*/ 181 w 226"/>
                <a:gd name="T11" fmla="*/ 27 h 321"/>
                <a:gd name="T12" fmla="*/ 181 w 226"/>
                <a:gd name="T13" fmla="*/ 12 h 321"/>
                <a:gd name="T14" fmla="*/ 173 w 226"/>
                <a:gd name="T15" fmla="*/ 4 h 321"/>
                <a:gd name="T16" fmla="*/ 158 w 226"/>
                <a:gd name="T17" fmla="*/ 4 h 321"/>
                <a:gd name="T18" fmla="*/ 150 w 226"/>
                <a:gd name="T19" fmla="*/ 12 h 321"/>
                <a:gd name="T20" fmla="*/ 143 w 226"/>
                <a:gd name="T21" fmla="*/ 4 h 321"/>
                <a:gd name="T22" fmla="*/ 128 w 226"/>
                <a:gd name="T23" fmla="*/ 4 h 321"/>
                <a:gd name="T24" fmla="*/ 37 w 226"/>
                <a:gd name="T25" fmla="*/ 95 h 321"/>
                <a:gd name="T26" fmla="*/ 37 w 226"/>
                <a:gd name="T27" fmla="*/ 110 h 321"/>
                <a:gd name="T28" fmla="*/ 75 w 226"/>
                <a:gd name="T29" fmla="*/ 148 h 321"/>
                <a:gd name="T30" fmla="*/ 82 w 226"/>
                <a:gd name="T31" fmla="*/ 151 h 321"/>
                <a:gd name="T32" fmla="*/ 82 w 226"/>
                <a:gd name="T33" fmla="*/ 151 h 321"/>
                <a:gd name="T34" fmla="*/ 90 w 226"/>
                <a:gd name="T35" fmla="*/ 148 h 321"/>
                <a:gd name="T36" fmla="*/ 119 w 226"/>
                <a:gd name="T37" fmla="*/ 119 h 321"/>
                <a:gd name="T38" fmla="*/ 152 w 226"/>
                <a:gd name="T39" fmla="*/ 161 h 321"/>
                <a:gd name="T40" fmla="*/ 109 w 226"/>
                <a:gd name="T41" fmla="*/ 204 h 321"/>
                <a:gd name="T42" fmla="*/ 98 w 226"/>
                <a:gd name="T43" fmla="*/ 215 h 321"/>
                <a:gd name="T44" fmla="*/ 109 w 226"/>
                <a:gd name="T45" fmla="*/ 225 h 321"/>
                <a:gd name="T46" fmla="*/ 173 w 226"/>
                <a:gd name="T47" fmla="*/ 161 h 321"/>
                <a:gd name="T48" fmla="*/ 136 w 226"/>
                <a:gd name="T49" fmla="*/ 102 h 321"/>
                <a:gd name="T50" fmla="*/ 153 w 226"/>
                <a:gd name="T51" fmla="*/ 85 h 321"/>
                <a:gd name="T52" fmla="*/ 155 w 226"/>
                <a:gd name="T53" fmla="*/ 86 h 321"/>
                <a:gd name="T54" fmla="*/ 205 w 226"/>
                <a:gd name="T55" fmla="*/ 167 h 321"/>
                <a:gd name="T56" fmla="*/ 129 w 226"/>
                <a:gd name="T57" fmla="*/ 257 h 321"/>
                <a:gd name="T58" fmla="*/ 120 w 226"/>
                <a:gd name="T59" fmla="*/ 266 h 321"/>
                <a:gd name="T60" fmla="*/ 126 w 226"/>
                <a:gd name="T61" fmla="*/ 278 h 321"/>
                <a:gd name="T62" fmla="*/ 147 w 226"/>
                <a:gd name="T63" fmla="*/ 300 h 321"/>
                <a:gd name="T64" fmla="*/ 70 w 226"/>
                <a:gd name="T65" fmla="*/ 300 h 321"/>
                <a:gd name="T66" fmla="*/ 82 w 226"/>
                <a:gd name="T67" fmla="*/ 288 h 321"/>
                <a:gd name="T68" fmla="*/ 88 w 226"/>
                <a:gd name="T69" fmla="*/ 277 h 321"/>
                <a:gd name="T70" fmla="*/ 80 w 226"/>
                <a:gd name="T71" fmla="*/ 268 h 321"/>
                <a:gd name="T72" fmla="*/ 22 w 226"/>
                <a:gd name="T73" fmla="*/ 211 h 321"/>
                <a:gd name="T74" fmla="*/ 8 w 226"/>
                <a:gd name="T75" fmla="*/ 205 h 321"/>
                <a:gd name="T76" fmla="*/ 2 w 226"/>
                <a:gd name="T77" fmla="*/ 219 h 321"/>
                <a:gd name="T78" fmla="*/ 56 w 226"/>
                <a:gd name="T79" fmla="*/ 282 h 321"/>
                <a:gd name="T80" fmla="*/ 45 w 226"/>
                <a:gd name="T81" fmla="*/ 309 h 321"/>
                <a:gd name="T82" fmla="*/ 47 w 226"/>
                <a:gd name="T83" fmla="*/ 317 h 321"/>
                <a:gd name="T84" fmla="*/ 56 w 226"/>
                <a:gd name="T85" fmla="*/ 321 h 321"/>
                <a:gd name="T86" fmla="*/ 162 w 226"/>
                <a:gd name="T87" fmla="*/ 321 h 321"/>
                <a:gd name="T88" fmla="*/ 171 w 226"/>
                <a:gd name="T89" fmla="*/ 317 h 321"/>
                <a:gd name="T90" fmla="*/ 173 w 226"/>
                <a:gd name="T91" fmla="*/ 309 h 321"/>
                <a:gd name="T92" fmla="*/ 154 w 226"/>
                <a:gd name="T93" fmla="*/ 273 h 321"/>
                <a:gd name="T94" fmla="*/ 226 w 226"/>
                <a:gd name="T95" fmla="*/ 167 h 321"/>
                <a:gd name="T96" fmla="*/ 82 w 226"/>
                <a:gd name="T97" fmla="*/ 126 h 321"/>
                <a:gd name="T98" fmla="*/ 60 w 226"/>
                <a:gd name="T99" fmla="*/ 103 h 321"/>
                <a:gd name="T100" fmla="*/ 135 w 226"/>
                <a:gd name="T101" fmla="*/ 27 h 321"/>
                <a:gd name="T102" fmla="*/ 158 w 226"/>
                <a:gd name="T103" fmla="*/ 50 h 321"/>
                <a:gd name="T104" fmla="*/ 82 w 226"/>
                <a:gd name="T105" fmla="*/ 1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321">
                  <a:moveTo>
                    <a:pt x="226" y="167"/>
                  </a:moveTo>
                  <a:cubicBezTo>
                    <a:pt x="226" y="126"/>
                    <a:pt x="205" y="89"/>
                    <a:pt x="169" y="69"/>
                  </a:cubicBezTo>
                  <a:cubicBezTo>
                    <a:pt x="181" y="57"/>
                    <a:pt x="181" y="57"/>
                    <a:pt x="181" y="57"/>
                  </a:cubicBezTo>
                  <a:cubicBezTo>
                    <a:pt x="185" y="53"/>
                    <a:pt x="185" y="46"/>
                    <a:pt x="181" y="42"/>
                  </a:cubicBezTo>
                  <a:cubicBezTo>
                    <a:pt x="173" y="35"/>
                    <a:pt x="173" y="35"/>
                    <a:pt x="173" y="35"/>
                  </a:cubicBezTo>
                  <a:cubicBezTo>
                    <a:pt x="181" y="27"/>
                    <a:pt x="181" y="27"/>
                    <a:pt x="181" y="27"/>
                  </a:cubicBezTo>
                  <a:cubicBezTo>
                    <a:pt x="185" y="23"/>
                    <a:pt x="185" y="16"/>
                    <a:pt x="181" y="12"/>
                  </a:cubicBezTo>
                  <a:cubicBezTo>
                    <a:pt x="173" y="4"/>
                    <a:pt x="173" y="4"/>
                    <a:pt x="173" y="4"/>
                  </a:cubicBezTo>
                  <a:cubicBezTo>
                    <a:pt x="169" y="0"/>
                    <a:pt x="162" y="0"/>
                    <a:pt x="158" y="4"/>
                  </a:cubicBezTo>
                  <a:cubicBezTo>
                    <a:pt x="150" y="12"/>
                    <a:pt x="150" y="12"/>
                    <a:pt x="150" y="12"/>
                  </a:cubicBezTo>
                  <a:cubicBezTo>
                    <a:pt x="143" y="4"/>
                    <a:pt x="143" y="4"/>
                    <a:pt x="143" y="4"/>
                  </a:cubicBezTo>
                  <a:cubicBezTo>
                    <a:pt x="139" y="0"/>
                    <a:pt x="132" y="0"/>
                    <a:pt x="128" y="4"/>
                  </a:cubicBezTo>
                  <a:cubicBezTo>
                    <a:pt x="37" y="95"/>
                    <a:pt x="37" y="95"/>
                    <a:pt x="37" y="95"/>
                  </a:cubicBezTo>
                  <a:cubicBezTo>
                    <a:pt x="33" y="99"/>
                    <a:pt x="33" y="106"/>
                    <a:pt x="37" y="110"/>
                  </a:cubicBezTo>
                  <a:cubicBezTo>
                    <a:pt x="75" y="148"/>
                    <a:pt x="75" y="148"/>
                    <a:pt x="75" y="148"/>
                  </a:cubicBezTo>
                  <a:cubicBezTo>
                    <a:pt x="77" y="150"/>
                    <a:pt x="79" y="151"/>
                    <a:pt x="82" y="151"/>
                  </a:cubicBezTo>
                  <a:cubicBezTo>
                    <a:pt x="82" y="151"/>
                    <a:pt x="82" y="151"/>
                    <a:pt x="82" y="151"/>
                  </a:cubicBezTo>
                  <a:cubicBezTo>
                    <a:pt x="85" y="151"/>
                    <a:pt x="88" y="150"/>
                    <a:pt x="90" y="148"/>
                  </a:cubicBezTo>
                  <a:cubicBezTo>
                    <a:pt x="119" y="119"/>
                    <a:pt x="119" y="119"/>
                    <a:pt x="119" y="119"/>
                  </a:cubicBezTo>
                  <a:cubicBezTo>
                    <a:pt x="139" y="124"/>
                    <a:pt x="152" y="141"/>
                    <a:pt x="152" y="161"/>
                  </a:cubicBezTo>
                  <a:cubicBezTo>
                    <a:pt x="152" y="186"/>
                    <a:pt x="134" y="204"/>
                    <a:pt x="109" y="204"/>
                  </a:cubicBezTo>
                  <a:cubicBezTo>
                    <a:pt x="103" y="204"/>
                    <a:pt x="98" y="209"/>
                    <a:pt x="98" y="215"/>
                  </a:cubicBezTo>
                  <a:cubicBezTo>
                    <a:pt x="98" y="221"/>
                    <a:pt x="103" y="225"/>
                    <a:pt x="109" y="225"/>
                  </a:cubicBezTo>
                  <a:cubicBezTo>
                    <a:pt x="145" y="225"/>
                    <a:pt x="173" y="198"/>
                    <a:pt x="173" y="161"/>
                  </a:cubicBezTo>
                  <a:cubicBezTo>
                    <a:pt x="173" y="135"/>
                    <a:pt x="158" y="113"/>
                    <a:pt x="136" y="102"/>
                  </a:cubicBezTo>
                  <a:cubicBezTo>
                    <a:pt x="153" y="85"/>
                    <a:pt x="153" y="85"/>
                    <a:pt x="153" y="85"/>
                  </a:cubicBezTo>
                  <a:cubicBezTo>
                    <a:pt x="154" y="85"/>
                    <a:pt x="155" y="86"/>
                    <a:pt x="155" y="86"/>
                  </a:cubicBezTo>
                  <a:cubicBezTo>
                    <a:pt x="186" y="101"/>
                    <a:pt x="205" y="132"/>
                    <a:pt x="205" y="167"/>
                  </a:cubicBezTo>
                  <a:cubicBezTo>
                    <a:pt x="205" y="212"/>
                    <a:pt x="172" y="251"/>
                    <a:pt x="129" y="257"/>
                  </a:cubicBezTo>
                  <a:cubicBezTo>
                    <a:pt x="124" y="258"/>
                    <a:pt x="121" y="262"/>
                    <a:pt x="120" y="266"/>
                  </a:cubicBezTo>
                  <a:cubicBezTo>
                    <a:pt x="119" y="271"/>
                    <a:pt x="121" y="275"/>
                    <a:pt x="126" y="278"/>
                  </a:cubicBezTo>
                  <a:cubicBezTo>
                    <a:pt x="134" y="282"/>
                    <a:pt x="142" y="291"/>
                    <a:pt x="147" y="300"/>
                  </a:cubicBezTo>
                  <a:cubicBezTo>
                    <a:pt x="70" y="300"/>
                    <a:pt x="70" y="300"/>
                    <a:pt x="70" y="300"/>
                  </a:cubicBezTo>
                  <a:cubicBezTo>
                    <a:pt x="73" y="295"/>
                    <a:pt x="77" y="291"/>
                    <a:pt x="82" y="288"/>
                  </a:cubicBezTo>
                  <a:cubicBezTo>
                    <a:pt x="86" y="286"/>
                    <a:pt x="88" y="281"/>
                    <a:pt x="88" y="277"/>
                  </a:cubicBezTo>
                  <a:cubicBezTo>
                    <a:pt x="87" y="273"/>
                    <a:pt x="84" y="269"/>
                    <a:pt x="80" y="268"/>
                  </a:cubicBezTo>
                  <a:cubicBezTo>
                    <a:pt x="55" y="262"/>
                    <a:pt x="34" y="241"/>
                    <a:pt x="22" y="211"/>
                  </a:cubicBezTo>
                  <a:cubicBezTo>
                    <a:pt x="20" y="206"/>
                    <a:pt x="14" y="203"/>
                    <a:pt x="8" y="205"/>
                  </a:cubicBezTo>
                  <a:cubicBezTo>
                    <a:pt x="3" y="207"/>
                    <a:pt x="0" y="213"/>
                    <a:pt x="2" y="219"/>
                  </a:cubicBezTo>
                  <a:cubicBezTo>
                    <a:pt x="14" y="248"/>
                    <a:pt x="33" y="271"/>
                    <a:pt x="56" y="282"/>
                  </a:cubicBezTo>
                  <a:cubicBezTo>
                    <a:pt x="51" y="289"/>
                    <a:pt x="47" y="298"/>
                    <a:pt x="45" y="309"/>
                  </a:cubicBezTo>
                  <a:cubicBezTo>
                    <a:pt x="45" y="312"/>
                    <a:pt x="45" y="315"/>
                    <a:pt x="47" y="317"/>
                  </a:cubicBezTo>
                  <a:cubicBezTo>
                    <a:pt x="49" y="320"/>
                    <a:pt x="52" y="321"/>
                    <a:pt x="56" y="321"/>
                  </a:cubicBezTo>
                  <a:cubicBezTo>
                    <a:pt x="162" y="321"/>
                    <a:pt x="162" y="321"/>
                    <a:pt x="162" y="321"/>
                  </a:cubicBezTo>
                  <a:cubicBezTo>
                    <a:pt x="166" y="321"/>
                    <a:pt x="169" y="320"/>
                    <a:pt x="171" y="317"/>
                  </a:cubicBezTo>
                  <a:cubicBezTo>
                    <a:pt x="173" y="315"/>
                    <a:pt x="173" y="312"/>
                    <a:pt x="173" y="309"/>
                  </a:cubicBezTo>
                  <a:cubicBezTo>
                    <a:pt x="170" y="296"/>
                    <a:pt x="163" y="283"/>
                    <a:pt x="154" y="273"/>
                  </a:cubicBezTo>
                  <a:cubicBezTo>
                    <a:pt x="196" y="257"/>
                    <a:pt x="226" y="214"/>
                    <a:pt x="226" y="167"/>
                  </a:cubicBezTo>
                  <a:close/>
                  <a:moveTo>
                    <a:pt x="82" y="126"/>
                  </a:moveTo>
                  <a:cubicBezTo>
                    <a:pt x="60" y="103"/>
                    <a:pt x="60" y="103"/>
                    <a:pt x="60" y="103"/>
                  </a:cubicBezTo>
                  <a:cubicBezTo>
                    <a:pt x="135" y="27"/>
                    <a:pt x="135" y="27"/>
                    <a:pt x="135" y="27"/>
                  </a:cubicBezTo>
                  <a:cubicBezTo>
                    <a:pt x="158" y="50"/>
                    <a:pt x="158" y="50"/>
                    <a:pt x="158" y="50"/>
                  </a:cubicBezTo>
                  <a:lnTo>
                    <a:pt x="82" y="1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32" name="Group 31">
            <a:extLst>
              <a:ext uri="{FF2B5EF4-FFF2-40B4-BE49-F238E27FC236}">
                <a16:creationId xmlns:a16="http://schemas.microsoft.com/office/drawing/2014/main" id="{8E1F30B8-F3CA-04B6-330B-AB8DAC2FE089}"/>
              </a:ext>
              <a:ext uri="{C183D7F6-B498-43B3-948B-1728B52AA6E4}">
                <adec:decorative xmlns:adec="http://schemas.microsoft.com/office/drawing/2017/decorative" val="1"/>
              </a:ext>
            </a:extLst>
          </p:cNvPr>
          <p:cNvGrpSpPr>
            <a:grpSpLocks noChangeAspect="1"/>
          </p:cNvGrpSpPr>
          <p:nvPr/>
        </p:nvGrpSpPr>
        <p:grpSpPr bwMode="auto">
          <a:xfrm>
            <a:off x="758670" y="1397851"/>
            <a:ext cx="660263" cy="658328"/>
            <a:chOff x="3100" y="2384"/>
            <a:chExt cx="341" cy="340"/>
          </a:xfrm>
          <a:solidFill>
            <a:schemeClr val="accent1"/>
          </a:solidFill>
        </p:grpSpPr>
        <p:sp>
          <p:nvSpPr>
            <p:cNvPr id="33" name="Freeform 342">
              <a:extLst>
                <a:ext uri="{FF2B5EF4-FFF2-40B4-BE49-F238E27FC236}">
                  <a16:creationId xmlns:a16="http://schemas.microsoft.com/office/drawing/2014/main" id="{ED7CA2C1-9E3D-CC65-8035-AB171EB5C74C}"/>
                </a:ext>
              </a:extLst>
            </p:cNvPr>
            <p:cNvSpPr>
              <a:spLocks noEditPoints="1"/>
            </p:cNvSpPr>
            <p:nvPr/>
          </p:nvSpPr>
          <p:spPr bwMode="auto">
            <a:xfrm>
              <a:off x="3100" y="2384"/>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4" name="Freeform 343">
              <a:extLst>
                <a:ext uri="{FF2B5EF4-FFF2-40B4-BE49-F238E27FC236}">
                  <a16:creationId xmlns:a16="http://schemas.microsoft.com/office/drawing/2014/main" id="{FCFCA869-FDC3-758A-3B61-6734C230A3A8}"/>
                </a:ext>
              </a:extLst>
            </p:cNvPr>
            <p:cNvSpPr>
              <a:spLocks noEditPoints="1"/>
            </p:cNvSpPr>
            <p:nvPr/>
          </p:nvSpPr>
          <p:spPr bwMode="auto">
            <a:xfrm>
              <a:off x="3185" y="2462"/>
              <a:ext cx="171" cy="184"/>
            </a:xfrm>
            <a:custGeom>
              <a:avLst/>
              <a:gdLst>
                <a:gd name="T0" fmla="*/ 224 w 256"/>
                <a:gd name="T1" fmla="*/ 213 h 277"/>
                <a:gd name="T2" fmla="*/ 224 w 256"/>
                <a:gd name="T3" fmla="*/ 267 h 277"/>
                <a:gd name="T4" fmla="*/ 213 w 256"/>
                <a:gd name="T5" fmla="*/ 277 h 277"/>
                <a:gd name="T6" fmla="*/ 202 w 256"/>
                <a:gd name="T7" fmla="*/ 267 h 277"/>
                <a:gd name="T8" fmla="*/ 202 w 256"/>
                <a:gd name="T9" fmla="*/ 242 h 277"/>
                <a:gd name="T10" fmla="*/ 128 w 256"/>
                <a:gd name="T11" fmla="*/ 267 h 277"/>
                <a:gd name="T12" fmla="*/ 0 w 256"/>
                <a:gd name="T13" fmla="*/ 139 h 277"/>
                <a:gd name="T14" fmla="*/ 10 w 256"/>
                <a:gd name="T15" fmla="*/ 128 h 277"/>
                <a:gd name="T16" fmla="*/ 21 w 256"/>
                <a:gd name="T17" fmla="*/ 139 h 277"/>
                <a:gd name="T18" fmla="*/ 128 w 256"/>
                <a:gd name="T19" fmla="*/ 245 h 277"/>
                <a:gd name="T20" fmla="*/ 192 w 256"/>
                <a:gd name="T21" fmla="*/ 224 h 277"/>
                <a:gd name="T22" fmla="*/ 160 w 256"/>
                <a:gd name="T23" fmla="*/ 224 h 277"/>
                <a:gd name="T24" fmla="*/ 149 w 256"/>
                <a:gd name="T25" fmla="*/ 213 h 277"/>
                <a:gd name="T26" fmla="*/ 160 w 256"/>
                <a:gd name="T27" fmla="*/ 203 h 277"/>
                <a:gd name="T28" fmla="*/ 213 w 256"/>
                <a:gd name="T29" fmla="*/ 203 h 277"/>
                <a:gd name="T30" fmla="*/ 224 w 256"/>
                <a:gd name="T31" fmla="*/ 213 h 277"/>
                <a:gd name="T32" fmla="*/ 128 w 256"/>
                <a:gd name="T33" fmla="*/ 11 h 277"/>
                <a:gd name="T34" fmla="*/ 53 w 256"/>
                <a:gd name="T35" fmla="*/ 35 h 277"/>
                <a:gd name="T36" fmla="*/ 53 w 256"/>
                <a:gd name="T37" fmla="*/ 11 h 277"/>
                <a:gd name="T38" fmla="*/ 42 w 256"/>
                <a:gd name="T39" fmla="*/ 0 h 277"/>
                <a:gd name="T40" fmla="*/ 32 w 256"/>
                <a:gd name="T41" fmla="*/ 11 h 277"/>
                <a:gd name="T42" fmla="*/ 32 w 256"/>
                <a:gd name="T43" fmla="*/ 64 h 277"/>
                <a:gd name="T44" fmla="*/ 42 w 256"/>
                <a:gd name="T45" fmla="*/ 75 h 277"/>
                <a:gd name="T46" fmla="*/ 96 w 256"/>
                <a:gd name="T47" fmla="*/ 75 h 277"/>
                <a:gd name="T48" fmla="*/ 106 w 256"/>
                <a:gd name="T49" fmla="*/ 64 h 277"/>
                <a:gd name="T50" fmla="*/ 96 w 256"/>
                <a:gd name="T51" fmla="*/ 53 h 277"/>
                <a:gd name="T52" fmla="*/ 64 w 256"/>
                <a:gd name="T53" fmla="*/ 53 h 277"/>
                <a:gd name="T54" fmla="*/ 128 w 256"/>
                <a:gd name="T55" fmla="*/ 32 h 277"/>
                <a:gd name="T56" fmla="*/ 234 w 256"/>
                <a:gd name="T57" fmla="*/ 139 h 277"/>
                <a:gd name="T58" fmla="*/ 245 w 256"/>
                <a:gd name="T59" fmla="*/ 149 h 277"/>
                <a:gd name="T60" fmla="*/ 256 w 256"/>
                <a:gd name="T61" fmla="*/ 139 h 277"/>
                <a:gd name="T62" fmla="*/ 128 w 256"/>
                <a:gd name="T63" fmla="*/ 11 h 277"/>
                <a:gd name="T64" fmla="*/ 117 w 256"/>
                <a:gd name="T65" fmla="*/ 181 h 277"/>
                <a:gd name="T66" fmla="*/ 125 w 256"/>
                <a:gd name="T67" fmla="*/ 178 h 277"/>
                <a:gd name="T68" fmla="*/ 189 w 256"/>
                <a:gd name="T69" fmla="*/ 114 h 277"/>
                <a:gd name="T70" fmla="*/ 189 w 256"/>
                <a:gd name="T71" fmla="*/ 99 h 277"/>
                <a:gd name="T72" fmla="*/ 173 w 256"/>
                <a:gd name="T73" fmla="*/ 99 h 277"/>
                <a:gd name="T74" fmla="*/ 117 w 256"/>
                <a:gd name="T75" fmla="*/ 156 h 277"/>
                <a:gd name="T76" fmla="*/ 93 w 256"/>
                <a:gd name="T77" fmla="*/ 131 h 277"/>
                <a:gd name="T78" fmla="*/ 77 w 256"/>
                <a:gd name="T79" fmla="*/ 131 h 277"/>
                <a:gd name="T80" fmla="*/ 77 w 256"/>
                <a:gd name="T81" fmla="*/ 146 h 277"/>
                <a:gd name="T82" fmla="*/ 109 w 256"/>
                <a:gd name="T83" fmla="*/ 178 h 277"/>
                <a:gd name="T84" fmla="*/ 117 w 256"/>
                <a:gd name="T85" fmla="*/ 18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77">
                  <a:moveTo>
                    <a:pt x="224" y="213"/>
                  </a:moveTo>
                  <a:cubicBezTo>
                    <a:pt x="224" y="267"/>
                    <a:pt x="224" y="267"/>
                    <a:pt x="224" y="267"/>
                  </a:cubicBezTo>
                  <a:cubicBezTo>
                    <a:pt x="224" y="273"/>
                    <a:pt x="219" y="277"/>
                    <a:pt x="213" y="277"/>
                  </a:cubicBezTo>
                  <a:cubicBezTo>
                    <a:pt x="207" y="277"/>
                    <a:pt x="202" y="273"/>
                    <a:pt x="202" y="267"/>
                  </a:cubicBezTo>
                  <a:cubicBezTo>
                    <a:pt x="202" y="242"/>
                    <a:pt x="202" y="242"/>
                    <a:pt x="202" y="242"/>
                  </a:cubicBezTo>
                  <a:cubicBezTo>
                    <a:pt x="181" y="258"/>
                    <a:pt x="155" y="267"/>
                    <a:pt x="128" y="267"/>
                  </a:cubicBezTo>
                  <a:cubicBezTo>
                    <a:pt x="57" y="267"/>
                    <a:pt x="0" y="209"/>
                    <a:pt x="0" y="139"/>
                  </a:cubicBezTo>
                  <a:cubicBezTo>
                    <a:pt x="0" y="133"/>
                    <a:pt x="4" y="128"/>
                    <a:pt x="10" y="128"/>
                  </a:cubicBezTo>
                  <a:cubicBezTo>
                    <a:pt x="16" y="128"/>
                    <a:pt x="21" y="133"/>
                    <a:pt x="21" y="139"/>
                  </a:cubicBezTo>
                  <a:cubicBezTo>
                    <a:pt x="21" y="197"/>
                    <a:pt x="69" y="245"/>
                    <a:pt x="128" y="245"/>
                  </a:cubicBezTo>
                  <a:cubicBezTo>
                    <a:pt x="151" y="245"/>
                    <a:pt x="173" y="238"/>
                    <a:pt x="192" y="224"/>
                  </a:cubicBezTo>
                  <a:cubicBezTo>
                    <a:pt x="160" y="224"/>
                    <a:pt x="160" y="224"/>
                    <a:pt x="160" y="224"/>
                  </a:cubicBezTo>
                  <a:cubicBezTo>
                    <a:pt x="154" y="224"/>
                    <a:pt x="149" y="219"/>
                    <a:pt x="149" y="213"/>
                  </a:cubicBezTo>
                  <a:cubicBezTo>
                    <a:pt x="149" y="207"/>
                    <a:pt x="154" y="203"/>
                    <a:pt x="160" y="203"/>
                  </a:cubicBezTo>
                  <a:cubicBezTo>
                    <a:pt x="213" y="203"/>
                    <a:pt x="213" y="203"/>
                    <a:pt x="213" y="203"/>
                  </a:cubicBezTo>
                  <a:cubicBezTo>
                    <a:pt x="219" y="203"/>
                    <a:pt x="224" y="207"/>
                    <a:pt x="224" y="213"/>
                  </a:cubicBezTo>
                  <a:close/>
                  <a:moveTo>
                    <a:pt x="128" y="11"/>
                  </a:moveTo>
                  <a:cubicBezTo>
                    <a:pt x="101" y="11"/>
                    <a:pt x="75" y="19"/>
                    <a:pt x="53" y="35"/>
                  </a:cubicBezTo>
                  <a:cubicBezTo>
                    <a:pt x="53" y="11"/>
                    <a:pt x="53" y="11"/>
                    <a:pt x="53" y="11"/>
                  </a:cubicBezTo>
                  <a:cubicBezTo>
                    <a:pt x="53" y="5"/>
                    <a:pt x="48" y="0"/>
                    <a:pt x="42" y="0"/>
                  </a:cubicBezTo>
                  <a:cubicBezTo>
                    <a:pt x="36" y="0"/>
                    <a:pt x="32" y="5"/>
                    <a:pt x="32" y="11"/>
                  </a:cubicBezTo>
                  <a:cubicBezTo>
                    <a:pt x="32" y="64"/>
                    <a:pt x="32" y="64"/>
                    <a:pt x="32" y="64"/>
                  </a:cubicBezTo>
                  <a:cubicBezTo>
                    <a:pt x="32" y="70"/>
                    <a:pt x="36" y="75"/>
                    <a:pt x="42" y="75"/>
                  </a:cubicBezTo>
                  <a:cubicBezTo>
                    <a:pt x="96" y="75"/>
                    <a:pt x="96" y="75"/>
                    <a:pt x="96" y="75"/>
                  </a:cubicBezTo>
                  <a:cubicBezTo>
                    <a:pt x="102" y="75"/>
                    <a:pt x="106" y="70"/>
                    <a:pt x="106" y="64"/>
                  </a:cubicBezTo>
                  <a:cubicBezTo>
                    <a:pt x="106" y="58"/>
                    <a:pt x="102" y="53"/>
                    <a:pt x="96" y="53"/>
                  </a:cubicBezTo>
                  <a:cubicBezTo>
                    <a:pt x="64" y="53"/>
                    <a:pt x="64" y="53"/>
                    <a:pt x="64" y="53"/>
                  </a:cubicBezTo>
                  <a:cubicBezTo>
                    <a:pt x="82" y="40"/>
                    <a:pt x="104" y="32"/>
                    <a:pt x="128" y="32"/>
                  </a:cubicBezTo>
                  <a:cubicBezTo>
                    <a:pt x="186" y="32"/>
                    <a:pt x="234" y="80"/>
                    <a:pt x="234" y="139"/>
                  </a:cubicBezTo>
                  <a:cubicBezTo>
                    <a:pt x="234" y="145"/>
                    <a:pt x="239" y="149"/>
                    <a:pt x="245" y="149"/>
                  </a:cubicBezTo>
                  <a:cubicBezTo>
                    <a:pt x="251" y="149"/>
                    <a:pt x="256" y="145"/>
                    <a:pt x="256" y="139"/>
                  </a:cubicBezTo>
                  <a:cubicBezTo>
                    <a:pt x="256" y="68"/>
                    <a:pt x="198" y="11"/>
                    <a:pt x="128" y="11"/>
                  </a:cubicBezTo>
                  <a:close/>
                  <a:moveTo>
                    <a:pt x="117" y="181"/>
                  </a:moveTo>
                  <a:cubicBezTo>
                    <a:pt x="120" y="181"/>
                    <a:pt x="122" y="180"/>
                    <a:pt x="125" y="178"/>
                  </a:cubicBezTo>
                  <a:cubicBezTo>
                    <a:pt x="189" y="114"/>
                    <a:pt x="189" y="114"/>
                    <a:pt x="189" y="114"/>
                  </a:cubicBezTo>
                  <a:cubicBezTo>
                    <a:pt x="193" y="110"/>
                    <a:pt x="193" y="103"/>
                    <a:pt x="189" y="99"/>
                  </a:cubicBezTo>
                  <a:cubicBezTo>
                    <a:pt x="184" y="95"/>
                    <a:pt x="178" y="95"/>
                    <a:pt x="173" y="99"/>
                  </a:cubicBezTo>
                  <a:cubicBezTo>
                    <a:pt x="117" y="156"/>
                    <a:pt x="117" y="156"/>
                    <a:pt x="117" y="156"/>
                  </a:cubicBezTo>
                  <a:cubicBezTo>
                    <a:pt x="93" y="131"/>
                    <a:pt x="93" y="131"/>
                    <a:pt x="93" y="131"/>
                  </a:cubicBezTo>
                  <a:cubicBezTo>
                    <a:pt x="88" y="127"/>
                    <a:pt x="82" y="127"/>
                    <a:pt x="77" y="131"/>
                  </a:cubicBezTo>
                  <a:cubicBezTo>
                    <a:pt x="73" y="135"/>
                    <a:pt x="73" y="142"/>
                    <a:pt x="77" y="146"/>
                  </a:cubicBezTo>
                  <a:cubicBezTo>
                    <a:pt x="109" y="178"/>
                    <a:pt x="109" y="178"/>
                    <a:pt x="109" y="178"/>
                  </a:cubicBezTo>
                  <a:cubicBezTo>
                    <a:pt x="112" y="180"/>
                    <a:pt x="114" y="181"/>
                    <a:pt x="117" y="18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grpSp>
        <p:nvGrpSpPr>
          <p:cNvPr id="17" name="Group 16">
            <a:extLst>
              <a:ext uri="{FF2B5EF4-FFF2-40B4-BE49-F238E27FC236}">
                <a16:creationId xmlns:a16="http://schemas.microsoft.com/office/drawing/2014/main" id="{B00C1612-652E-6EC9-AABD-51E2ADB9DC99}"/>
              </a:ext>
              <a:ext uri="{C183D7F6-B498-43B3-948B-1728B52AA6E4}">
                <adec:decorative xmlns:adec="http://schemas.microsoft.com/office/drawing/2017/decorative" val="1"/>
              </a:ext>
            </a:extLst>
          </p:cNvPr>
          <p:cNvGrpSpPr>
            <a:grpSpLocks noChangeAspect="1"/>
          </p:cNvGrpSpPr>
          <p:nvPr/>
        </p:nvGrpSpPr>
        <p:grpSpPr bwMode="auto">
          <a:xfrm>
            <a:off x="744443" y="5752193"/>
            <a:ext cx="688716" cy="688716"/>
            <a:chOff x="3520" y="2686"/>
            <a:chExt cx="340" cy="340"/>
          </a:xfrm>
          <a:solidFill>
            <a:schemeClr val="accent1"/>
          </a:solidFill>
        </p:grpSpPr>
        <p:sp>
          <p:nvSpPr>
            <p:cNvPr id="22" name="Freeform 750">
              <a:extLst>
                <a:ext uri="{FF2B5EF4-FFF2-40B4-BE49-F238E27FC236}">
                  <a16:creationId xmlns:a16="http://schemas.microsoft.com/office/drawing/2014/main" id="{50257E8C-3B8D-A150-DED8-62E416B5323E}"/>
                </a:ext>
              </a:extLst>
            </p:cNvPr>
            <p:cNvSpPr>
              <a:spLocks noEditPoints="1"/>
            </p:cNvSpPr>
            <p:nvPr/>
          </p:nvSpPr>
          <p:spPr bwMode="auto">
            <a:xfrm>
              <a:off x="3520" y="26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751">
              <a:extLst>
                <a:ext uri="{FF2B5EF4-FFF2-40B4-BE49-F238E27FC236}">
                  <a16:creationId xmlns:a16="http://schemas.microsoft.com/office/drawing/2014/main" id="{598E8138-E6DB-5608-466E-018BE9EC6CAE}"/>
                </a:ext>
              </a:extLst>
            </p:cNvPr>
            <p:cNvSpPr>
              <a:spLocks/>
            </p:cNvSpPr>
            <p:nvPr/>
          </p:nvSpPr>
          <p:spPr bwMode="auto">
            <a:xfrm>
              <a:off x="3582" y="2789"/>
              <a:ext cx="144" cy="137"/>
            </a:xfrm>
            <a:custGeom>
              <a:avLst/>
              <a:gdLst>
                <a:gd name="T0" fmla="*/ 209 w 216"/>
                <a:gd name="T1" fmla="*/ 187 h 207"/>
                <a:gd name="T2" fmla="*/ 171 w 216"/>
                <a:gd name="T3" fmla="*/ 179 h 207"/>
                <a:gd name="T4" fmla="*/ 156 w 216"/>
                <a:gd name="T5" fmla="*/ 177 h 207"/>
                <a:gd name="T6" fmla="*/ 145 w 216"/>
                <a:gd name="T7" fmla="*/ 147 h 207"/>
                <a:gd name="T8" fmla="*/ 167 w 216"/>
                <a:gd name="T9" fmla="*/ 96 h 207"/>
                <a:gd name="T10" fmla="*/ 157 w 216"/>
                <a:gd name="T11" fmla="*/ 22 h 207"/>
                <a:gd name="T12" fmla="*/ 108 w 216"/>
                <a:gd name="T13" fmla="*/ 0 h 207"/>
                <a:gd name="T14" fmla="*/ 59 w 216"/>
                <a:gd name="T15" fmla="*/ 22 h 207"/>
                <a:gd name="T16" fmla="*/ 50 w 216"/>
                <a:gd name="T17" fmla="*/ 96 h 207"/>
                <a:gd name="T18" fmla="*/ 72 w 216"/>
                <a:gd name="T19" fmla="*/ 147 h 207"/>
                <a:gd name="T20" fmla="*/ 61 w 216"/>
                <a:gd name="T21" fmla="*/ 177 h 207"/>
                <a:gd name="T22" fmla="*/ 45 w 216"/>
                <a:gd name="T23" fmla="*/ 179 h 207"/>
                <a:gd name="T24" fmla="*/ 8 w 216"/>
                <a:gd name="T25" fmla="*/ 187 h 207"/>
                <a:gd name="T26" fmla="*/ 3 w 216"/>
                <a:gd name="T27" fmla="*/ 201 h 207"/>
                <a:gd name="T28" fmla="*/ 12 w 216"/>
                <a:gd name="T29" fmla="*/ 207 h 207"/>
                <a:gd name="T30" fmla="*/ 17 w 216"/>
                <a:gd name="T31" fmla="*/ 206 h 207"/>
                <a:gd name="T32" fmla="*/ 46 w 216"/>
                <a:gd name="T33" fmla="*/ 200 h 207"/>
                <a:gd name="T34" fmla="*/ 71 w 216"/>
                <a:gd name="T35" fmla="*/ 195 h 207"/>
                <a:gd name="T36" fmla="*/ 91 w 216"/>
                <a:gd name="T37" fmla="*/ 162 h 207"/>
                <a:gd name="T38" fmla="*/ 90 w 216"/>
                <a:gd name="T39" fmla="*/ 135 h 207"/>
                <a:gd name="T40" fmla="*/ 71 w 216"/>
                <a:gd name="T41" fmla="*/ 91 h 207"/>
                <a:gd name="T42" fmla="*/ 76 w 216"/>
                <a:gd name="T43" fmla="*/ 36 h 207"/>
                <a:gd name="T44" fmla="*/ 108 w 216"/>
                <a:gd name="T45" fmla="*/ 22 h 207"/>
                <a:gd name="T46" fmla="*/ 108 w 216"/>
                <a:gd name="T47" fmla="*/ 21 h 207"/>
                <a:gd name="T48" fmla="*/ 109 w 216"/>
                <a:gd name="T49" fmla="*/ 22 h 207"/>
                <a:gd name="T50" fmla="*/ 141 w 216"/>
                <a:gd name="T51" fmla="*/ 36 h 207"/>
                <a:gd name="T52" fmla="*/ 146 w 216"/>
                <a:gd name="T53" fmla="*/ 91 h 207"/>
                <a:gd name="T54" fmla="*/ 127 w 216"/>
                <a:gd name="T55" fmla="*/ 135 h 207"/>
                <a:gd name="T56" fmla="*/ 125 w 216"/>
                <a:gd name="T57" fmla="*/ 162 h 207"/>
                <a:gd name="T58" fmla="*/ 146 w 216"/>
                <a:gd name="T59" fmla="*/ 195 h 207"/>
                <a:gd name="T60" fmla="*/ 170 w 216"/>
                <a:gd name="T61" fmla="*/ 200 h 207"/>
                <a:gd name="T62" fmla="*/ 200 w 216"/>
                <a:gd name="T63" fmla="*/ 206 h 207"/>
                <a:gd name="T64" fmla="*/ 204 w 216"/>
                <a:gd name="T65" fmla="*/ 207 h 207"/>
                <a:gd name="T66" fmla="*/ 214 w 216"/>
                <a:gd name="T67" fmla="*/ 201 h 207"/>
                <a:gd name="T68" fmla="*/ 209 w 216"/>
                <a:gd name="T69"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07">
                  <a:moveTo>
                    <a:pt x="209" y="187"/>
                  </a:moveTo>
                  <a:cubicBezTo>
                    <a:pt x="194" y="180"/>
                    <a:pt x="182" y="180"/>
                    <a:pt x="171" y="179"/>
                  </a:cubicBezTo>
                  <a:cubicBezTo>
                    <a:pt x="165" y="179"/>
                    <a:pt x="159" y="179"/>
                    <a:pt x="156" y="177"/>
                  </a:cubicBezTo>
                  <a:cubicBezTo>
                    <a:pt x="149" y="173"/>
                    <a:pt x="143" y="153"/>
                    <a:pt x="145" y="147"/>
                  </a:cubicBezTo>
                  <a:cubicBezTo>
                    <a:pt x="153" y="134"/>
                    <a:pt x="162" y="114"/>
                    <a:pt x="167" y="96"/>
                  </a:cubicBezTo>
                  <a:cubicBezTo>
                    <a:pt x="174" y="64"/>
                    <a:pt x="171" y="39"/>
                    <a:pt x="157" y="22"/>
                  </a:cubicBezTo>
                  <a:cubicBezTo>
                    <a:pt x="139" y="0"/>
                    <a:pt x="111" y="0"/>
                    <a:pt x="108" y="0"/>
                  </a:cubicBezTo>
                  <a:cubicBezTo>
                    <a:pt x="106" y="0"/>
                    <a:pt x="77" y="0"/>
                    <a:pt x="59" y="22"/>
                  </a:cubicBezTo>
                  <a:cubicBezTo>
                    <a:pt x="45" y="39"/>
                    <a:pt x="42" y="64"/>
                    <a:pt x="50" y="96"/>
                  </a:cubicBezTo>
                  <a:cubicBezTo>
                    <a:pt x="54" y="114"/>
                    <a:pt x="63" y="134"/>
                    <a:pt x="72" y="147"/>
                  </a:cubicBezTo>
                  <a:cubicBezTo>
                    <a:pt x="73" y="153"/>
                    <a:pt x="67" y="173"/>
                    <a:pt x="61" y="177"/>
                  </a:cubicBezTo>
                  <a:cubicBezTo>
                    <a:pt x="57" y="179"/>
                    <a:pt x="52" y="179"/>
                    <a:pt x="45" y="179"/>
                  </a:cubicBezTo>
                  <a:cubicBezTo>
                    <a:pt x="35" y="180"/>
                    <a:pt x="22" y="180"/>
                    <a:pt x="8" y="187"/>
                  </a:cubicBezTo>
                  <a:cubicBezTo>
                    <a:pt x="2" y="189"/>
                    <a:pt x="0" y="196"/>
                    <a:pt x="3" y="201"/>
                  </a:cubicBezTo>
                  <a:cubicBezTo>
                    <a:pt x="4" y="205"/>
                    <a:pt x="8" y="207"/>
                    <a:pt x="12" y="207"/>
                  </a:cubicBezTo>
                  <a:cubicBezTo>
                    <a:pt x="14" y="207"/>
                    <a:pt x="15" y="207"/>
                    <a:pt x="17" y="206"/>
                  </a:cubicBezTo>
                  <a:cubicBezTo>
                    <a:pt x="28" y="201"/>
                    <a:pt x="37" y="201"/>
                    <a:pt x="46" y="200"/>
                  </a:cubicBezTo>
                  <a:cubicBezTo>
                    <a:pt x="55" y="200"/>
                    <a:pt x="63" y="200"/>
                    <a:pt x="71" y="195"/>
                  </a:cubicBezTo>
                  <a:cubicBezTo>
                    <a:pt x="85" y="188"/>
                    <a:pt x="90" y="168"/>
                    <a:pt x="91" y="162"/>
                  </a:cubicBezTo>
                  <a:cubicBezTo>
                    <a:pt x="93" y="153"/>
                    <a:pt x="95" y="142"/>
                    <a:pt x="90" y="135"/>
                  </a:cubicBezTo>
                  <a:cubicBezTo>
                    <a:pt x="82" y="125"/>
                    <a:pt x="74" y="106"/>
                    <a:pt x="71" y="91"/>
                  </a:cubicBezTo>
                  <a:cubicBezTo>
                    <a:pt x="65" y="66"/>
                    <a:pt x="66" y="47"/>
                    <a:pt x="76" y="36"/>
                  </a:cubicBezTo>
                  <a:cubicBezTo>
                    <a:pt x="87" y="21"/>
                    <a:pt x="108" y="22"/>
                    <a:pt x="108" y="22"/>
                  </a:cubicBezTo>
                  <a:cubicBezTo>
                    <a:pt x="108" y="22"/>
                    <a:pt x="108" y="21"/>
                    <a:pt x="108" y="21"/>
                  </a:cubicBezTo>
                  <a:cubicBezTo>
                    <a:pt x="108" y="21"/>
                    <a:pt x="108" y="22"/>
                    <a:pt x="109" y="22"/>
                  </a:cubicBezTo>
                  <a:cubicBezTo>
                    <a:pt x="109" y="22"/>
                    <a:pt x="129" y="21"/>
                    <a:pt x="141" y="36"/>
                  </a:cubicBezTo>
                  <a:cubicBezTo>
                    <a:pt x="150" y="47"/>
                    <a:pt x="152" y="66"/>
                    <a:pt x="146" y="91"/>
                  </a:cubicBezTo>
                  <a:cubicBezTo>
                    <a:pt x="142" y="106"/>
                    <a:pt x="134" y="125"/>
                    <a:pt x="127" y="135"/>
                  </a:cubicBezTo>
                  <a:cubicBezTo>
                    <a:pt x="122" y="142"/>
                    <a:pt x="123" y="153"/>
                    <a:pt x="125" y="162"/>
                  </a:cubicBezTo>
                  <a:cubicBezTo>
                    <a:pt x="126" y="168"/>
                    <a:pt x="132" y="188"/>
                    <a:pt x="146" y="195"/>
                  </a:cubicBezTo>
                  <a:cubicBezTo>
                    <a:pt x="154" y="200"/>
                    <a:pt x="162" y="200"/>
                    <a:pt x="170" y="200"/>
                  </a:cubicBezTo>
                  <a:cubicBezTo>
                    <a:pt x="179" y="201"/>
                    <a:pt x="189" y="201"/>
                    <a:pt x="200" y="206"/>
                  </a:cubicBezTo>
                  <a:cubicBezTo>
                    <a:pt x="201" y="207"/>
                    <a:pt x="203" y="207"/>
                    <a:pt x="204" y="207"/>
                  </a:cubicBezTo>
                  <a:cubicBezTo>
                    <a:pt x="208" y="207"/>
                    <a:pt x="212" y="205"/>
                    <a:pt x="214" y="201"/>
                  </a:cubicBezTo>
                  <a:cubicBezTo>
                    <a:pt x="216" y="196"/>
                    <a:pt x="214" y="189"/>
                    <a:pt x="209" y="187"/>
                  </a:cubicBezTo>
                  <a:close/>
                </a:path>
              </a:pathLst>
            </a:custGeom>
            <a:grp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52">
              <a:extLst>
                <a:ext uri="{FF2B5EF4-FFF2-40B4-BE49-F238E27FC236}">
                  <a16:creationId xmlns:a16="http://schemas.microsoft.com/office/drawing/2014/main" id="{762EA4C6-D2F4-34E7-0CC2-76A3760BC126}"/>
                </a:ext>
              </a:extLst>
            </p:cNvPr>
            <p:cNvSpPr>
              <a:spLocks/>
            </p:cNvSpPr>
            <p:nvPr/>
          </p:nvSpPr>
          <p:spPr bwMode="auto">
            <a:xfrm>
              <a:off x="3702" y="2802"/>
              <a:ext cx="95" cy="111"/>
            </a:xfrm>
            <a:custGeom>
              <a:avLst/>
              <a:gdLst>
                <a:gd name="T0" fmla="*/ 136 w 143"/>
                <a:gd name="T1" fmla="*/ 147 h 167"/>
                <a:gd name="T2" fmla="*/ 109 w 143"/>
                <a:gd name="T3" fmla="*/ 139 h 167"/>
                <a:gd name="T4" fmla="*/ 95 w 143"/>
                <a:gd name="T5" fmla="*/ 136 h 167"/>
                <a:gd name="T6" fmla="*/ 89 w 143"/>
                <a:gd name="T7" fmla="*/ 118 h 167"/>
                <a:gd name="T8" fmla="*/ 106 w 143"/>
                <a:gd name="T9" fmla="*/ 78 h 167"/>
                <a:gd name="T10" fmla="*/ 99 w 143"/>
                <a:gd name="T11" fmla="*/ 20 h 167"/>
                <a:gd name="T12" fmla="*/ 56 w 143"/>
                <a:gd name="T13" fmla="*/ 1 h 167"/>
                <a:gd name="T14" fmla="*/ 14 w 143"/>
                <a:gd name="T15" fmla="*/ 20 h 167"/>
                <a:gd name="T16" fmla="*/ 6 w 143"/>
                <a:gd name="T17" fmla="*/ 78 h 167"/>
                <a:gd name="T18" fmla="*/ 24 w 143"/>
                <a:gd name="T19" fmla="*/ 118 h 167"/>
                <a:gd name="T20" fmla="*/ 18 w 143"/>
                <a:gd name="T21" fmla="*/ 136 h 167"/>
                <a:gd name="T22" fmla="*/ 16 w 143"/>
                <a:gd name="T23" fmla="*/ 151 h 167"/>
                <a:gd name="T24" fmla="*/ 24 w 143"/>
                <a:gd name="T25" fmla="*/ 155 h 167"/>
                <a:gd name="T26" fmla="*/ 31 w 143"/>
                <a:gd name="T27" fmla="*/ 153 h 167"/>
                <a:gd name="T28" fmla="*/ 41 w 143"/>
                <a:gd name="T29" fmla="*/ 107 h 167"/>
                <a:gd name="T30" fmla="*/ 27 w 143"/>
                <a:gd name="T31" fmla="*/ 73 h 167"/>
                <a:gd name="T32" fmla="*/ 31 w 143"/>
                <a:gd name="T33" fmla="*/ 33 h 167"/>
                <a:gd name="T34" fmla="*/ 56 w 143"/>
                <a:gd name="T35" fmla="*/ 22 h 167"/>
                <a:gd name="T36" fmla="*/ 82 w 143"/>
                <a:gd name="T37" fmla="*/ 33 h 167"/>
                <a:gd name="T38" fmla="*/ 86 w 143"/>
                <a:gd name="T39" fmla="*/ 73 h 167"/>
                <a:gd name="T40" fmla="*/ 71 w 143"/>
                <a:gd name="T41" fmla="*/ 107 h 167"/>
                <a:gd name="T42" fmla="*/ 82 w 143"/>
                <a:gd name="T43" fmla="*/ 153 h 167"/>
                <a:gd name="T44" fmla="*/ 83 w 143"/>
                <a:gd name="T45" fmla="*/ 154 h 167"/>
                <a:gd name="T46" fmla="*/ 106 w 143"/>
                <a:gd name="T47" fmla="*/ 160 h 167"/>
                <a:gd name="T48" fmla="*/ 125 w 143"/>
                <a:gd name="T49" fmla="*/ 165 h 167"/>
                <a:gd name="T50" fmla="*/ 131 w 143"/>
                <a:gd name="T51" fmla="*/ 167 h 167"/>
                <a:gd name="T52" fmla="*/ 140 w 143"/>
                <a:gd name="T53" fmla="*/ 162 h 167"/>
                <a:gd name="T54" fmla="*/ 136 w 143"/>
                <a:gd name="T55"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6" y="147"/>
                  </a:moveTo>
                  <a:cubicBezTo>
                    <a:pt x="128" y="142"/>
                    <a:pt x="118" y="140"/>
                    <a:pt x="109" y="139"/>
                  </a:cubicBezTo>
                  <a:cubicBezTo>
                    <a:pt x="104" y="138"/>
                    <a:pt x="98" y="137"/>
                    <a:pt x="95" y="136"/>
                  </a:cubicBezTo>
                  <a:cubicBezTo>
                    <a:pt x="89" y="131"/>
                    <a:pt x="88" y="121"/>
                    <a:pt x="89" y="118"/>
                  </a:cubicBezTo>
                  <a:cubicBezTo>
                    <a:pt x="96" y="109"/>
                    <a:pt x="103" y="93"/>
                    <a:pt x="106" y="78"/>
                  </a:cubicBezTo>
                  <a:cubicBezTo>
                    <a:pt x="112" y="53"/>
                    <a:pt x="110" y="34"/>
                    <a:pt x="99" y="20"/>
                  </a:cubicBezTo>
                  <a:cubicBezTo>
                    <a:pt x="83" y="0"/>
                    <a:pt x="58" y="1"/>
                    <a:pt x="56" y="1"/>
                  </a:cubicBezTo>
                  <a:cubicBezTo>
                    <a:pt x="54" y="1"/>
                    <a:pt x="30" y="0"/>
                    <a:pt x="14" y="20"/>
                  </a:cubicBezTo>
                  <a:cubicBezTo>
                    <a:pt x="3" y="34"/>
                    <a:pt x="0" y="53"/>
                    <a:pt x="6" y="78"/>
                  </a:cubicBezTo>
                  <a:cubicBezTo>
                    <a:pt x="10" y="93"/>
                    <a:pt x="17" y="109"/>
                    <a:pt x="24" y="118"/>
                  </a:cubicBezTo>
                  <a:cubicBezTo>
                    <a:pt x="25" y="121"/>
                    <a:pt x="24" y="132"/>
                    <a:pt x="18" y="136"/>
                  </a:cubicBezTo>
                  <a:cubicBezTo>
                    <a:pt x="13" y="140"/>
                    <a:pt x="12" y="146"/>
                    <a:pt x="16" y="151"/>
                  </a:cubicBezTo>
                  <a:cubicBezTo>
                    <a:pt x="18" y="154"/>
                    <a:pt x="21" y="155"/>
                    <a:pt x="24" y="155"/>
                  </a:cubicBezTo>
                  <a:cubicBezTo>
                    <a:pt x="26" y="155"/>
                    <a:pt x="29" y="155"/>
                    <a:pt x="31" y="153"/>
                  </a:cubicBezTo>
                  <a:cubicBezTo>
                    <a:pt x="45" y="142"/>
                    <a:pt x="49" y="118"/>
                    <a:pt x="41" y="107"/>
                  </a:cubicBezTo>
                  <a:cubicBezTo>
                    <a:pt x="36" y="99"/>
                    <a:pt x="30" y="85"/>
                    <a:pt x="27" y="73"/>
                  </a:cubicBezTo>
                  <a:cubicBezTo>
                    <a:pt x="23" y="55"/>
                    <a:pt x="24" y="42"/>
                    <a:pt x="31" y="33"/>
                  </a:cubicBezTo>
                  <a:cubicBezTo>
                    <a:pt x="39" y="22"/>
                    <a:pt x="55" y="22"/>
                    <a:pt x="56" y="22"/>
                  </a:cubicBezTo>
                  <a:cubicBezTo>
                    <a:pt x="58" y="22"/>
                    <a:pt x="73" y="22"/>
                    <a:pt x="82" y="33"/>
                  </a:cubicBezTo>
                  <a:cubicBezTo>
                    <a:pt x="89" y="42"/>
                    <a:pt x="90" y="55"/>
                    <a:pt x="86" y="73"/>
                  </a:cubicBezTo>
                  <a:cubicBezTo>
                    <a:pt x="83" y="85"/>
                    <a:pt x="77" y="99"/>
                    <a:pt x="71" y="107"/>
                  </a:cubicBezTo>
                  <a:cubicBezTo>
                    <a:pt x="63" y="118"/>
                    <a:pt x="67" y="142"/>
                    <a:pt x="82" y="153"/>
                  </a:cubicBezTo>
                  <a:cubicBezTo>
                    <a:pt x="82" y="153"/>
                    <a:pt x="83" y="154"/>
                    <a:pt x="83" y="154"/>
                  </a:cubicBezTo>
                  <a:cubicBezTo>
                    <a:pt x="90" y="158"/>
                    <a:pt x="98" y="159"/>
                    <a:pt x="106" y="160"/>
                  </a:cubicBezTo>
                  <a:cubicBezTo>
                    <a:pt x="113" y="161"/>
                    <a:pt x="121" y="162"/>
                    <a:pt x="125" y="165"/>
                  </a:cubicBezTo>
                  <a:cubicBezTo>
                    <a:pt x="127" y="166"/>
                    <a:pt x="129" y="167"/>
                    <a:pt x="131" y="167"/>
                  </a:cubicBezTo>
                  <a:cubicBezTo>
                    <a:pt x="134" y="167"/>
                    <a:pt x="138" y="165"/>
                    <a:pt x="140" y="162"/>
                  </a:cubicBezTo>
                  <a:cubicBezTo>
                    <a:pt x="143" y="157"/>
                    <a:pt x="141" y="150"/>
                    <a:pt x="136" y="147"/>
                  </a:cubicBezTo>
                  <a:close/>
                </a:path>
              </a:pathLst>
            </a:custGeom>
            <a:grpFill/>
            <a:ln>
              <a:noFill/>
            </a:ln>
            <a:extLst>
              <a:ext uri="{91240B29-F687-4f45-9708-019B960494DF}">
                <a14:hiddenLine xmlns:lc="http://schemas.openxmlformats.org/drawingml/2006/lockedCanvas"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774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7E77-BCFD-4A05-A5F0-73D5C2564C82}"/>
              </a:ext>
            </a:extLst>
          </p:cNvPr>
          <p:cNvSpPr>
            <a:spLocks noGrp="1"/>
          </p:cNvSpPr>
          <p:nvPr>
            <p:ph type="title"/>
          </p:nvPr>
        </p:nvSpPr>
        <p:spPr>
          <a:xfrm>
            <a:off x="456516" y="711501"/>
            <a:ext cx="3200400" cy="5434997"/>
          </a:xfrm>
        </p:spPr>
        <p:txBody>
          <a:bodyPr anchor="ctr">
            <a:normAutofit/>
          </a:bodyPr>
          <a:lstStyle/>
          <a:p>
            <a:r>
              <a:rPr lang="en-US" sz="4000" dirty="0">
                <a:solidFill>
                  <a:srgbClr val="FFFFFF"/>
                </a:solidFill>
                <a:latin typeface="Calibri" panose="020F0502020204030204" pitchFamily="34" charset="0"/>
                <a:cs typeface="Calibri" panose="020F0502020204030204" pitchFamily="34" charset="0"/>
              </a:rPr>
              <a:t>Five Year Outcomes</a:t>
            </a:r>
          </a:p>
        </p:txBody>
      </p:sp>
      <p:sp>
        <p:nvSpPr>
          <p:cNvPr id="8" name="Content Placeholder 6">
            <a:extLst>
              <a:ext uri="{FF2B5EF4-FFF2-40B4-BE49-F238E27FC236}">
                <a16:creationId xmlns:a16="http://schemas.microsoft.com/office/drawing/2014/main" id="{C7C50721-BCF9-4604-A743-775E06B7FB98}"/>
              </a:ext>
            </a:extLst>
          </p:cNvPr>
          <p:cNvSpPr>
            <a:spLocks noGrp="1"/>
          </p:cNvSpPr>
          <p:nvPr>
            <p:ph idx="1"/>
          </p:nvPr>
        </p:nvSpPr>
        <p:spPr>
          <a:xfrm>
            <a:off x="3261360" y="881429"/>
            <a:ext cx="8753503" cy="5434997"/>
          </a:xfrm>
        </p:spPr>
        <p:txBody>
          <a:bodyPr anchor="ctr">
            <a:noAutofit/>
          </a:bodyPr>
          <a:lstStyle/>
          <a:p>
            <a:pPr marL="342900" marR="0" lvl="0" indent="-342900">
              <a:spcBef>
                <a:spcPts val="0"/>
              </a:spcBef>
              <a:spcAft>
                <a:spcPts val="0"/>
              </a:spcAft>
              <a:buFont typeface="Symbol" panose="05050102010706020507" pitchFamily="18" charset="2"/>
              <a:buChar char=""/>
            </a:pPr>
            <a:r>
              <a:rPr lang="en-US" sz="2100" dirty="0">
                <a:ea typeface="Times New Roman" panose="02020603050405020304" pitchFamily="18" charset="0"/>
              </a:rPr>
              <a:t>I</a:t>
            </a:r>
            <a:r>
              <a:rPr lang="en-US" sz="2100" dirty="0">
                <a:effectLst/>
                <a:ea typeface="Times New Roman" panose="02020603050405020304" pitchFamily="18" charset="0"/>
              </a:rPr>
              <a:t>nnovative approaches to data curation, harmonization, and validation</a:t>
            </a:r>
            <a:endParaRPr lang="en-US" sz="2100" dirty="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100" dirty="0">
                <a:ea typeface="Times New Roman" panose="02020603050405020304" pitchFamily="18" charset="0"/>
                <a:cs typeface="Arial" panose="020B0604020202020204" pitchFamily="34" charset="0"/>
              </a:rPr>
              <a:t>I</a:t>
            </a:r>
            <a:r>
              <a:rPr lang="en-US" sz="2100" dirty="0">
                <a:effectLst/>
                <a:ea typeface="Times New Roman" panose="02020603050405020304" pitchFamily="18" charset="0"/>
              </a:rPr>
              <a:t>ncrease support for communities to develop and implement new Common Data Elements and standards in priority disease areas </a:t>
            </a: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100" dirty="0">
                <a:effectLst/>
                <a:ea typeface="Times New Roman" panose="02020603050405020304" pitchFamily="18" charset="0"/>
              </a:rPr>
              <a:t>Increase support for research on clinical and healthcare data science, including methods for privacy protection, participant informed consent, and data governance</a:t>
            </a: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100" dirty="0">
                <a:effectLst/>
                <a:ea typeface="Times New Roman" panose="02020603050405020304" pitchFamily="18" charset="0"/>
              </a:rPr>
              <a:t>Increase support for tools to collect and analyze data from wearable devices and other new RWD technologies</a:t>
            </a: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100" dirty="0">
                <a:effectLst/>
                <a:ea typeface="Times New Roman" panose="02020603050405020304" pitchFamily="18" charset="0"/>
              </a:rPr>
              <a:t>Develop new research, training programs, and collaborations in AI and Bioethics</a:t>
            </a: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100" dirty="0">
                <a:ea typeface="Times New Roman" panose="02020603050405020304" pitchFamily="18" charset="0"/>
              </a:rPr>
              <a:t>New capabilities</a:t>
            </a:r>
            <a:r>
              <a:rPr lang="en-US" sz="2100" dirty="0">
                <a:effectLst/>
                <a:ea typeface="Times New Roman" panose="02020603050405020304" pitchFamily="18" charset="0"/>
              </a:rPr>
              <a:t> for researchers to search, discover, access, and analyze data</a:t>
            </a:r>
          </a:p>
          <a:p>
            <a:pPr marL="342900" marR="0" lvl="0" indent="-342900">
              <a:spcBef>
                <a:spcPts val="0"/>
              </a:spcBef>
              <a:spcAft>
                <a:spcPts val="0"/>
              </a:spcAft>
              <a:buFont typeface="Symbol" panose="05050102010706020507" pitchFamily="18" charset="2"/>
              <a:buChar char=""/>
            </a:pPr>
            <a:endParaRPr lang="en-US" sz="21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100" dirty="0">
                <a:effectLst/>
                <a:ea typeface="Times New Roman" panose="02020603050405020304" pitchFamily="18" charset="0"/>
              </a:rPr>
              <a:t>Engage researchers and communities in data science training across biomedical, social, environmental, and behavioral disciplines</a:t>
            </a:r>
          </a:p>
          <a:p>
            <a:pPr marL="0" indent="0">
              <a:buNone/>
            </a:pPr>
            <a:endParaRPr lang="en-US" dirty="0">
              <a:solidFill>
                <a:schemeClr val="tx1"/>
              </a:solidFill>
              <a:effectLst/>
              <a:latin typeface="Calibri "/>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989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D16B-7240-EF14-2D4F-99708CB3689A}"/>
              </a:ext>
            </a:extLst>
          </p:cNvPr>
          <p:cNvSpPr>
            <a:spLocks noGrp="1"/>
          </p:cNvSpPr>
          <p:nvPr>
            <p:ph type="title"/>
          </p:nvPr>
        </p:nvSpPr>
        <p:spPr>
          <a:xfrm>
            <a:off x="1155154" y="205580"/>
            <a:ext cx="10058400" cy="1450757"/>
          </a:xfrm>
        </p:spPr>
        <p:txBody>
          <a:bodyPr anchor="ctr">
            <a:normAutofit/>
          </a:bodyPr>
          <a:lstStyle/>
          <a:p>
            <a:r>
              <a:rPr lang="en-US" sz="4000" b="1" dirty="0"/>
              <a:t>Strategic Plan for Data Science and Digital NIH</a:t>
            </a:r>
          </a:p>
        </p:txBody>
      </p:sp>
      <p:sp>
        <p:nvSpPr>
          <p:cNvPr id="5" name="Flowchart: Connector 4">
            <a:extLst>
              <a:ext uri="{FF2B5EF4-FFF2-40B4-BE49-F238E27FC236}">
                <a16:creationId xmlns:a16="http://schemas.microsoft.com/office/drawing/2014/main" id="{42457CB7-0FAD-DEF4-79E5-2190D78DE5C0}"/>
              </a:ext>
            </a:extLst>
          </p:cNvPr>
          <p:cNvSpPr/>
          <p:nvPr/>
        </p:nvSpPr>
        <p:spPr>
          <a:xfrm>
            <a:off x="4948894" y="1953007"/>
            <a:ext cx="4504865" cy="4317357"/>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Connector 3">
            <a:extLst>
              <a:ext uri="{FF2B5EF4-FFF2-40B4-BE49-F238E27FC236}">
                <a16:creationId xmlns:a16="http://schemas.microsoft.com/office/drawing/2014/main" id="{03EBD1FD-3D05-F538-4242-0D105A251470}"/>
              </a:ext>
            </a:extLst>
          </p:cNvPr>
          <p:cNvSpPr/>
          <p:nvPr/>
        </p:nvSpPr>
        <p:spPr>
          <a:xfrm>
            <a:off x="2165524" y="1953009"/>
            <a:ext cx="4504865" cy="4317357"/>
          </a:xfrm>
          <a:prstGeom prst="flowChart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10599A-A39A-5E87-21D4-322F0488F2A8}"/>
              </a:ext>
            </a:extLst>
          </p:cNvPr>
          <p:cNvSpPr txBox="1"/>
          <p:nvPr/>
        </p:nvSpPr>
        <p:spPr>
          <a:xfrm>
            <a:off x="9578713" y="3753940"/>
            <a:ext cx="24856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Optimize Technology Investments</a:t>
            </a:r>
          </a:p>
        </p:txBody>
      </p:sp>
      <p:sp>
        <p:nvSpPr>
          <p:cNvPr id="9" name="TextBox 8">
            <a:extLst>
              <a:ext uri="{FF2B5EF4-FFF2-40B4-BE49-F238E27FC236}">
                <a16:creationId xmlns:a16="http://schemas.microsoft.com/office/drawing/2014/main" id="{D807AF5D-9EAC-A8C7-8267-FC8AC007F05F}"/>
              </a:ext>
            </a:extLst>
          </p:cNvPr>
          <p:cNvSpPr txBox="1"/>
          <p:nvPr/>
        </p:nvSpPr>
        <p:spPr>
          <a:xfrm>
            <a:off x="9578713" y="2272938"/>
            <a:ext cx="242903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Technology resources support the implementation of critical policies</a:t>
            </a:r>
          </a:p>
        </p:txBody>
      </p:sp>
      <p:sp>
        <p:nvSpPr>
          <p:cNvPr id="11" name="TextBox 10">
            <a:extLst>
              <a:ext uri="{FF2B5EF4-FFF2-40B4-BE49-F238E27FC236}">
                <a16:creationId xmlns:a16="http://schemas.microsoft.com/office/drawing/2014/main" id="{1DB6E38B-2DEA-99F1-515D-C5AD9DA9286D}"/>
              </a:ext>
            </a:extLst>
          </p:cNvPr>
          <p:cNvSpPr txBox="1"/>
          <p:nvPr/>
        </p:nvSpPr>
        <p:spPr>
          <a:xfrm>
            <a:off x="6800150" y="4188610"/>
            <a:ext cx="265360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 Intramural Research </a:t>
            </a:r>
          </a:p>
        </p:txBody>
      </p:sp>
      <p:sp>
        <p:nvSpPr>
          <p:cNvPr id="13" name="TextBox 12">
            <a:extLst>
              <a:ext uri="{FF2B5EF4-FFF2-40B4-BE49-F238E27FC236}">
                <a16:creationId xmlns:a16="http://schemas.microsoft.com/office/drawing/2014/main" id="{FAFC4D17-D767-E19E-DC22-596FAFE6F259}"/>
              </a:ext>
            </a:extLst>
          </p:cNvPr>
          <p:cNvSpPr txBox="1"/>
          <p:nvPr/>
        </p:nvSpPr>
        <p:spPr>
          <a:xfrm>
            <a:off x="6566214" y="2874121"/>
            <a:ext cx="285054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Common Architecture with Well-Defined Standards to Enable Integration </a:t>
            </a:r>
          </a:p>
        </p:txBody>
      </p:sp>
      <p:sp>
        <p:nvSpPr>
          <p:cNvPr id="15" name="TextBox 14">
            <a:extLst>
              <a:ext uri="{FF2B5EF4-FFF2-40B4-BE49-F238E27FC236}">
                <a16:creationId xmlns:a16="http://schemas.microsoft.com/office/drawing/2014/main" id="{106A7626-2067-8A52-2672-214CF7F26D3E}"/>
              </a:ext>
            </a:extLst>
          </p:cNvPr>
          <p:cNvSpPr txBox="1"/>
          <p:nvPr/>
        </p:nvSpPr>
        <p:spPr>
          <a:xfrm>
            <a:off x="3807723" y="5306441"/>
            <a:ext cx="47110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Increased Technically Competent Workforce </a:t>
            </a:r>
          </a:p>
        </p:txBody>
      </p:sp>
      <p:sp>
        <p:nvSpPr>
          <p:cNvPr id="17" name="TextBox 16">
            <a:extLst>
              <a:ext uri="{FF2B5EF4-FFF2-40B4-BE49-F238E27FC236}">
                <a16:creationId xmlns:a16="http://schemas.microsoft.com/office/drawing/2014/main" id="{74C1ED19-DD8D-258D-A639-D13ED25EBF90}"/>
              </a:ext>
            </a:extLst>
          </p:cNvPr>
          <p:cNvSpPr txBox="1"/>
          <p:nvPr/>
        </p:nvSpPr>
        <p:spPr>
          <a:xfrm>
            <a:off x="109187" y="2464693"/>
            <a:ext cx="242615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a). Support the Biomedical Community to Manage, Share, and Sustain Data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9127A49-0556-79CD-EFDF-34027178A69B}"/>
              </a:ext>
            </a:extLst>
          </p:cNvPr>
          <p:cNvSpPr txBox="1"/>
          <p:nvPr/>
        </p:nvSpPr>
        <p:spPr>
          <a:xfrm>
            <a:off x="109187" y="3753940"/>
            <a:ext cx="222909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b). Strengthen NIH’s Data Repository and Knowledgebase Ecosystem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75E45F7-A301-7F77-CBF9-51B2C84E13A4}"/>
              </a:ext>
            </a:extLst>
          </p:cNvPr>
          <p:cNvSpPr txBox="1"/>
          <p:nvPr/>
        </p:nvSpPr>
        <p:spPr>
          <a:xfrm>
            <a:off x="109187" y="5043188"/>
            <a:ext cx="20406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c). Develop cutting edge software technologies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0AD7A31-31D6-8781-9A66-420F0762445B}"/>
              </a:ext>
            </a:extLst>
          </p:cNvPr>
          <p:cNvSpPr txBox="1"/>
          <p:nvPr/>
        </p:nvSpPr>
        <p:spPr>
          <a:xfrm>
            <a:off x="2909771" y="2926358"/>
            <a:ext cx="2937075" cy="96827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Develop, test, validate, and implement ways to federate NIH data and infrastructure</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299A386-B0A8-C5A2-4B6F-1CCD9B432CB5}"/>
              </a:ext>
            </a:extLst>
          </p:cNvPr>
          <p:cNvSpPr txBox="1"/>
          <p:nvPr/>
        </p:nvSpPr>
        <p:spPr>
          <a:xfrm>
            <a:off x="2914183" y="4114128"/>
            <a:ext cx="331538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Enhancing Data Science Collaboration within the NIH Intramural Research Program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D8F11FA9-91D9-860E-9761-C94BEF92D3CD}"/>
              </a:ext>
            </a:extLst>
          </p:cNvPr>
          <p:cNvSpPr txBox="1"/>
          <p:nvPr/>
        </p:nvSpPr>
        <p:spPr>
          <a:xfrm>
            <a:off x="9578713" y="4862412"/>
            <a:ext cx="24704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Innovative, Cutting-Edge Storage, Analytics, and Computational Infrastructure </a:t>
            </a:r>
          </a:p>
        </p:txBody>
      </p:sp>
      <p:sp>
        <p:nvSpPr>
          <p:cNvPr id="28" name="Rectangle 27">
            <a:extLst>
              <a:ext uri="{FF2B5EF4-FFF2-40B4-BE49-F238E27FC236}">
                <a16:creationId xmlns:a16="http://schemas.microsoft.com/office/drawing/2014/main" id="{9D26DDF4-13B2-4044-BE44-0296B2CBB611}"/>
              </a:ext>
            </a:extLst>
          </p:cNvPr>
          <p:cNvSpPr/>
          <p:nvPr/>
        </p:nvSpPr>
        <p:spPr>
          <a:xfrm>
            <a:off x="170147" y="1579399"/>
            <a:ext cx="3157083" cy="769441"/>
          </a:xfrm>
          <a:prstGeom prst="rect">
            <a:avLst/>
          </a:prstGeom>
          <a:solidFill>
            <a:schemeClr val="bg1"/>
          </a:solidFill>
          <a:ln>
            <a:solidFill>
              <a:srgbClr val="0070C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1CADE4"/>
                </a:solidFill>
                <a:effectLst>
                  <a:outerShdw blurRad="38100" dist="25400" dir="5400000" algn="ctr" rotWithShape="0">
                    <a:srgbClr val="6E747A">
                      <a:alpha val="43000"/>
                    </a:srgbClr>
                  </a:outerShdw>
                </a:effectLst>
                <a:uLnTx/>
                <a:uFillTx/>
                <a:latin typeface="Calibri" panose="020F0502020204030204"/>
                <a:ea typeface="+mn-ea"/>
                <a:cs typeface="+mn-cs"/>
              </a:rPr>
              <a:t>Data Science</a:t>
            </a:r>
          </a:p>
        </p:txBody>
      </p:sp>
      <p:sp>
        <p:nvSpPr>
          <p:cNvPr id="29" name="Rectangle 28">
            <a:extLst>
              <a:ext uri="{FF2B5EF4-FFF2-40B4-BE49-F238E27FC236}">
                <a16:creationId xmlns:a16="http://schemas.microsoft.com/office/drawing/2014/main" id="{F6620BE6-9A14-D240-51BB-9569F2360A49}"/>
              </a:ext>
            </a:extLst>
          </p:cNvPr>
          <p:cNvSpPr/>
          <p:nvPr/>
        </p:nvSpPr>
        <p:spPr>
          <a:xfrm>
            <a:off x="8703768" y="1538956"/>
            <a:ext cx="2697470" cy="769441"/>
          </a:xfrm>
          <a:prstGeom prst="rect">
            <a:avLst/>
          </a:prstGeom>
          <a:solidFill>
            <a:schemeClr val="bg1"/>
          </a:solidFill>
          <a:ln>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Digital NIH</a:t>
            </a:r>
          </a:p>
        </p:txBody>
      </p:sp>
      <p:sp>
        <p:nvSpPr>
          <p:cNvPr id="30" name="Arrow: Left-Right 29">
            <a:extLst>
              <a:ext uri="{FF2B5EF4-FFF2-40B4-BE49-F238E27FC236}">
                <a16:creationId xmlns:a16="http://schemas.microsoft.com/office/drawing/2014/main" id="{D58E07B9-8CD8-A580-E4E1-9A09160804E6}"/>
              </a:ext>
            </a:extLst>
          </p:cNvPr>
          <p:cNvSpPr/>
          <p:nvPr/>
        </p:nvSpPr>
        <p:spPr>
          <a:xfrm>
            <a:off x="5728022" y="3230098"/>
            <a:ext cx="858512" cy="19890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 name="Arrow: Left-Right 30">
            <a:extLst>
              <a:ext uri="{FF2B5EF4-FFF2-40B4-BE49-F238E27FC236}">
                <a16:creationId xmlns:a16="http://schemas.microsoft.com/office/drawing/2014/main" id="{B155EF55-B236-CF9A-895F-0178657FBA07}"/>
              </a:ext>
            </a:extLst>
          </p:cNvPr>
          <p:cNvSpPr/>
          <p:nvPr/>
        </p:nvSpPr>
        <p:spPr>
          <a:xfrm>
            <a:off x="5883858" y="4517025"/>
            <a:ext cx="858512" cy="19890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8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D06D3-EC72-2CDD-C82D-D0532A569343}"/>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7709" y="147782"/>
            <a:ext cx="12219709" cy="6640945"/>
          </a:xfrm>
          <a:prstGeom prst="rect">
            <a:avLst/>
          </a:prstGeom>
        </p:spPr>
      </p:pic>
      <p:sp>
        <p:nvSpPr>
          <p:cNvPr id="11" name="Rectangle 10">
            <a:extLst>
              <a:ext uri="{FF2B5EF4-FFF2-40B4-BE49-F238E27FC236}">
                <a16:creationId xmlns:a16="http://schemas.microsoft.com/office/drawing/2014/main" id="{5515712E-5D37-4A24-B9FE-C9BE02B6BFA5}"/>
              </a:ext>
              <a:ext uri="{C183D7F6-B498-43B3-948B-1728B52AA6E4}">
                <adec:decorative xmlns:adec="http://schemas.microsoft.com/office/drawing/2017/decorative" val="1"/>
              </a:ext>
            </a:extLst>
          </p:cNvPr>
          <p:cNvSpPr/>
          <p:nvPr/>
        </p:nvSpPr>
        <p:spPr>
          <a:xfrm>
            <a:off x="1859132" y="1348509"/>
            <a:ext cx="8873523" cy="4091709"/>
          </a:xfrm>
          <a:prstGeom prst="rect">
            <a:avLst/>
          </a:prstGeom>
          <a:solidFill>
            <a:srgbClr val="FDFDFD"/>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F709093-E82B-999E-98BA-D839BD9760F3}"/>
              </a:ext>
              <a:ext uri="{C183D7F6-B498-43B3-948B-1728B52AA6E4}">
                <adec:decorative xmlns:adec="http://schemas.microsoft.com/office/drawing/2017/decorative" val="1"/>
              </a:ext>
            </a:extLst>
          </p:cNvPr>
          <p:cNvSpPr/>
          <p:nvPr/>
        </p:nvSpPr>
        <p:spPr>
          <a:xfrm>
            <a:off x="590455" y="1916545"/>
            <a:ext cx="2533386" cy="2955636"/>
          </a:xfrm>
          <a:prstGeom prst="ellipse">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5932AFA-6CF0-5490-A218-66E58DD007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964" y="2453623"/>
            <a:ext cx="1806336" cy="1806336"/>
          </a:xfrm>
          <a:prstGeom prst="rect">
            <a:avLst/>
          </a:prstGeom>
        </p:spPr>
      </p:pic>
      <p:sp>
        <p:nvSpPr>
          <p:cNvPr id="4" name="Title 3" descr="Common Data Elements&#10;&#10;Building quality into Data Acquisition">
            <a:extLst>
              <a:ext uri="{FF2B5EF4-FFF2-40B4-BE49-F238E27FC236}">
                <a16:creationId xmlns:a16="http://schemas.microsoft.com/office/drawing/2014/main" id="{36A3CF87-3388-404C-8F61-2A4A5850FB2B}"/>
              </a:ext>
            </a:extLst>
          </p:cNvPr>
          <p:cNvSpPr>
            <a:spLocks noGrp="1"/>
          </p:cNvSpPr>
          <p:nvPr>
            <p:ph type="ctrTitle"/>
          </p:nvPr>
        </p:nvSpPr>
        <p:spPr>
          <a:xfrm>
            <a:off x="3123841" y="2543092"/>
            <a:ext cx="6611286" cy="1470025"/>
          </a:xfrm>
        </p:spPr>
        <p:txBody>
          <a:bodyPr>
            <a:noAutofit/>
          </a:bodyPr>
          <a:lstStyle/>
          <a:p>
            <a:r>
              <a:rPr lang="en-US" sz="3400" b="1">
                <a:solidFill>
                  <a:schemeClr val="tx2"/>
                </a:solidFill>
                <a:latin typeface="Open Sans" panose="020B0606030504020204" pitchFamily="34" charset="0"/>
                <a:ea typeface="Open Sans" panose="020B0606030504020204" pitchFamily="34" charset="0"/>
                <a:cs typeface="Open Sans" panose="020B0606030504020204" pitchFamily="34" charset="0"/>
              </a:rPr>
              <a:t>Common Data Elements</a:t>
            </a:r>
            <a:br>
              <a:rPr lang="en-US" sz="3400">
                <a:latin typeface="Open Sans" panose="020B0606030504020204" pitchFamily="34" charset="0"/>
                <a:ea typeface="Open Sans" panose="020B0606030504020204" pitchFamily="34" charset="0"/>
                <a:cs typeface="Open Sans" panose="020B0606030504020204" pitchFamily="34" charset="0"/>
              </a:rPr>
            </a:br>
            <a:br>
              <a:rPr lang="en-US" sz="3400">
                <a:latin typeface="Open Sans" panose="020B0606030504020204" pitchFamily="34" charset="0"/>
                <a:ea typeface="Open Sans" panose="020B0606030504020204" pitchFamily="34" charset="0"/>
                <a:cs typeface="Open Sans" panose="020B0606030504020204" pitchFamily="34" charset="0"/>
              </a:rPr>
            </a:br>
            <a:r>
              <a:rPr lang="en-US" sz="2800" i="1">
                <a:latin typeface="Open Sans" panose="020B0606030504020204" pitchFamily="34" charset="0"/>
                <a:ea typeface="Open Sans" panose="020B0606030504020204" pitchFamily="34" charset="0"/>
                <a:cs typeface="Open Sans" panose="020B0606030504020204" pitchFamily="34" charset="0"/>
              </a:rPr>
              <a:t>Building </a:t>
            </a:r>
            <a:r>
              <a:rPr lang="en-US" sz="2800" b="1" i="1">
                <a:latin typeface="Open Sans" panose="020B0606030504020204" pitchFamily="34" charset="0"/>
                <a:ea typeface="Open Sans" panose="020B0606030504020204" pitchFamily="34" charset="0"/>
                <a:cs typeface="Open Sans" panose="020B0606030504020204" pitchFamily="34" charset="0"/>
              </a:rPr>
              <a:t>QUALITY</a:t>
            </a:r>
            <a:r>
              <a:rPr lang="en-US" sz="2800" i="1">
                <a:latin typeface="Open Sans" panose="020B0606030504020204" pitchFamily="34" charset="0"/>
                <a:ea typeface="Open Sans" panose="020B0606030504020204" pitchFamily="34" charset="0"/>
                <a:cs typeface="Open Sans" panose="020B0606030504020204" pitchFamily="34" charset="0"/>
              </a:rPr>
              <a:t> into Data Acquisition</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765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4FB6F-1553-B817-EAFD-D4170FD0BBDA}"/>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7709" y="147782"/>
            <a:ext cx="12219709" cy="6640945"/>
          </a:xfrm>
          <a:prstGeom prst="rect">
            <a:avLst/>
          </a:prstGeom>
        </p:spPr>
      </p:pic>
      <p:sp>
        <p:nvSpPr>
          <p:cNvPr id="12" name="Title 1" descr="Defining Common Data Elements (CDE) ">
            <a:extLst>
              <a:ext uri="{FF2B5EF4-FFF2-40B4-BE49-F238E27FC236}">
                <a16:creationId xmlns:a16="http://schemas.microsoft.com/office/drawing/2014/main" id="{2FB146CA-79D9-3584-D618-3F33E62C5C4F}"/>
              </a:ext>
            </a:extLst>
          </p:cNvPr>
          <p:cNvSpPr>
            <a:spLocks noGrp="1"/>
          </p:cNvSpPr>
          <p:nvPr>
            <p:ph type="title"/>
          </p:nvPr>
        </p:nvSpPr>
        <p:spPr>
          <a:xfrm>
            <a:off x="607065" y="312920"/>
            <a:ext cx="10972800" cy="1143000"/>
          </a:xfrm>
        </p:spPr>
        <p:txBody>
          <a:bodyPr>
            <a:normAutofit/>
          </a:bodyPr>
          <a:lstStyle/>
          <a:p>
            <a:pPr algn="ctr"/>
            <a:r>
              <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rPr>
              <a:t>Defining</a:t>
            </a:r>
            <a:r>
              <a:rPr lang="en-US" sz="2800">
                <a:latin typeface="Open Sans" panose="020B0606030504020204" pitchFamily="34" charset="0"/>
                <a:ea typeface="Open Sans" panose="020B0606030504020204" pitchFamily="34" charset="0"/>
                <a:cs typeface="Open Sans" panose="020B0606030504020204" pitchFamily="34" charset="0"/>
              </a:rPr>
              <a:t> Common Data Elements (CDE) </a:t>
            </a:r>
          </a:p>
        </p:txBody>
      </p:sp>
      <p:grpSp>
        <p:nvGrpSpPr>
          <p:cNvPr id="4" name="Group 3">
            <a:extLst>
              <a:ext uri="{FF2B5EF4-FFF2-40B4-BE49-F238E27FC236}">
                <a16:creationId xmlns:a16="http://schemas.microsoft.com/office/drawing/2014/main" id="{91CF3FB5-2FA2-E2F6-0CAD-CF0FD49DC285}"/>
              </a:ext>
              <a:ext uri="{C183D7F6-B498-43B3-948B-1728B52AA6E4}">
                <adec:decorative xmlns:adec="http://schemas.microsoft.com/office/drawing/2017/decorative" val="1"/>
              </a:ext>
            </a:extLst>
          </p:cNvPr>
          <p:cNvGrpSpPr/>
          <p:nvPr/>
        </p:nvGrpSpPr>
        <p:grpSpPr>
          <a:xfrm>
            <a:off x="2018672" y="1577109"/>
            <a:ext cx="2606467" cy="3703781"/>
            <a:chOff x="674256" y="1907532"/>
            <a:chExt cx="2453086" cy="3428107"/>
          </a:xfrm>
        </p:grpSpPr>
        <p:sp>
          <p:nvSpPr>
            <p:cNvPr id="8" name="Freeform 6">
              <a:extLst>
                <a:ext uri="{FF2B5EF4-FFF2-40B4-BE49-F238E27FC236}">
                  <a16:creationId xmlns:a16="http://schemas.microsoft.com/office/drawing/2014/main" id="{0D8CD953-8FC6-A121-EA25-327DAAF0CEE2}"/>
                </a:ext>
                <a:ext uri="{C183D7F6-B498-43B3-948B-1728B52AA6E4}">
                  <adec:decorative xmlns:adec="http://schemas.microsoft.com/office/drawing/2017/decorative" val="1"/>
                </a:ext>
              </a:extLst>
            </p:cNvPr>
            <p:cNvSpPr>
              <a:spLocks/>
            </p:cNvSpPr>
            <p:nvPr/>
          </p:nvSpPr>
          <p:spPr bwMode="auto">
            <a:xfrm>
              <a:off x="759891" y="1907532"/>
              <a:ext cx="2367451" cy="3428107"/>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7">
              <a:extLst>
                <a:ext uri="{FF2B5EF4-FFF2-40B4-BE49-F238E27FC236}">
                  <a16:creationId xmlns:a16="http://schemas.microsoft.com/office/drawing/2014/main" id="{E8405D0E-AD0D-BC3B-FB94-2D20C031FC56}"/>
                </a:ext>
              </a:extLst>
            </p:cNvPr>
            <p:cNvSpPr>
              <a:spLocks/>
            </p:cNvSpPr>
            <p:nvPr/>
          </p:nvSpPr>
          <p:spPr bwMode="auto">
            <a:xfrm>
              <a:off x="674256" y="1907532"/>
              <a:ext cx="2365828" cy="3335826"/>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rgbClr val="20558A"/>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a:extLst>
              <a:ext uri="{FF2B5EF4-FFF2-40B4-BE49-F238E27FC236}">
                <a16:creationId xmlns:a16="http://schemas.microsoft.com/office/drawing/2014/main" id="{8A65FC74-C7C4-220C-A85C-C90296D8D6EC}"/>
              </a:ext>
              <a:ext uri="{C183D7F6-B498-43B3-948B-1728B52AA6E4}">
                <adec:decorative xmlns:adec="http://schemas.microsoft.com/office/drawing/2017/decorative" val="1"/>
              </a:ext>
            </a:extLst>
          </p:cNvPr>
          <p:cNvGrpSpPr/>
          <p:nvPr/>
        </p:nvGrpSpPr>
        <p:grpSpPr>
          <a:xfrm>
            <a:off x="4772946" y="1577109"/>
            <a:ext cx="2551952" cy="3703781"/>
            <a:chOff x="674256" y="1907532"/>
            <a:chExt cx="2453086" cy="3428107"/>
          </a:xfrm>
        </p:grpSpPr>
        <p:sp>
          <p:nvSpPr>
            <p:cNvPr id="11" name="Freeform 6">
              <a:extLst>
                <a:ext uri="{FF2B5EF4-FFF2-40B4-BE49-F238E27FC236}">
                  <a16:creationId xmlns:a16="http://schemas.microsoft.com/office/drawing/2014/main" id="{C341130B-FE52-E81A-3A4C-06C0706921EC}"/>
                </a:ext>
                <a:ext uri="{C183D7F6-B498-43B3-948B-1728B52AA6E4}">
                  <adec:decorative xmlns:adec="http://schemas.microsoft.com/office/drawing/2017/decorative" val="1"/>
                </a:ext>
              </a:extLst>
            </p:cNvPr>
            <p:cNvSpPr>
              <a:spLocks/>
            </p:cNvSpPr>
            <p:nvPr/>
          </p:nvSpPr>
          <p:spPr bwMode="auto">
            <a:xfrm>
              <a:off x="759891" y="1907532"/>
              <a:ext cx="2367451" cy="3428107"/>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7">
              <a:extLst>
                <a:ext uri="{FF2B5EF4-FFF2-40B4-BE49-F238E27FC236}">
                  <a16:creationId xmlns:a16="http://schemas.microsoft.com/office/drawing/2014/main" id="{0BB2F532-0822-090D-D601-1E48C67DED2F}"/>
                </a:ext>
                <a:ext uri="{C183D7F6-B498-43B3-948B-1728B52AA6E4}">
                  <adec:decorative xmlns:adec="http://schemas.microsoft.com/office/drawing/2017/decorative" val="1"/>
                </a:ext>
              </a:extLst>
            </p:cNvPr>
            <p:cNvSpPr>
              <a:spLocks/>
            </p:cNvSpPr>
            <p:nvPr/>
          </p:nvSpPr>
          <p:spPr bwMode="auto">
            <a:xfrm>
              <a:off x="674256" y="1907532"/>
              <a:ext cx="2365828" cy="3335826"/>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rgbClr val="20558A"/>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666F80EF-B5B2-5790-CC8A-1D7987F93B8D}"/>
              </a:ext>
              <a:ext uri="{C183D7F6-B498-43B3-948B-1728B52AA6E4}">
                <adec:decorative xmlns:adec="http://schemas.microsoft.com/office/drawing/2017/decorative" val="1"/>
              </a:ext>
            </a:extLst>
          </p:cNvPr>
          <p:cNvGrpSpPr/>
          <p:nvPr/>
        </p:nvGrpSpPr>
        <p:grpSpPr>
          <a:xfrm>
            <a:off x="7481840" y="1577109"/>
            <a:ext cx="2571879" cy="3703781"/>
            <a:chOff x="674256" y="1907532"/>
            <a:chExt cx="2453086" cy="3428107"/>
          </a:xfrm>
        </p:grpSpPr>
        <p:sp>
          <p:nvSpPr>
            <p:cNvPr id="15" name="Freeform 6">
              <a:extLst>
                <a:ext uri="{FF2B5EF4-FFF2-40B4-BE49-F238E27FC236}">
                  <a16:creationId xmlns:a16="http://schemas.microsoft.com/office/drawing/2014/main" id="{9B0B0969-5226-BCC2-60B3-5C9E6C2A7EEC}"/>
                </a:ext>
                <a:ext uri="{C183D7F6-B498-43B3-948B-1728B52AA6E4}">
                  <adec:decorative xmlns:adec="http://schemas.microsoft.com/office/drawing/2017/decorative" val="1"/>
                </a:ext>
              </a:extLst>
            </p:cNvPr>
            <p:cNvSpPr>
              <a:spLocks/>
            </p:cNvSpPr>
            <p:nvPr/>
          </p:nvSpPr>
          <p:spPr bwMode="auto">
            <a:xfrm>
              <a:off x="759891" y="1907532"/>
              <a:ext cx="2367451" cy="3428107"/>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7">
              <a:extLst>
                <a:ext uri="{FF2B5EF4-FFF2-40B4-BE49-F238E27FC236}">
                  <a16:creationId xmlns:a16="http://schemas.microsoft.com/office/drawing/2014/main" id="{6EB9BFE5-2A18-555F-1A81-BB3BFE9CEFF7}"/>
                </a:ext>
                <a:ext uri="{C183D7F6-B498-43B3-948B-1728B52AA6E4}">
                  <adec:decorative xmlns:adec="http://schemas.microsoft.com/office/drawing/2017/decorative" val="1"/>
                </a:ext>
              </a:extLst>
            </p:cNvPr>
            <p:cNvSpPr>
              <a:spLocks/>
            </p:cNvSpPr>
            <p:nvPr/>
          </p:nvSpPr>
          <p:spPr bwMode="auto">
            <a:xfrm>
              <a:off x="674256" y="1907532"/>
              <a:ext cx="2365828" cy="3335826"/>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rgbClr val="20558A"/>
            </a:solidFill>
            <a:ln>
              <a:noFill/>
            </a:ln>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6" name="Straight Connector 5">
            <a:extLst>
              <a:ext uri="{FF2B5EF4-FFF2-40B4-BE49-F238E27FC236}">
                <a16:creationId xmlns:a16="http://schemas.microsoft.com/office/drawing/2014/main" id="{59C9FCE2-A964-1AE0-608E-1ED14A41F3F5}"/>
              </a:ext>
              <a:ext uri="{C183D7F6-B498-43B3-948B-1728B52AA6E4}">
                <adec:decorative xmlns:adec="http://schemas.microsoft.com/office/drawing/2017/decorative" val="1"/>
              </a:ext>
            </a:extLst>
          </p:cNvPr>
          <p:cNvCxnSpPr>
            <a:cxnSpLocks/>
          </p:cNvCxnSpPr>
          <p:nvPr/>
        </p:nvCxnSpPr>
        <p:spPr>
          <a:xfrm>
            <a:off x="2268113" y="2942881"/>
            <a:ext cx="16462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TextBox 18" descr="Common Data Elements are a combination of…&#10;">
            <a:extLst>
              <a:ext uri="{FF2B5EF4-FFF2-40B4-BE49-F238E27FC236}">
                <a16:creationId xmlns:a16="http://schemas.microsoft.com/office/drawing/2014/main" id="{A4A1EE68-D495-5CDB-8730-8FE7DF12B519}"/>
              </a:ext>
            </a:extLst>
          </p:cNvPr>
          <p:cNvSpPr txBox="1"/>
          <p:nvPr/>
        </p:nvSpPr>
        <p:spPr>
          <a:xfrm>
            <a:off x="2239854" y="1926037"/>
            <a:ext cx="2163515" cy="923330"/>
          </a:xfrm>
          <a:prstGeom prst="rect">
            <a:avLst/>
          </a:prstGeom>
          <a:noFill/>
        </p:spPr>
        <p:txBody>
          <a:bodyPr wrap="square">
            <a:spAutoFit/>
          </a:bodyPr>
          <a:lstStyle/>
          <a:p>
            <a:r>
              <a:rPr lang="en-US"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Common Data Elements </a:t>
            </a: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are a combination of…</a:t>
            </a:r>
          </a:p>
        </p:txBody>
      </p:sp>
      <p:sp>
        <p:nvSpPr>
          <p:cNvPr id="21" name="TextBox 20" descr="A defined variable or question">
            <a:extLst>
              <a:ext uri="{FF2B5EF4-FFF2-40B4-BE49-F238E27FC236}">
                <a16:creationId xmlns:a16="http://schemas.microsoft.com/office/drawing/2014/main" id="{EA02EEED-3AAA-B294-CF4C-621E9E5248EC}"/>
              </a:ext>
            </a:extLst>
          </p:cNvPr>
          <p:cNvSpPr txBox="1"/>
          <p:nvPr/>
        </p:nvSpPr>
        <p:spPr>
          <a:xfrm>
            <a:off x="1618414" y="3116284"/>
            <a:ext cx="2893294" cy="523220"/>
          </a:xfrm>
          <a:prstGeom prst="rect">
            <a:avLst/>
          </a:prstGeom>
          <a:noFill/>
        </p:spPr>
        <p:txBody>
          <a:bodyPr wrap="square">
            <a:spAutoFit/>
          </a:bodyPr>
          <a:lstStyle/>
          <a:p>
            <a:pPr lvl="1"/>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 defined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variable</a:t>
            </a: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 or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question</a:t>
            </a:r>
          </a:p>
        </p:txBody>
      </p:sp>
      <p:cxnSp>
        <p:nvCxnSpPr>
          <p:cNvPr id="24" name="Straight Arrow Connector 23">
            <a:extLst>
              <a:ext uri="{FF2B5EF4-FFF2-40B4-BE49-F238E27FC236}">
                <a16:creationId xmlns:a16="http://schemas.microsoft.com/office/drawing/2014/main" id="{B8D8F3AD-FFB1-3F19-E803-D483A44A7123}"/>
              </a:ext>
              <a:ext uri="{C183D7F6-B498-43B3-948B-1728B52AA6E4}">
                <adec:decorative xmlns:adec="http://schemas.microsoft.com/office/drawing/2017/decorative" val="1"/>
              </a:ext>
            </a:extLst>
          </p:cNvPr>
          <p:cNvCxnSpPr>
            <a:cxnSpLocks/>
          </p:cNvCxnSpPr>
          <p:nvPr/>
        </p:nvCxnSpPr>
        <p:spPr>
          <a:xfrm>
            <a:off x="3246146" y="3424061"/>
            <a:ext cx="0" cy="425926"/>
          </a:xfrm>
          <a:prstGeom prst="straightConnector1">
            <a:avLst/>
          </a:prstGeom>
          <a:ln>
            <a:solidFill>
              <a:srgbClr val="DDEAF7"/>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descr="Paired with a specified set of similarly coded permissible responses to questions &#10;">
            <a:extLst>
              <a:ext uri="{FF2B5EF4-FFF2-40B4-BE49-F238E27FC236}">
                <a16:creationId xmlns:a16="http://schemas.microsoft.com/office/drawing/2014/main" id="{73670886-2D1D-D2B9-8497-86C28C0827BF}"/>
              </a:ext>
            </a:extLst>
          </p:cNvPr>
          <p:cNvSpPr txBox="1"/>
          <p:nvPr/>
        </p:nvSpPr>
        <p:spPr>
          <a:xfrm>
            <a:off x="2138281" y="3977558"/>
            <a:ext cx="2325198" cy="954107"/>
          </a:xfrm>
          <a:prstGeom prst="rect">
            <a:avLst/>
          </a:prstGeom>
          <a:noFill/>
        </p:spPr>
        <p:txBody>
          <a:bodyPr wrap="square">
            <a:spAutoFit/>
          </a:bodyPr>
          <a:lstStyle/>
          <a:p>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Paired with a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specified set of similarly coded permissible responses</a:t>
            </a: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 to questions </a:t>
            </a:r>
          </a:p>
        </p:txBody>
      </p:sp>
      <p:sp>
        <p:nvSpPr>
          <p:cNvPr id="31" name="TextBox 30" descr="Common Data Elements are common to…&#10;">
            <a:extLst>
              <a:ext uri="{FF2B5EF4-FFF2-40B4-BE49-F238E27FC236}">
                <a16:creationId xmlns:a16="http://schemas.microsoft.com/office/drawing/2014/main" id="{FB5DE7EC-34E8-2B0F-21E6-5B745BA4BFAE}"/>
              </a:ext>
            </a:extLst>
          </p:cNvPr>
          <p:cNvSpPr txBox="1"/>
          <p:nvPr/>
        </p:nvSpPr>
        <p:spPr>
          <a:xfrm>
            <a:off x="5024295" y="1921610"/>
            <a:ext cx="1932497" cy="923330"/>
          </a:xfrm>
          <a:prstGeom prst="rect">
            <a:avLst/>
          </a:prstGeom>
          <a:noFill/>
        </p:spPr>
        <p:txBody>
          <a:bodyPr wrap="square">
            <a:spAutoFit/>
          </a:bodyPr>
          <a:lstStyle/>
          <a:p>
            <a:r>
              <a:rPr lang="en-US"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Common Data Elements </a:t>
            </a: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are common to…</a:t>
            </a:r>
          </a:p>
        </p:txBody>
      </p:sp>
      <p:cxnSp>
        <p:nvCxnSpPr>
          <p:cNvPr id="32" name="Straight Connector 31">
            <a:extLst>
              <a:ext uri="{FF2B5EF4-FFF2-40B4-BE49-F238E27FC236}">
                <a16:creationId xmlns:a16="http://schemas.microsoft.com/office/drawing/2014/main" id="{673F2F2D-E259-E52B-CC0B-3ECED68E2F55}"/>
              </a:ext>
              <a:ext uri="{C183D7F6-B498-43B3-948B-1728B52AA6E4}">
                <adec:decorative xmlns:adec="http://schemas.microsoft.com/office/drawing/2017/decorative" val="1"/>
              </a:ext>
            </a:extLst>
          </p:cNvPr>
          <p:cNvCxnSpPr>
            <a:cxnSpLocks/>
          </p:cNvCxnSpPr>
          <p:nvPr/>
        </p:nvCxnSpPr>
        <p:spPr>
          <a:xfrm>
            <a:off x="5024397" y="2942881"/>
            <a:ext cx="16462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TextBox 33" descr="Multiple data sets or designated for use across different studies &#10;">
            <a:extLst>
              <a:ext uri="{FF2B5EF4-FFF2-40B4-BE49-F238E27FC236}">
                <a16:creationId xmlns:a16="http://schemas.microsoft.com/office/drawing/2014/main" id="{35987311-045F-D20B-935A-3C32927BB6E5}"/>
              </a:ext>
            </a:extLst>
          </p:cNvPr>
          <p:cNvSpPr txBox="1"/>
          <p:nvPr/>
        </p:nvSpPr>
        <p:spPr>
          <a:xfrm>
            <a:off x="4990721" y="3379148"/>
            <a:ext cx="2245535" cy="954107"/>
          </a:xfrm>
          <a:prstGeom prst="rect">
            <a:avLst/>
          </a:prstGeom>
          <a:noFill/>
        </p:spPr>
        <p:txBody>
          <a:bodyPr wrap="square">
            <a:spAutoFit/>
          </a:bodyPr>
          <a:lstStyle/>
          <a:p>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Multiple data sets </a:t>
            </a: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or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designated for use </a:t>
            </a: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across different studies </a:t>
            </a:r>
          </a:p>
        </p:txBody>
      </p:sp>
      <p:sp>
        <p:nvSpPr>
          <p:cNvPr id="18" name="TextBox 17" descr="Common Data Elements can be structured as …&#10;">
            <a:extLst>
              <a:ext uri="{FF2B5EF4-FFF2-40B4-BE49-F238E27FC236}">
                <a16:creationId xmlns:a16="http://schemas.microsoft.com/office/drawing/2014/main" id="{5D7F46A1-379A-59FF-4DD5-72F457A582E7}"/>
              </a:ext>
            </a:extLst>
          </p:cNvPr>
          <p:cNvSpPr txBox="1"/>
          <p:nvPr/>
        </p:nvSpPr>
        <p:spPr>
          <a:xfrm>
            <a:off x="7714421" y="1892186"/>
            <a:ext cx="2257077" cy="923330"/>
          </a:xfrm>
          <a:prstGeom prst="rect">
            <a:avLst/>
          </a:prstGeom>
          <a:noFill/>
        </p:spPr>
        <p:txBody>
          <a:bodyPr wrap="square">
            <a:spAutoFit/>
          </a:bodyPr>
          <a:lstStyle/>
          <a:p>
            <a:pPr marL="0" indent="0">
              <a:buNone/>
            </a:pPr>
            <a:r>
              <a:rPr lang="en-US" sz="18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Common Data Elements</a:t>
            </a: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 can be structured as …</a:t>
            </a:r>
          </a:p>
        </p:txBody>
      </p:sp>
      <p:cxnSp>
        <p:nvCxnSpPr>
          <p:cNvPr id="20" name="Straight Connector 19">
            <a:extLst>
              <a:ext uri="{FF2B5EF4-FFF2-40B4-BE49-F238E27FC236}">
                <a16:creationId xmlns:a16="http://schemas.microsoft.com/office/drawing/2014/main" id="{733C6653-B105-A895-7A7F-904579B84964}"/>
              </a:ext>
              <a:ext uri="{C183D7F6-B498-43B3-948B-1728B52AA6E4}">
                <adec:decorative xmlns:adec="http://schemas.microsoft.com/office/drawing/2017/decorative" val="1"/>
              </a:ext>
            </a:extLst>
          </p:cNvPr>
          <p:cNvCxnSpPr>
            <a:cxnSpLocks/>
          </p:cNvCxnSpPr>
          <p:nvPr/>
        </p:nvCxnSpPr>
        <p:spPr>
          <a:xfrm>
            <a:off x="7716289" y="3001403"/>
            <a:ext cx="16462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TextBox 27" descr="A single data element or A collection of data elements to compute a survey score&#10;">
            <a:extLst>
              <a:ext uri="{FF2B5EF4-FFF2-40B4-BE49-F238E27FC236}">
                <a16:creationId xmlns:a16="http://schemas.microsoft.com/office/drawing/2014/main" id="{E569E447-7F88-F889-A50B-3CEA860E6712}"/>
              </a:ext>
            </a:extLst>
          </p:cNvPr>
          <p:cNvSpPr txBox="1"/>
          <p:nvPr/>
        </p:nvSpPr>
        <p:spPr>
          <a:xfrm>
            <a:off x="7321502" y="3183355"/>
            <a:ext cx="2761660" cy="1815882"/>
          </a:xfrm>
          <a:prstGeom prst="rect">
            <a:avLst/>
          </a:prstGeom>
          <a:noFill/>
        </p:spPr>
        <p:txBody>
          <a:bodyPr wrap="square">
            <a:spAutoFit/>
          </a:bodyPr>
          <a:lstStyle/>
          <a:p>
            <a:pPr lvl="1"/>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single</a:t>
            </a: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 data element</a:t>
            </a:r>
          </a:p>
          <a:p>
            <a:pPr lvl="1"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b="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or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1" i="0" u="none" strike="noStrike" kern="1200" cap="none" spc="0" normalizeH="0" baseline="0" noProof="0">
                <a:ln>
                  <a:noFill/>
                </a:ln>
                <a:solidFill>
                  <a:schemeClr val="accent1">
                    <a:lumMod val="20000"/>
                    <a:lumOff val="8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collection</a:t>
            </a: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of data elements to compute a survey score</a:t>
            </a:r>
          </a:p>
          <a:p>
            <a:pPr lvl="1"/>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descr="CDEs typically represent core variables, not all variables">
            <a:extLst>
              <a:ext uri="{FF2B5EF4-FFF2-40B4-BE49-F238E27FC236}">
                <a16:creationId xmlns:a16="http://schemas.microsoft.com/office/drawing/2014/main" id="{14D0C99E-12E4-1128-579D-B3C39167FEBF}"/>
              </a:ext>
            </a:extLst>
          </p:cNvPr>
          <p:cNvSpPr txBox="1"/>
          <p:nvPr/>
        </p:nvSpPr>
        <p:spPr>
          <a:xfrm>
            <a:off x="2369127" y="5888573"/>
            <a:ext cx="7453747" cy="369332"/>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CDEs typically represent </a:t>
            </a:r>
            <a:r>
              <a:rPr kumimoji="0" lang="en-US" b="1" i="1"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core variables</a:t>
            </a:r>
            <a:r>
              <a:rPr kumimoji="0" lang="en-US"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1"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not all variables</a:t>
            </a:r>
          </a:p>
        </p:txBody>
      </p:sp>
    </p:spTree>
    <p:extLst>
      <p:ext uri="{BB962C8B-B14F-4D97-AF65-F5344CB8AC3E}">
        <p14:creationId xmlns:p14="http://schemas.microsoft.com/office/powerpoint/2010/main" val="1743436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C90A13-6E04-7CA2-4DA8-AE98CBBB89C0}"/>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86177"/>
            <a:ext cx="12192000" cy="6574842"/>
          </a:xfrm>
          <a:prstGeom prst="rect">
            <a:avLst/>
          </a:prstGeom>
        </p:spPr>
      </p:pic>
      <p:sp>
        <p:nvSpPr>
          <p:cNvPr id="18" name="Rectangle 17">
            <a:extLst>
              <a:ext uri="{FF2B5EF4-FFF2-40B4-BE49-F238E27FC236}">
                <a16:creationId xmlns:a16="http://schemas.microsoft.com/office/drawing/2014/main" id="{0AFA3D36-F5CD-6C4B-5E60-969F4DA7C72B}"/>
              </a:ext>
              <a:ext uri="{C183D7F6-B498-43B3-948B-1728B52AA6E4}">
                <adec:decorative xmlns:adec="http://schemas.microsoft.com/office/drawing/2017/decorative" val="1"/>
              </a:ext>
            </a:extLst>
          </p:cNvPr>
          <p:cNvSpPr/>
          <p:nvPr/>
        </p:nvSpPr>
        <p:spPr>
          <a:xfrm>
            <a:off x="1551708" y="1884180"/>
            <a:ext cx="9384145" cy="95127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36B016-A8E0-449F-B51D-57C6411946C9}"/>
              </a:ext>
              <a:ext uri="{C183D7F6-B498-43B3-948B-1728B52AA6E4}">
                <adec:decorative xmlns:adec="http://schemas.microsoft.com/office/drawing/2017/decorative" val="1"/>
              </a:ext>
            </a:extLst>
          </p:cNvPr>
          <p:cNvSpPr/>
          <p:nvPr/>
        </p:nvSpPr>
        <p:spPr>
          <a:xfrm>
            <a:off x="1551708" y="3015444"/>
            <a:ext cx="9384145" cy="95127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409B1C-6EEB-01C0-FBFC-72F2F9851F8D}"/>
              </a:ext>
              <a:ext uri="{C183D7F6-B498-43B3-948B-1728B52AA6E4}">
                <adec:decorative xmlns:adec="http://schemas.microsoft.com/office/drawing/2017/decorative" val="1"/>
              </a:ext>
            </a:extLst>
          </p:cNvPr>
          <p:cNvSpPr/>
          <p:nvPr/>
        </p:nvSpPr>
        <p:spPr>
          <a:xfrm>
            <a:off x="1551708" y="4113645"/>
            <a:ext cx="9384145" cy="95127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A27220-2E57-A645-309A-79D0D48DA484}"/>
              </a:ext>
              <a:ext uri="{C183D7F6-B498-43B3-948B-1728B52AA6E4}">
                <adec:decorative xmlns:adec="http://schemas.microsoft.com/office/drawing/2017/decorative" val="1"/>
              </a:ext>
            </a:extLst>
          </p:cNvPr>
          <p:cNvSpPr/>
          <p:nvPr/>
        </p:nvSpPr>
        <p:spPr>
          <a:xfrm>
            <a:off x="1551708" y="5244909"/>
            <a:ext cx="9384145" cy="95127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descr="Sample Common Data Elements (CDE) ">
            <a:extLst>
              <a:ext uri="{FF2B5EF4-FFF2-40B4-BE49-F238E27FC236}">
                <a16:creationId xmlns:a16="http://schemas.microsoft.com/office/drawing/2014/main" id="{2FB146CA-79D9-3584-D618-3F33E62C5C4F}"/>
              </a:ext>
            </a:extLst>
          </p:cNvPr>
          <p:cNvSpPr>
            <a:spLocks noGrp="1"/>
          </p:cNvSpPr>
          <p:nvPr>
            <p:ph type="title"/>
          </p:nvPr>
        </p:nvSpPr>
        <p:spPr>
          <a:xfrm>
            <a:off x="748144" y="527418"/>
            <a:ext cx="10972800" cy="1143000"/>
          </a:xfrm>
        </p:spPr>
        <p:txBody>
          <a:bodyPr>
            <a:normAutofit/>
          </a:bodyPr>
          <a:lstStyle/>
          <a:p>
            <a:pPr algn="ctr"/>
            <a:r>
              <a:rPr lang="en-US" sz="3400">
                <a:solidFill>
                  <a:schemeClr val="tx1"/>
                </a:solidFill>
                <a:latin typeface="Open Sans" panose="020B0606030504020204" pitchFamily="34" charset="0"/>
                <a:ea typeface="Open Sans" panose="020B0606030504020204" pitchFamily="34" charset="0"/>
                <a:cs typeface="Open Sans" panose="020B0606030504020204" pitchFamily="34" charset="0"/>
              </a:rPr>
              <a:t>Sample </a:t>
            </a:r>
            <a:r>
              <a:rPr lang="en-US" sz="3400">
                <a:latin typeface="Open Sans" panose="020B0606030504020204" pitchFamily="34" charset="0"/>
                <a:ea typeface="Open Sans" panose="020B0606030504020204" pitchFamily="34" charset="0"/>
                <a:cs typeface="Open Sans" panose="020B0606030504020204" pitchFamily="34" charset="0"/>
              </a:rPr>
              <a:t>Common Data Elements (CDE) </a:t>
            </a:r>
          </a:p>
        </p:txBody>
      </p:sp>
      <p:sp>
        <p:nvSpPr>
          <p:cNvPr id="11" name="TextBox 10" descr="sex&#10;Definition: sex at birth&#10;Indicator: Male, female, intersex&#10;">
            <a:extLst>
              <a:ext uri="{FF2B5EF4-FFF2-40B4-BE49-F238E27FC236}">
                <a16:creationId xmlns:a16="http://schemas.microsoft.com/office/drawing/2014/main" id="{64A17E5A-19A9-9775-65F9-6F590E54F4EB}"/>
              </a:ext>
            </a:extLst>
          </p:cNvPr>
          <p:cNvSpPr txBox="1"/>
          <p:nvPr/>
        </p:nvSpPr>
        <p:spPr>
          <a:xfrm>
            <a:off x="2743199" y="1946645"/>
            <a:ext cx="6096000" cy="738664"/>
          </a:xfrm>
          <a:prstGeom prst="rect">
            <a:avLst/>
          </a:prstGeom>
          <a:noFill/>
        </p:spPr>
        <p:txBody>
          <a:bodyPr wrap="square">
            <a:spAutoFit/>
          </a:bodyPr>
          <a:lstStyle/>
          <a:p>
            <a:r>
              <a:rPr lang="en-US" sz="14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SEX</a:t>
            </a:r>
          </a:p>
          <a:p>
            <a:r>
              <a:rPr lang="en-US" sz="1400" b="1" i="1">
                <a:latin typeface="Open Sans" panose="020B0606030504020204" pitchFamily="34" charset="0"/>
                <a:ea typeface="Open Sans" panose="020B0606030504020204" pitchFamily="34" charset="0"/>
                <a:cs typeface="Open Sans" panose="020B0606030504020204" pitchFamily="34" charset="0"/>
              </a:rPr>
              <a:t>Definition</a:t>
            </a:r>
            <a:r>
              <a:rPr lang="en-US" sz="1400">
                <a:latin typeface="Open Sans" panose="020B0606030504020204" pitchFamily="34" charset="0"/>
                <a:ea typeface="Open Sans" panose="020B0606030504020204" pitchFamily="34" charset="0"/>
                <a:cs typeface="Open Sans" panose="020B0606030504020204" pitchFamily="34" charset="0"/>
              </a:rPr>
              <a:t>: sex at birth</a:t>
            </a:r>
          </a:p>
          <a:p>
            <a:r>
              <a:rPr lang="en-US" sz="1400" b="1" i="1">
                <a:latin typeface="Open Sans" panose="020B0606030504020204" pitchFamily="34" charset="0"/>
                <a:ea typeface="Open Sans" panose="020B0606030504020204" pitchFamily="34" charset="0"/>
                <a:cs typeface="Open Sans" panose="020B0606030504020204" pitchFamily="34" charset="0"/>
              </a:rPr>
              <a:t>Indicator</a:t>
            </a:r>
            <a:r>
              <a:rPr lang="en-US" sz="1400">
                <a:latin typeface="Open Sans" panose="020B0606030504020204" pitchFamily="34" charset="0"/>
                <a:ea typeface="Open Sans" panose="020B0606030504020204" pitchFamily="34" charset="0"/>
                <a:cs typeface="Open Sans" panose="020B0606030504020204" pitchFamily="34" charset="0"/>
              </a:rPr>
              <a:t>: Male, female, intersex</a:t>
            </a:r>
          </a:p>
        </p:txBody>
      </p:sp>
      <p:sp>
        <p:nvSpPr>
          <p:cNvPr id="3" name="TextBox 2" descr="age&#10;Definition: the length of time that a person has lived&#10;Indicator: Age_years or dob_mdy&#10;">
            <a:extLst>
              <a:ext uri="{FF2B5EF4-FFF2-40B4-BE49-F238E27FC236}">
                <a16:creationId xmlns:a16="http://schemas.microsoft.com/office/drawing/2014/main" id="{5FF5C5C0-4688-63D5-3E3D-B95FDCB88D09}"/>
              </a:ext>
            </a:extLst>
          </p:cNvPr>
          <p:cNvSpPr txBox="1"/>
          <p:nvPr/>
        </p:nvSpPr>
        <p:spPr>
          <a:xfrm>
            <a:off x="2743199" y="3121009"/>
            <a:ext cx="4919242" cy="738664"/>
          </a:xfrm>
          <a:prstGeom prst="rect">
            <a:avLst/>
          </a:prstGeom>
          <a:noFill/>
        </p:spPr>
        <p:txBody>
          <a:bodyPr wrap="square">
            <a:spAutoFit/>
          </a:bodyPr>
          <a:lstStyle/>
          <a:p>
            <a:r>
              <a:rPr lang="en-US" sz="14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AGE</a:t>
            </a:r>
            <a:r>
              <a:rPr lang="en-US" sz="1400" b="1">
                <a:solidFill>
                  <a:schemeClr val="accent1"/>
                </a:solidFill>
                <a:latin typeface="Open Sans" panose="020B0606030504020204" pitchFamily="34" charset="0"/>
                <a:ea typeface="Open Sans" panose="020B0606030504020204" pitchFamily="34" charset="0"/>
                <a:cs typeface="Open Sans" panose="020B0606030504020204" pitchFamily="34" charset="0"/>
              </a:rPr>
              <a:t> </a:t>
            </a:r>
          </a:p>
          <a:p>
            <a:r>
              <a:rPr lang="en-US" sz="1400" b="1" i="1">
                <a:latin typeface="Open Sans" panose="020B0606030504020204" pitchFamily="34" charset="0"/>
                <a:ea typeface="Open Sans" panose="020B0606030504020204" pitchFamily="34" charset="0"/>
                <a:cs typeface="Open Sans" panose="020B0606030504020204" pitchFamily="34" charset="0"/>
              </a:rPr>
              <a:t>Definition</a:t>
            </a:r>
            <a:r>
              <a:rPr lang="en-US" sz="1400">
                <a:latin typeface="Open Sans" panose="020B0606030504020204" pitchFamily="34" charset="0"/>
                <a:ea typeface="Open Sans" panose="020B0606030504020204" pitchFamily="34" charset="0"/>
                <a:cs typeface="Open Sans" panose="020B0606030504020204" pitchFamily="34" charset="0"/>
              </a:rPr>
              <a:t>: </a:t>
            </a:r>
            <a:r>
              <a:rPr lang="en-US" sz="1400">
                <a:solidFill>
                  <a:srgbClr val="202124"/>
                </a:solidFill>
                <a:latin typeface="Open Sans" panose="020B0606030504020204" pitchFamily="34" charset="0"/>
                <a:ea typeface="Open Sans" panose="020B0606030504020204" pitchFamily="34" charset="0"/>
                <a:cs typeface="Open Sans" panose="020B0606030504020204" pitchFamily="34" charset="0"/>
              </a:rPr>
              <a:t>the length of time that a person has lived</a:t>
            </a:r>
          </a:p>
          <a:p>
            <a:r>
              <a:rPr lang="en-US" sz="1400" b="1" i="1">
                <a:solidFill>
                  <a:srgbClr val="202124"/>
                </a:solidFill>
                <a:latin typeface="Open Sans" panose="020B0606030504020204" pitchFamily="34" charset="0"/>
                <a:ea typeface="Open Sans" panose="020B0606030504020204" pitchFamily="34" charset="0"/>
                <a:cs typeface="Open Sans" panose="020B0606030504020204" pitchFamily="34" charset="0"/>
              </a:rPr>
              <a:t>Indicator</a:t>
            </a:r>
            <a:r>
              <a:rPr lang="en-US" sz="1400">
                <a:solidFill>
                  <a:srgbClr val="202124"/>
                </a:solidFill>
                <a:latin typeface="Open Sans" panose="020B0606030504020204" pitchFamily="34" charset="0"/>
                <a:ea typeface="Open Sans" panose="020B0606030504020204" pitchFamily="34" charset="0"/>
                <a:cs typeface="Open Sans" panose="020B0606030504020204" pitchFamily="34" charset="0"/>
              </a:rPr>
              <a:t>: </a:t>
            </a:r>
            <a:r>
              <a:rPr lang="en-US" sz="1400" err="1">
                <a:latin typeface="Open Sans" panose="020B0606030504020204" pitchFamily="34" charset="0"/>
                <a:ea typeface="Open Sans" panose="020B0606030504020204" pitchFamily="34" charset="0"/>
                <a:cs typeface="Open Sans" panose="020B0606030504020204" pitchFamily="34" charset="0"/>
              </a:rPr>
              <a:t>Age_years</a:t>
            </a:r>
            <a:r>
              <a:rPr lang="en-US" sz="1400">
                <a:latin typeface="Open Sans" panose="020B0606030504020204" pitchFamily="34" charset="0"/>
                <a:ea typeface="Open Sans" panose="020B0606030504020204" pitchFamily="34" charset="0"/>
                <a:cs typeface="Open Sans" panose="020B0606030504020204" pitchFamily="34" charset="0"/>
              </a:rPr>
              <a:t> or </a:t>
            </a:r>
            <a:r>
              <a:rPr lang="en-US" sz="1400" err="1">
                <a:latin typeface="Open Sans" panose="020B0606030504020204" pitchFamily="34" charset="0"/>
                <a:ea typeface="Open Sans" panose="020B0606030504020204" pitchFamily="34" charset="0"/>
                <a:cs typeface="Open Sans" panose="020B0606030504020204" pitchFamily="34" charset="0"/>
              </a:rPr>
              <a:t>dob_mdy</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descr="race&#10;Definition: self-identified membership in a heritage category&#10;Indicator: white, black or African American, American Indian/Alaska Native, Asian, Native Hawaiian or other Pacific Islander&#10;">
            <a:extLst>
              <a:ext uri="{FF2B5EF4-FFF2-40B4-BE49-F238E27FC236}">
                <a16:creationId xmlns:a16="http://schemas.microsoft.com/office/drawing/2014/main" id="{8CC642EF-9343-C0D9-6482-96F896E47CF0}"/>
              </a:ext>
            </a:extLst>
          </p:cNvPr>
          <p:cNvSpPr txBox="1"/>
          <p:nvPr/>
        </p:nvSpPr>
        <p:spPr>
          <a:xfrm>
            <a:off x="2743199" y="4110815"/>
            <a:ext cx="7723909" cy="954107"/>
          </a:xfrm>
          <a:prstGeom prst="rect">
            <a:avLst/>
          </a:prstGeom>
          <a:noFill/>
        </p:spPr>
        <p:txBody>
          <a:bodyPr wrap="square">
            <a:spAutoFit/>
          </a:bodyPr>
          <a:lstStyle/>
          <a:p>
            <a:r>
              <a:rPr lang="en-US" sz="14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RACE</a:t>
            </a:r>
          </a:p>
          <a:p>
            <a:r>
              <a:rPr lang="en-US" sz="1400" b="1" i="1">
                <a:latin typeface="Open Sans" panose="020B0606030504020204" pitchFamily="34" charset="0"/>
                <a:ea typeface="Open Sans" panose="020B0606030504020204" pitchFamily="34" charset="0"/>
                <a:cs typeface="Open Sans" panose="020B0606030504020204" pitchFamily="34" charset="0"/>
              </a:rPr>
              <a:t>Definition: </a:t>
            </a:r>
            <a:r>
              <a:rPr lang="en-US" sz="1400">
                <a:latin typeface="Open Sans" panose="020B0606030504020204" pitchFamily="34" charset="0"/>
                <a:ea typeface="Open Sans" panose="020B0606030504020204" pitchFamily="34" charset="0"/>
                <a:cs typeface="Open Sans" panose="020B0606030504020204" pitchFamily="34" charset="0"/>
              </a:rPr>
              <a:t>self-identified membership in a heritage category</a:t>
            </a:r>
          </a:p>
          <a:p>
            <a:r>
              <a:rPr lang="en-US" sz="1400" b="1" i="1">
                <a:latin typeface="Open Sans" panose="020B0606030504020204" pitchFamily="34" charset="0"/>
                <a:ea typeface="Open Sans" panose="020B0606030504020204" pitchFamily="34" charset="0"/>
                <a:cs typeface="Open Sans" panose="020B0606030504020204" pitchFamily="34" charset="0"/>
              </a:rPr>
              <a:t>Indicator: </a:t>
            </a:r>
            <a:r>
              <a:rPr lang="en-US" sz="1400">
                <a:latin typeface="Open Sans" panose="020B0606030504020204" pitchFamily="34" charset="0"/>
                <a:ea typeface="Open Sans" panose="020B0606030504020204" pitchFamily="34" charset="0"/>
                <a:cs typeface="Open Sans" panose="020B0606030504020204" pitchFamily="34" charset="0"/>
              </a:rPr>
              <a:t>white, black or African American, American Indian/Alaska Native, Asian, Native Hawaiian or other Pacific Islander</a:t>
            </a:r>
          </a:p>
        </p:txBody>
      </p:sp>
      <p:sp>
        <p:nvSpPr>
          <p:cNvPr id="4" name="TextBox 3" descr="disability&#10;Definition: CDC National Center for Birth Defects and Disability&#10;Indicator: Self-report – 7-item indicator (e.g. dressing, walking, concentration…)&#10;">
            <a:extLst>
              <a:ext uri="{FF2B5EF4-FFF2-40B4-BE49-F238E27FC236}">
                <a16:creationId xmlns:a16="http://schemas.microsoft.com/office/drawing/2014/main" id="{8AF61A26-CE5A-ABA6-D4A4-B7016A6ECB9C}"/>
              </a:ext>
            </a:extLst>
          </p:cNvPr>
          <p:cNvSpPr txBox="1"/>
          <p:nvPr/>
        </p:nvSpPr>
        <p:spPr>
          <a:xfrm>
            <a:off x="2743199" y="5351214"/>
            <a:ext cx="7490691" cy="738664"/>
          </a:xfrm>
          <a:prstGeom prst="rect">
            <a:avLst/>
          </a:prstGeom>
          <a:noFill/>
        </p:spPr>
        <p:txBody>
          <a:bodyPr wrap="square">
            <a:spAutoFit/>
          </a:bodyPr>
          <a:lstStyle/>
          <a:p>
            <a:r>
              <a:rPr lang="en-US" sz="14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DISABILITY</a:t>
            </a:r>
          </a:p>
          <a:p>
            <a:r>
              <a:rPr lang="en-US" sz="1400" b="1" i="1">
                <a:latin typeface="Open Sans" panose="020B0606030504020204" pitchFamily="34" charset="0"/>
                <a:ea typeface="Open Sans" panose="020B0606030504020204" pitchFamily="34" charset="0"/>
                <a:cs typeface="Open Sans" panose="020B0606030504020204" pitchFamily="34" charset="0"/>
              </a:rPr>
              <a:t>Definition</a:t>
            </a:r>
            <a:r>
              <a:rPr lang="en-US" sz="1400" i="1">
                <a:latin typeface="Open Sans" panose="020B0606030504020204" pitchFamily="34" charset="0"/>
                <a:ea typeface="Open Sans" panose="020B0606030504020204" pitchFamily="34" charset="0"/>
                <a:cs typeface="Open Sans" panose="020B0606030504020204" pitchFamily="34" charset="0"/>
              </a:rPr>
              <a:t>: </a:t>
            </a:r>
            <a:r>
              <a:rPr lang="en-US" sz="1400">
                <a:latin typeface="Open Sans" panose="020B0606030504020204" pitchFamily="34" charset="0"/>
                <a:ea typeface="Open Sans" panose="020B0606030504020204" pitchFamily="34" charset="0"/>
                <a:cs typeface="Open Sans" panose="020B0606030504020204" pitchFamily="34" charset="0"/>
              </a:rPr>
              <a:t>CDC National Center for Birth Defects and Disability</a:t>
            </a:r>
          </a:p>
          <a:p>
            <a:r>
              <a:rPr lang="en-US" sz="1400" b="1" i="1">
                <a:latin typeface="Open Sans" panose="020B0606030504020204" pitchFamily="34" charset="0"/>
                <a:ea typeface="Open Sans" panose="020B0606030504020204" pitchFamily="34" charset="0"/>
                <a:cs typeface="Open Sans" panose="020B0606030504020204" pitchFamily="34" charset="0"/>
              </a:rPr>
              <a:t>Indicator</a:t>
            </a:r>
            <a:r>
              <a:rPr lang="en-US" sz="1400" i="1">
                <a:latin typeface="Open Sans" panose="020B0606030504020204" pitchFamily="34" charset="0"/>
                <a:ea typeface="Open Sans" panose="020B0606030504020204" pitchFamily="34" charset="0"/>
                <a:cs typeface="Open Sans" panose="020B0606030504020204" pitchFamily="34" charset="0"/>
              </a:rPr>
              <a:t>: </a:t>
            </a:r>
            <a:r>
              <a:rPr lang="en-US" sz="1400">
                <a:latin typeface="Open Sans" panose="020B0606030504020204" pitchFamily="34" charset="0"/>
                <a:ea typeface="Open Sans" panose="020B0606030504020204" pitchFamily="34" charset="0"/>
                <a:cs typeface="Open Sans" panose="020B0606030504020204" pitchFamily="34" charset="0"/>
              </a:rPr>
              <a:t>Self-report – 7-item indicator (e.g. dressing, walking, concentration…)</a:t>
            </a:r>
          </a:p>
        </p:txBody>
      </p:sp>
      <p:sp>
        <p:nvSpPr>
          <p:cNvPr id="14" name="Flowchart: Delay 13">
            <a:extLst>
              <a:ext uri="{FF2B5EF4-FFF2-40B4-BE49-F238E27FC236}">
                <a16:creationId xmlns:a16="http://schemas.microsoft.com/office/drawing/2014/main" id="{4C581ED3-277F-855A-E69E-2A0807AF5754}"/>
              </a:ext>
              <a:ext uri="{C183D7F6-B498-43B3-948B-1728B52AA6E4}">
                <adec:decorative xmlns:adec="http://schemas.microsoft.com/office/drawing/2017/decorative" val="1"/>
              </a:ext>
            </a:extLst>
          </p:cNvPr>
          <p:cNvSpPr/>
          <p:nvPr/>
        </p:nvSpPr>
        <p:spPr>
          <a:xfrm>
            <a:off x="1551708" y="1884179"/>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5EFC8090-660A-2CD9-74F6-0C4F9A9603A3}"/>
              </a:ext>
              <a:ext uri="{C183D7F6-B498-43B3-948B-1728B52AA6E4}">
                <adec:decorative xmlns:adec="http://schemas.microsoft.com/office/drawing/2017/decorative" val="1"/>
              </a:ext>
            </a:extLst>
          </p:cNvPr>
          <p:cNvSpPr/>
          <p:nvPr/>
        </p:nvSpPr>
        <p:spPr>
          <a:xfrm>
            <a:off x="1551708" y="3015443"/>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6FE290C4-2346-ABE5-6340-48DBD2EA5AEB}"/>
              </a:ext>
              <a:ext uri="{C183D7F6-B498-43B3-948B-1728B52AA6E4}">
                <adec:decorative xmlns:adec="http://schemas.microsoft.com/office/drawing/2017/decorative" val="1"/>
              </a:ext>
            </a:extLst>
          </p:cNvPr>
          <p:cNvSpPr/>
          <p:nvPr/>
        </p:nvSpPr>
        <p:spPr>
          <a:xfrm>
            <a:off x="1551708" y="4113644"/>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45404495-1073-8A95-E6E9-0CF94FF83085}"/>
              </a:ext>
              <a:ext uri="{C183D7F6-B498-43B3-948B-1728B52AA6E4}">
                <adec:decorative xmlns:adec="http://schemas.microsoft.com/office/drawing/2017/decorative" val="1"/>
              </a:ext>
            </a:extLst>
          </p:cNvPr>
          <p:cNvSpPr/>
          <p:nvPr/>
        </p:nvSpPr>
        <p:spPr>
          <a:xfrm>
            <a:off x="1551708" y="5244908"/>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50">
            <a:extLst>
              <a:ext uri="{FF2B5EF4-FFF2-40B4-BE49-F238E27FC236}">
                <a16:creationId xmlns:a16="http://schemas.microsoft.com/office/drawing/2014/main" id="{5727B704-54C3-E00F-5D88-E28DB59BBB67}"/>
              </a:ext>
              <a:ext uri="{C183D7F6-B498-43B3-948B-1728B52AA6E4}">
                <adec:decorative xmlns:adec="http://schemas.microsoft.com/office/drawing/2017/decorative" val="1"/>
              </a:ext>
            </a:extLst>
          </p:cNvPr>
          <p:cNvGrpSpPr>
            <a:grpSpLocks noChangeAspect="1"/>
          </p:cNvGrpSpPr>
          <p:nvPr/>
        </p:nvGrpSpPr>
        <p:grpSpPr bwMode="auto">
          <a:xfrm>
            <a:off x="1653514" y="2050077"/>
            <a:ext cx="571618" cy="571618"/>
            <a:chOff x="1520" y="1938"/>
            <a:chExt cx="340" cy="340"/>
          </a:xfrm>
          <a:solidFill>
            <a:schemeClr val="accent1"/>
          </a:solidFill>
        </p:grpSpPr>
        <p:sp>
          <p:nvSpPr>
            <p:cNvPr id="25" name="Freeform 551">
              <a:extLst>
                <a:ext uri="{FF2B5EF4-FFF2-40B4-BE49-F238E27FC236}">
                  <a16:creationId xmlns:a16="http://schemas.microsoft.com/office/drawing/2014/main" id="{4F3DEB8C-2692-92D8-2D1A-D8A439AFC050}"/>
                </a:ext>
                <a:ext uri="{C183D7F6-B498-43B3-948B-1728B52AA6E4}">
                  <adec:decorative xmlns:adec="http://schemas.microsoft.com/office/drawing/2017/decorative" val="1"/>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7" name="Freeform 552">
              <a:extLst>
                <a:ext uri="{FF2B5EF4-FFF2-40B4-BE49-F238E27FC236}">
                  <a16:creationId xmlns:a16="http://schemas.microsoft.com/office/drawing/2014/main" id="{8448BAA2-262D-192B-447D-932F5B529825}"/>
                </a:ext>
                <a:ext uri="{C183D7F6-B498-43B3-948B-1728B52AA6E4}">
                  <adec:decorative xmlns:adec="http://schemas.microsoft.com/office/drawing/2017/decorative" val="1"/>
                </a:ext>
              </a:extLst>
            </p:cNvPr>
            <p:cNvSpPr>
              <a:spLocks noEditPoints="1"/>
            </p:cNvSpPr>
            <p:nvPr/>
          </p:nvSpPr>
          <p:spPr bwMode="auto">
            <a:xfrm>
              <a:off x="1520" y="193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3 w 512"/>
                <a:gd name="T11" fmla="*/ 370 h 512"/>
                <a:gd name="T12" fmla="*/ 405 w 512"/>
                <a:gd name="T13" fmla="*/ 374 h 512"/>
                <a:gd name="T14" fmla="*/ 398 w 512"/>
                <a:gd name="T15" fmla="*/ 371 h 512"/>
                <a:gd name="T16" fmla="*/ 349 w 512"/>
                <a:gd name="T17" fmla="*/ 358 h 512"/>
                <a:gd name="T18" fmla="*/ 316 w 512"/>
                <a:gd name="T19" fmla="*/ 352 h 512"/>
                <a:gd name="T20" fmla="*/ 286 w 512"/>
                <a:gd name="T21" fmla="*/ 324 h 512"/>
                <a:gd name="T22" fmla="*/ 290 w 512"/>
                <a:gd name="T23" fmla="*/ 303 h 512"/>
                <a:gd name="T24" fmla="*/ 320 w 512"/>
                <a:gd name="T25" fmla="*/ 233 h 512"/>
                <a:gd name="T26" fmla="*/ 311 w 512"/>
                <a:gd name="T27" fmla="*/ 142 h 512"/>
                <a:gd name="T28" fmla="*/ 256 w 512"/>
                <a:gd name="T29" fmla="*/ 118 h 512"/>
                <a:gd name="T30" fmla="*/ 256 w 512"/>
                <a:gd name="T31" fmla="*/ 118 h 512"/>
                <a:gd name="T32" fmla="*/ 256 w 512"/>
                <a:gd name="T33" fmla="*/ 118 h 512"/>
                <a:gd name="T34" fmla="*/ 256 w 512"/>
                <a:gd name="T35" fmla="*/ 118 h 512"/>
                <a:gd name="T36" fmla="*/ 201 w 512"/>
                <a:gd name="T37" fmla="*/ 142 h 512"/>
                <a:gd name="T38" fmla="*/ 192 w 512"/>
                <a:gd name="T39" fmla="*/ 233 h 512"/>
                <a:gd name="T40" fmla="*/ 222 w 512"/>
                <a:gd name="T41" fmla="*/ 303 h 512"/>
                <a:gd name="T42" fmla="*/ 225 w 512"/>
                <a:gd name="T43" fmla="*/ 324 h 512"/>
                <a:gd name="T44" fmla="*/ 196 w 512"/>
                <a:gd name="T45" fmla="*/ 352 h 512"/>
                <a:gd name="T46" fmla="*/ 163 w 512"/>
                <a:gd name="T47" fmla="*/ 358 h 512"/>
                <a:gd name="T48" fmla="*/ 114 w 512"/>
                <a:gd name="T49" fmla="*/ 371 h 512"/>
                <a:gd name="T50" fmla="*/ 107 w 512"/>
                <a:gd name="T51" fmla="*/ 374 h 512"/>
                <a:gd name="T52" fmla="*/ 99 w 512"/>
                <a:gd name="T53" fmla="*/ 370 h 512"/>
                <a:gd name="T54" fmla="*/ 100 w 512"/>
                <a:gd name="T55" fmla="*/ 355 h 512"/>
                <a:gd name="T56" fmla="*/ 160 w 512"/>
                <a:gd name="T57" fmla="*/ 337 h 512"/>
                <a:gd name="T58" fmla="*/ 188 w 512"/>
                <a:gd name="T59" fmla="*/ 332 h 512"/>
                <a:gd name="T60" fmla="*/ 205 w 512"/>
                <a:gd name="T61" fmla="*/ 318 h 512"/>
                <a:gd name="T62" fmla="*/ 205 w 512"/>
                <a:gd name="T63" fmla="*/ 316 h 512"/>
                <a:gd name="T64" fmla="*/ 171 w 512"/>
                <a:gd name="T65" fmla="*/ 237 h 512"/>
                <a:gd name="T66" fmla="*/ 184 w 512"/>
                <a:gd name="T67" fmla="*/ 128 h 512"/>
                <a:gd name="T68" fmla="*/ 256 w 512"/>
                <a:gd name="T69" fmla="*/ 96 h 512"/>
                <a:gd name="T70" fmla="*/ 256 w 512"/>
                <a:gd name="T71" fmla="*/ 96 h 512"/>
                <a:gd name="T72" fmla="*/ 328 w 512"/>
                <a:gd name="T73" fmla="*/ 128 h 512"/>
                <a:gd name="T74" fmla="*/ 341 w 512"/>
                <a:gd name="T75" fmla="*/ 237 h 512"/>
                <a:gd name="T76" fmla="*/ 307 w 512"/>
                <a:gd name="T77" fmla="*/ 316 h 512"/>
                <a:gd name="T78" fmla="*/ 307 w 512"/>
                <a:gd name="T79" fmla="*/ 318 h 512"/>
                <a:gd name="T80" fmla="*/ 324 w 512"/>
                <a:gd name="T81" fmla="*/ 332 h 512"/>
                <a:gd name="T82" fmla="*/ 352 w 512"/>
                <a:gd name="T83" fmla="*/ 337 h 512"/>
                <a:gd name="T84" fmla="*/ 412 w 512"/>
                <a:gd name="T85" fmla="*/ 355 h 512"/>
                <a:gd name="T86" fmla="*/ 413 w 512"/>
                <a:gd name="T87" fmla="*/ 3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moveTo>
                    <a:pt x="413" y="370"/>
                  </a:moveTo>
                  <a:cubicBezTo>
                    <a:pt x="411" y="372"/>
                    <a:pt x="408" y="374"/>
                    <a:pt x="405" y="374"/>
                  </a:cubicBezTo>
                  <a:cubicBezTo>
                    <a:pt x="403" y="374"/>
                    <a:pt x="400" y="373"/>
                    <a:pt x="398" y="371"/>
                  </a:cubicBezTo>
                  <a:cubicBezTo>
                    <a:pt x="391" y="364"/>
                    <a:pt x="366" y="361"/>
                    <a:pt x="349" y="358"/>
                  </a:cubicBezTo>
                  <a:cubicBezTo>
                    <a:pt x="335" y="356"/>
                    <a:pt x="324" y="355"/>
                    <a:pt x="316" y="352"/>
                  </a:cubicBezTo>
                  <a:cubicBezTo>
                    <a:pt x="301" y="346"/>
                    <a:pt x="290" y="336"/>
                    <a:pt x="286" y="324"/>
                  </a:cubicBezTo>
                  <a:cubicBezTo>
                    <a:pt x="284" y="317"/>
                    <a:pt x="285" y="310"/>
                    <a:pt x="290" y="303"/>
                  </a:cubicBezTo>
                  <a:cubicBezTo>
                    <a:pt x="301" y="288"/>
                    <a:pt x="314" y="258"/>
                    <a:pt x="320" y="233"/>
                  </a:cubicBezTo>
                  <a:cubicBezTo>
                    <a:pt x="330" y="192"/>
                    <a:pt x="327" y="162"/>
                    <a:pt x="311" y="142"/>
                  </a:cubicBezTo>
                  <a:cubicBezTo>
                    <a:pt x="291" y="117"/>
                    <a:pt x="257" y="118"/>
                    <a:pt x="256" y="118"/>
                  </a:cubicBezTo>
                  <a:cubicBezTo>
                    <a:pt x="256" y="118"/>
                    <a:pt x="256" y="118"/>
                    <a:pt x="256" y="118"/>
                  </a:cubicBezTo>
                  <a:cubicBezTo>
                    <a:pt x="256" y="118"/>
                    <a:pt x="256" y="118"/>
                    <a:pt x="256" y="118"/>
                  </a:cubicBezTo>
                  <a:cubicBezTo>
                    <a:pt x="256" y="118"/>
                    <a:pt x="256" y="118"/>
                    <a:pt x="256" y="118"/>
                  </a:cubicBezTo>
                  <a:cubicBezTo>
                    <a:pt x="255" y="118"/>
                    <a:pt x="220" y="117"/>
                    <a:pt x="201" y="142"/>
                  </a:cubicBezTo>
                  <a:cubicBezTo>
                    <a:pt x="185" y="162"/>
                    <a:pt x="182" y="192"/>
                    <a:pt x="192" y="233"/>
                  </a:cubicBezTo>
                  <a:cubicBezTo>
                    <a:pt x="198" y="258"/>
                    <a:pt x="211" y="288"/>
                    <a:pt x="222" y="303"/>
                  </a:cubicBezTo>
                  <a:cubicBezTo>
                    <a:pt x="226" y="310"/>
                    <a:pt x="228" y="317"/>
                    <a:pt x="225" y="324"/>
                  </a:cubicBezTo>
                  <a:cubicBezTo>
                    <a:pt x="222" y="336"/>
                    <a:pt x="211" y="346"/>
                    <a:pt x="196" y="352"/>
                  </a:cubicBezTo>
                  <a:cubicBezTo>
                    <a:pt x="188" y="355"/>
                    <a:pt x="177" y="356"/>
                    <a:pt x="163" y="358"/>
                  </a:cubicBezTo>
                  <a:cubicBezTo>
                    <a:pt x="145" y="361"/>
                    <a:pt x="121" y="364"/>
                    <a:pt x="114" y="371"/>
                  </a:cubicBezTo>
                  <a:cubicBezTo>
                    <a:pt x="112" y="373"/>
                    <a:pt x="109" y="374"/>
                    <a:pt x="107" y="374"/>
                  </a:cubicBezTo>
                  <a:cubicBezTo>
                    <a:pt x="104" y="374"/>
                    <a:pt x="101" y="372"/>
                    <a:pt x="99" y="370"/>
                  </a:cubicBezTo>
                  <a:cubicBezTo>
                    <a:pt x="95" y="366"/>
                    <a:pt x="95" y="359"/>
                    <a:pt x="100" y="355"/>
                  </a:cubicBezTo>
                  <a:cubicBezTo>
                    <a:pt x="112" y="344"/>
                    <a:pt x="136" y="341"/>
                    <a:pt x="160" y="337"/>
                  </a:cubicBezTo>
                  <a:cubicBezTo>
                    <a:pt x="171" y="335"/>
                    <a:pt x="183" y="334"/>
                    <a:pt x="188" y="332"/>
                  </a:cubicBezTo>
                  <a:cubicBezTo>
                    <a:pt x="198" y="328"/>
                    <a:pt x="204" y="322"/>
                    <a:pt x="205" y="318"/>
                  </a:cubicBezTo>
                  <a:cubicBezTo>
                    <a:pt x="205" y="317"/>
                    <a:pt x="205" y="317"/>
                    <a:pt x="205" y="316"/>
                  </a:cubicBezTo>
                  <a:cubicBezTo>
                    <a:pt x="192" y="298"/>
                    <a:pt x="178" y="265"/>
                    <a:pt x="171" y="237"/>
                  </a:cubicBezTo>
                  <a:cubicBezTo>
                    <a:pt x="160" y="190"/>
                    <a:pt x="164" y="153"/>
                    <a:pt x="184" y="128"/>
                  </a:cubicBezTo>
                  <a:cubicBezTo>
                    <a:pt x="210" y="96"/>
                    <a:pt x="252" y="96"/>
                    <a:pt x="256" y="96"/>
                  </a:cubicBezTo>
                  <a:cubicBezTo>
                    <a:pt x="256" y="96"/>
                    <a:pt x="256" y="96"/>
                    <a:pt x="256" y="96"/>
                  </a:cubicBezTo>
                  <a:cubicBezTo>
                    <a:pt x="258" y="96"/>
                    <a:pt x="301" y="96"/>
                    <a:pt x="328" y="128"/>
                  </a:cubicBezTo>
                  <a:cubicBezTo>
                    <a:pt x="348" y="153"/>
                    <a:pt x="352" y="190"/>
                    <a:pt x="341" y="237"/>
                  </a:cubicBezTo>
                  <a:cubicBezTo>
                    <a:pt x="334" y="265"/>
                    <a:pt x="320" y="298"/>
                    <a:pt x="307" y="316"/>
                  </a:cubicBezTo>
                  <a:cubicBezTo>
                    <a:pt x="307" y="317"/>
                    <a:pt x="306" y="317"/>
                    <a:pt x="307" y="318"/>
                  </a:cubicBezTo>
                  <a:cubicBezTo>
                    <a:pt x="308" y="322"/>
                    <a:pt x="314" y="328"/>
                    <a:pt x="324" y="332"/>
                  </a:cubicBezTo>
                  <a:cubicBezTo>
                    <a:pt x="329" y="334"/>
                    <a:pt x="341" y="335"/>
                    <a:pt x="352" y="337"/>
                  </a:cubicBezTo>
                  <a:cubicBezTo>
                    <a:pt x="375" y="341"/>
                    <a:pt x="400" y="344"/>
                    <a:pt x="412" y="355"/>
                  </a:cubicBezTo>
                  <a:cubicBezTo>
                    <a:pt x="417" y="359"/>
                    <a:pt x="417" y="366"/>
                    <a:pt x="413" y="3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30" name="Freeform 534">
            <a:extLst>
              <a:ext uri="{FF2B5EF4-FFF2-40B4-BE49-F238E27FC236}">
                <a16:creationId xmlns:a16="http://schemas.microsoft.com/office/drawing/2014/main" id="{9DC2645D-8D66-C576-F570-7A8C0D7031C2}"/>
              </a:ext>
              <a:ext uri="{C183D7F6-B498-43B3-948B-1728B52AA6E4}">
                <adec:decorative xmlns:adec="http://schemas.microsoft.com/office/drawing/2017/decorative" val="1"/>
              </a:ext>
            </a:extLst>
          </p:cNvPr>
          <p:cNvSpPr>
            <a:spLocks noChangeAspect="1" noEditPoints="1"/>
          </p:cNvSpPr>
          <p:nvPr/>
        </p:nvSpPr>
        <p:spPr bwMode="auto">
          <a:xfrm>
            <a:off x="1653514" y="3199287"/>
            <a:ext cx="571618" cy="571618"/>
          </a:xfrm>
          <a:custGeom>
            <a:avLst/>
            <a:gdLst>
              <a:gd name="T0" fmla="*/ 373 w 512"/>
              <a:gd name="T1" fmla="*/ 298 h 512"/>
              <a:gd name="T2" fmla="*/ 139 w 512"/>
              <a:gd name="T3" fmla="*/ 352 h 512"/>
              <a:gd name="T4" fmla="*/ 147 w 512"/>
              <a:gd name="T5" fmla="*/ 286 h 512"/>
              <a:gd name="T6" fmla="*/ 212 w 512"/>
              <a:gd name="T7" fmla="*/ 286 h 512"/>
              <a:gd name="T8" fmla="*/ 249 w 512"/>
              <a:gd name="T9" fmla="*/ 286 h 512"/>
              <a:gd name="T10" fmla="*/ 314 w 512"/>
              <a:gd name="T11" fmla="*/ 286 h 512"/>
              <a:gd name="T12" fmla="*/ 352 w 512"/>
              <a:gd name="T13" fmla="*/ 286 h 512"/>
              <a:gd name="T14" fmla="*/ 160 w 512"/>
              <a:gd name="T15" fmla="*/ 269 h 512"/>
              <a:gd name="T16" fmla="*/ 198 w 512"/>
              <a:gd name="T17" fmla="*/ 269 h 512"/>
              <a:gd name="T18" fmla="*/ 263 w 512"/>
              <a:gd name="T19" fmla="*/ 269 h 512"/>
              <a:gd name="T20" fmla="*/ 300 w 512"/>
              <a:gd name="T21" fmla="*/ 269 h 512"/>
              <a:gd name="T22" fmla="*/ 365 w 512"/>
              <a:gd name="T23" fmla="*/ 269 h 512"/>
              <a:gd name="T24" fmla="*/ 373 w 512"/>
              <a:gd name="T25" fmla="*/ 224 h 512"/>
              <a:gd name="T26" fmla="*/ 139 w 512"/>
              <a:gd name="T27" fmla="*/ 257 h 512"/>
              <a:gd name="T28" fmla="*/ 256 w 512"/>
              <a:gd name="T29" fmla="*/ 512 h 512"/>
              <a:gd name="T30" fmla="*/ 256 w 512"/>
              <a:gd name="T31" fmla="*/ 0 h 512"/>
              <a:gd name="T32" fmla="*/ 320 w 512"/>
              <a:gd name="T33" fmla="*/ 118 h 512"/>
              <a:gd name="T34" fmla="*/ 341 w 512"/>
              <a:gd name="T35" fmla="*/ 118 h 512"/>
              <a:gd name="T36" fmla="*/ 331 w 512"/>
              <a:gd name="T37" fmla="*/ 96 h 512"/>
              <a:gd name="T38" fmla="*/ 320 w 512"/>
              <a:gd name="T39" fmla="*/ 118 h 512"/>
              <a:gd name="T40" fmla="*/ 256 w 512"/>
              <a:gd name="T41" fmla="*/ 128 h 512"/>
              <a:gd name="T42" fmla="*/ 267 w 512"/>
              <a:gd name="T43" fmla="*/ 107 h 512"/>
              <a:gd name="T44" fmla="*/ 245 w 512"/>
              <a:gd name="T45" fmla="*/ 107 h 512"/>
              <a:gd name="T46" fmla="*/ 171 w 512"/>
              <a:gd name="T47" fmla="*/ 118 h 512"/>
              <a:gd name="T48" fmla="*/ 192 w 512"/>
              <a:gd name="T49" fmla="*/ 118 h 512"/>
              <a:gd name="T50" fmla="*/ 181 w 512"/>
              <a:gd name="T51" fmla="*/ 96 h 512"/>
              <a:gd name="T52" fmla="*/ 171 w 512"/>
              <a:gd name="T53" fmla="*/ 118 h 512"/>
              <a:gd name="T54" fmla="*/ 405 w 512"/>
              <a:gd name="T55" fmla="*/ 352 h 512"/>
              <a:gd name="T56" fmla="*/ 395 w 512"/>
              <a:gd name="T57" fmla="*/ 214 h 512"/>
              <a:gd name="T58" fmla="*/ 341 w 512"/>
              <a:gd name="T59" fmla="*/ 203 h 512"/>
              <a:gd name="T60" fmla="*/ 331 w 512"/>
              <a:gd name="T61" fmla="*/ 150 h 512"/>
              <a:gd name="T62" fmla="*/ 320 w 512"/>
              <a:gd name="T63" fmla="*/ 203 h 512"/>
              <a:gd name="T64" fmla="*/ 267 w 512"/>
              <a:gd name="T65" fmla="*/ 160 h 512"/>
              <a:gd name="T66" fmla="*/ 245 w 512"/>
              <a:gd name="T67" fmla="*/ 160 h 512"/>
              <a:gd name="T68" fmla="*/ 192 w 512"/>
              <a:gd name="T69" fmla="*/ 203 h 512"/>
              <a:gd name="T70" fmla="*/ 181 w 512"/>
              <a:gd name="T71" fmla="*/ 150 h 512"/>
              <a:gd name="T72" fmla="*/ 171 w 512"/>
              <a:gd name="T73" fmla="*/ 203 h 512"/>
              <a:gd name="T74" fmla="*/ 117 w 512"/>
              <a:gd name="T75" fmla="*/ 214 h 512"/>
              <a:gd name="T76" fmla="*/ 107 w 512"/>
              <a:gd name="T77" fmla="*/ 352 h 512"/>
              <a:gd name="T78" fmla="*/ 107 w 512"/>
              <a:gd name="T79" fmla="*/ 374 h 512"/>
              <a:gd name="T80" fmla="*/ 384 w 512"/>
              <a:gd name="T81" fmla="*/ 374 h 512"/>
              <a:gd name="T82" fmla="*/ 416 w 512"/>
              <a:gd name="T83" fmla="*/ 3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2" h="512">
                <a:moveTo>
                  <a:pt x="352" y="286"/>
                </a:moveTo>
                <a:cubicBezTo>
                  <a:pt x="357" y="290"/>
                  <a:pt x="363" y="296"/>
                  <a:pt x="373" y="298"/>
                </a:cubicBezTo>
                <a:cubicBezTo>
                  <a:pt x="373" y="352"/>
                  <a:pt x="373" y="352"/>
                  <a:pt x="373" y="352"/>
                </a:cubicBezTo>
                <a:cubicBezTo>
                  <a:pt x="139" y="352"/>
                  <a:pt x="139" y="352"/>
                  <a:pt x="139" y="352"/>
                </a:cubicBezTo>
                <a:cubicBezTo>
                  <a:pt x="139" y="280"/>
                  <a:pt x="139" y="280"/>
                  <a:pt x="139" y="280"/>
                </a:cubicBezTo>
                <a:cubicBezTo>
                  <a:pt x="141" y="281"/>
                  <a:pt x="144" y="283"/>
                  <a:pt x="147" y="286"/>
                </a:cubicBezTo>
                <a:cubicBezTo>
                  <a:pt x="154" y="292"/>
                  <a:pt x="162" y="299"/>
                  <a:pt x="179" y="299"/>
                </a:cubicBezTo>
                <a:cubicBezTo>
                  <a:pt x="196" y="299"/>
                  <a:pt x="205" y="292"/>
                  <a:pt x="212" y="286"/>
                </a:cubicBezTo>
                <a:cubicBezTo>
                  <a:pt x="217" y="281"/>
                  <a:pt x="221" y="278"/>
                  <a:pt x="230" y="278"/>
                </a:cubicBezTo>
                <a:cubicBezTo>
                  <a:pt x="239" y="278"/>
                  <a:pt x="243" y="281"/>
                  <a:pt x="249" y="286"/>
                </a:cubicBezTo>
                <a:cubicBezTo>
                  <a:pt x="256" y="292"/>
                  <a:pt x="265" y="299"/>
                  <a:pt x="282" y="299"/>
                </a:cubicBezTo>
                <a:cubicBezTo>
                  <a:pt x="298" y="299"/>
                  <a:pt x="307" y="292"/>
                  <a:pt x="314" y="286"/>
                </a:cubicBezTo>
                <a:cubicBezTo>
                  <a:pt x="320" y="281"/>
                  <a:pt x="324" y="278"/>
                  <a:pt x="333" y="278"/>
                </a:cubicBezTo>
                <a:cubicBezTo>
                  <a:pt x="342" y="278"/>
                  <a:pt x="346" y="281"/>
                  <a:pt x="352" y="286"/>
                </a:cubicBezTo>
                <a:close/>
                <a:moveTo>
                  <a:pt x="139" y="257"/>
                </a:moveTo>
                <a:cubicBezTo>
                  <a:pt x="149" y="260"/>
                  <a:pt x="155" y="265"/>
                  <a:pt x="160" y="269"/>
                </a:cubicBezTo>
                <a:cubicBezTo>
                  <a:pt x="166" y="274"/>
                  <a:pt x="170" y="278"/>
                  <a:pt x="179" y="278"/>
                </a:cubicBezTo>
                <a:cubicBezTo>
                  <a:pt x="188" y="278"/>
                  <a:pt x="192" y="274"/>
                  <a:pt x="198" y="269"/>
                </a:cubicBezTo>
                <a:cubicBezTo>
                  <a:pt x="205" y="264"/>
                  <a:pt x="214" y="256"/>
                  <a:pt x="230" y="256"/>
                </a:cubicBezTo>
                <a:cubicBezTo>
                  <a:pt x="247" y="256"/>
                  <a:pt x="256" y="264"/>
                  <a:pt x="263" y="269"/>
                </a:cubicBezTo>
                <a:cubicBezTo>
                  <a:pt x="269" y="274"/>
                  <a:pt x="273" y="278"/>
                  <a:pt x="282" y="278"/>
                </a:cubicBezTo>
                <a:cubicBezTo>
                  <a:pt x="290" y="278"/>
                  <a:pt x="294" y="274"/>
                  <a:pt x="300" y="269"/>
                </a:cubicBezTo>
                <a:cubicBezTo>
                  <a:pt x="307" y="264"/>
                  <a:pt x="316" y="256"/>
                  <a:pt x="333" y="256"/>
                </a:cubicBezTo>
                <a:cubicBezTo>
                  <a:pt x="349" y="256"/>
                  <a:pt x="358" y="264"/>
                  <a:pt x="365" y="269"/>
                </a:cubicBezTo>
                <a:cubicBezTo>
                  <a:pt x="368" y="272"/>
                  <a:pt x="371" y="274"/>
                  <a:pt x="373" y="275"/>
                </a:cubicBezTo>
                <a:cubicBezTo>
                  <a:pt x="373" y="224"/>
                  <a:pt x="373" y="224"/>
                  <a:pt x="373" y="224"/>
                </a:cubicBezTo>
                <a:cubicBezTo>
                  <a:pt x="139" y="224"/>
                  <a:pt x="139" y="224"/>
                  <a:pt x="139" y="224"/>
                </a:cubicBezTo>
                <a:lnTo>
                  <a:pt x="139" y="257"/>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20" y="118"/>
                </a:moveTo>
                <a:cubicBezTo>
                  <a:pt x="320" y="124"/>
                  <a:pt x="325" y="128"/>
                  <a:pt x="331" y="128"/>
                </a:cubicBezTo>
                <a:cubicBezTo>
                  <a:pt x="337" y="128"/>
                  <a:pt x="341" y="124"/>
                  <a:pt x="341" y="118"/>
                </a:cubicBezTo>
                <a:cubicBezTo>
                  <a:pt x="341" y="107"/>
                  <a:pt x="341" y="107"/>
                  <a:pt x="341" y="107"/>
                </a:cubicBezTo>
                <a:cubicBezTo>
                  <a:pt x="341" y="101"/>
                  <a:pt x="337" y="96"/>
                  <a:pt x="331" y="96"/>
                </a:cubicBezTo>
                <a:cubicBezTo>
                  <a:pt x="325" y="96"/>
                  <a:pt x="320" y="101"/>
                  <a:pt x="320" y="107"/>
                </a:cubicBezTo>
                <a:lnTo>
                  <a:pt x="320" y="118"/>
                </a:lnTo>
                <a:close/>
                <a:moveTo>
                  <a:pt x="245" y="118"/>
                </a:moveTo>
                <a:cubicBezTo>
                  <a:pt x="245" y="124"/>
                  <a:pt x="250" y="128"/>
                  <a:pt x="256" y="128"/>
                </a:cubicBezTo>
                <a:cubicBezTo>
                  <a:pt x="262" y="128"/>
                  <a:pt x="267" y="124"/>
                  <a:pt x="267" y="118"/>
                </a:cubicBezTo>
                <a:cubicBezTo>
                  <a:pt x="267" y="107"/>
                  <a:pt x="267" y="107"/>
                  <a:pt x="267" y="107"/>
                </a:cubicBezTo>
                <a:cubicBezTo>
                  <a:pt x="267" y="101"/>
                  <a:pt x="262" y="96"/>
                  <a:pt x="256" y="96"/>
                </a:cubicBezTo>
                <a:cubicBezTo>
                  <a:pt x="250" y="96"/>
                  <a:pt x="245" y="101"/>
                  <a:pt x="245" y="107"/>
                </a:cubicBezTo>
                <a:lnTo>
                  <a:pt x="245" y="118"/>
                </a:lnTo>
                <a:close/>
                <a:moveTo>
                  <a:pt x="171" y="118"/>
                </a:moveTo>
                <a:cubicBezTo>
                  <a:pt x="171" y="124"/>
                  <a:pt x="175" y="128"/>
                  <a:pt x="181" y="128"/>
                </a:cubicBezTo>
                <a:cubicBezTo>
                  <a:pt x="187" y="128"/>
                  <a:pt x="192" y="124"/>
                  <a:pt x="192" y="118"/>
                </a:cubicBezTo>
                <a:cubicBezTo>
                  <a:pt x="192" y="107"/>
                  <a:pt x="192" y="107"/>
                  <a:pt x="192" y="107"/>
                </a:cubicBezTo>
                <a:cubicBezTo>
                  <a:pt x="192" y="101"/>
                  <a:pt x="187" y="96"/>
                  <a:pt x="181" y="96"/>
                </a:cubicBezTo>
                <a:cubicBezTo>
                  <a:pt x="175" y="96"/>
                  <a:pt x="171" y="101"/>
                  <a:pt x="171" y="107"/>
                </a:cubicBezTo>
                <a:lnTo>
                  <a:pt x="171" y="118"/>
                </a:lnTo>
                <a:close/>
                <a:moveTo>
                  <a:pt x="416" y="363"/>
                </a:moveTo>
                <a:cubicBezTo>
                  <a:pt x="416" y="357"/>
                  <a:pt x="411" y="352"/>
                  <a:pt x="405" y="352"/>
                </a:cubicBezTo>
                <a:cubicBezTo>
                  <a:pt x="395" y="352"/>
                  <a:pt x="395" y="352"/>
                  <a:pt x="395" y="352"/>
                </a:cubicBezTo>
                <a:cubicBezTo>
                  <a:pt x="395" y="214"/>
                  <a:pt x="395" y="214"/>
                  <a:pt x="395" y="214"/>
                </a:cubicBezTo>
                <a:cubicBezTo>
                  <a:pt x="395" y="208"/>
                  <a:pt x="390" y="203"/>
                  <a:pt x="384" y="203"/>
                </a:cubicBezTo>
                <a:cubicBezTo>
                  <a:pt x="341" y="203"/>
                  <a:pt x="341" y="203"/>
                  <a:pt x="341" y="203"/>
                </a:cubicBezTo>
                <a:cubicBezTo>
                  <a:pt x="341" y="160"/>
                  <a:pt x="341" y="160"/>
                  <a:pt x="341" y="160"/>
                </a:cubicBezTo>
                <a:cubicBezTo>
                  <a:pt x="341" y="154"/>
                  <a:pt x="337" y="150"/>
                  <a:pt x="331" y="150"/>
                </a:cubicBezTo>
                <a:cubicBezTo>
                  <a:pt x="325" y="150"/>
                  <a:pt x="320" y="154"/>
                  <a:pt x="320" y="160"/>
                </a:cubicBezTo>
                <a:cubicBezTo>
                  <a:pt x="320" y="203"/>
                  <a:pt x="320" y="203"/>
                  <a:pt x="320" y="203"/>
                </a:cubicBezTo>
                <a:cubicBezTo>
                  <a:pt x="267" y="203"/>
                  <a:pt x="267" y="203"/>
                  <a:pt x="267" y="203"/>
                </a:cubicBezTo>
                <a:cubicBezTo>
                  <a:pt x="267" y="160"/>
                  <a:pt x="267" y="160"/>
                  <a:pt x="267" y="160"/>
                </a:cubicBezTo>
                <a:cubicBezTo>
                  <a:pt x="267" y="154"/>
                  <a:pt x="262" y="150"/>
                  <a:pt x="256" y="150"/>
                </a:cubicBezTo>
                <a:cubicBezTo>
                  <a:pt x="250" y="150"/>
                  <a:pt x="245" y="154"/>
                  <a:pt x="245" y="160"/>
                </a:cubicBezTo>
                <a:cubicBezTo>
                  <a:pt x="245" y="203"/>
                  <a:pt x="245" y="203"/>
                  <a:pt x="245" y="203"/>
                </a:cubicBezTo>
                <a:cubicBezTo>
                  <a:pt x="192" y="203"/>
                  <a:pt x="192" y="203"/>
                  <a:pt x="192" y="203"/>
                </a:cubicBezTo>
                <a:cubicBezTo>
                  <a:pt x="192" y="160"/>
                  <a:pt x="192" y="160"/>
                  <a:pt x="192" y="160"/>
                </a:cubicBezTo>
                <a:cubicBezTo>
                  <a:pt x="192" y="154"/>
                  <a:pt x="187" y="150"/>
                  <a:pt x="181" y="150"/>
                </a:cubicBezTo>
                <a:cubicBezTo>
                  <a:pt x="175" y="150"/>
                  <a:pt x="171" y="154"/>
                  <a:pt x="171" y="160"/>
                </a:cubicBezTo>
                <a:cubicBezTo>
                  <a:pt x="171" y="203"/>
                  <a:pt x="171" y="203"/>
                  <a:pt x="171" y="203"/>
                </a:cubicBezTo>
                <a:cubicBezTo>
                  <a:pt x="128" y="203"/>
                  <a:pt x="128" y="203"/>
                  <a:pt x="128" y="203"/>
                </a:cubicBezTo>
                <a:cubicBezTo>
                  <a:pt x="122" y="203"/>
                  <a:pt x="117" y="208"/>
                  <a:pt x="117" y="214"/>
                </a:cubicBezTo>
                <a:cubicBezTo>
                  <a:pt x="117" y="352"/>
                  <a:pt x="117" y="352"/>
                  <a:pt x="117" y="352"/>
                </a:cubicBezTo>
                <a:cubicBezTo>
                  <a:pt x="107" y="352"/>
                  <a:pt x="107" y="352"/>
                  <a:pt x="107" y="352"/>
                </a:cubicBezTo>
                <a:cubicBezTo>
                  <a:pt x="101" y="352"/>
                  <a:pt x="96" y="357"/>
                  <a:pt x="96" y="363"/>
                </a:cubicBezTo>
                <a:cubicBezTo>
                  <a:pt x="96" y="369"/>
                  <a:pt x="101" y="374"/>
                  <a:pt x="107" y="374"/>
                </a:cubicBezTo>
                <a:cubicBezTo>
                  <a:pt x="128" y="374"/>
                  <a:pt x="128" y="374"/>
                  <a:pt x="128" y="374"/>
                </a:cubicBezTo>
                <a:cubicBezTo>
                  <a:pt x="384" y="374"/>
                  <a:pt x="384" y="374"/>
                  <a:pt x="384" y="374"/>
                </a:cubicBezTo>
                <a:cubicBezTo>
                  <a:pt x="405" y="374"/>
                  <a:pt x="405" y="374"/>
                  <a:pt x="405" y="374"/>
                </a:cubicBezTo>
                <a:cubicBezTo>
                  <a:pt x="411" y="374"/>
                  <a:pt x="416" y="369"/>
                  <a:pt x="416" y="3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2" name="Freeform 756">
            <a:extLst>
              <a:ext uri="{FF2B5EF4-FFF2-40B4-BE49-F238E27FC236}">
                <a16:creationId xmlns:a16="http://schemas.microsoft.com/office/drawing/2014/main" id="{3C145247-8829-DA5C-1BFC-43F62F567E4B}"/>
              </a:ext>
              <a:ext uri="{C183D7F6-B498-43B3-948B-1728B52AA6E4}">
                <adec:decorative xmlns:adec="http://schemas.microsoft.com/office/drawing/2017/decorative" val="1"/>
              </a:ext>
            </a:extLst>
          </p:cNvPr>
          <p:cNvSpPr>
            <a:spLocks noChangeAspect="1" noEditPoints="1"/>
          </p:cNvSpPr>
          <p:nvPr/>
        </p:nvSpPr>
        <p:spPr bwMode="auto">
          <a:xfrm>
            <a:off x="1620668" y="4269213"/>
            <a:ext cx="637309" cy="637309"/>
          </a:xfrm>
          <a:custGeom>
            <a:avLst/>
            <a:gdLst>
              <a:gd name="T0" fmla="*/ 0 w 512"/>
              <a:gd name="T1" fmla="*/ 256 h 512"/>
              <a:gd name="T2" fmla="*/ 512 w 512"/>
              <a:gd name="T3" fmla="*/ 256 h 512"/>
              <a:gd name="T4" fmla="*/ 308 w 512"/>
              <a:gd name="T5" fmla="*/ 356 h 512"/>
              <a:gd name="T6" fmla="*/ 294 w 512"/>
              <a:gd name="T7" fmla="*/ 361 h 512"/>
              <a:gd name="T8" fmla="*/ 240 w 512"/>
              <a:gd name="T9" fmla="*/ 350 h 512"/>
              <a:gd name="T10" fmla="*/ 221 w 512"/>
              <a:gd name="T11" fmla="*/ 290 h 512"/>
              <a:gd name="T12" fmla="*/ 235 w 512"/>
              <a:gd name="T13" fmla="*/ 191 h 512"/>
              <a:gd name="T14" fmla="*/ 202 w 512"/>
              <a:gd name="T15" fmla="*/ 176 h 512"/>
              <a:gd name="T16" fmla="*/ 170 w 512"/>
              <a:gd name="T17" fmla="*/ 191 h 512"/>
              <a:gd name="T18" fmla="*/ 184 w 512"/>
              <a:gd name="T19" fmla="*/ 290 h 512"/>
              <a:gd name="T20" fmla="*/ 165 w 512"/>
              <a:gd name="T21" fmla="*/ 350 h 512"/>
              <a:gd name="T22" fmla="*/ 111 w 512"/>
              <a:gd name="T23" fmla="*/ 361 h 512"/>
              <a:gd name="T24" fmla="*/ 97 w 512"/>
              <a:gd name="T25" fmla="*/ 356 h 512"/>
              <a:gd name="T26" fmla="*/ 139 w 512"/>
              <a:gd name="T27" fmla="*/ 334 h 512"/>
              <a:gd name="T28" fmla="*/ 166 w 512"/>
              <a:gd name="T29" fmla="*/ 302 h 512"/>
              <a:gd name="T30" fmla="*/ 153 w 512"/>
              <a:gd name="T31" fmla="*/ 177 h 512"/>
              <a:gd name="T32" fmla="*/ 251 w 512"/>
              <a:gd name="T33" fmla="*/ 177 h 512"/>
              <a:gd name="T34" fmla="*/ 239 w 512"/>
              <a:gd name="T35" fmla="*/ 302 h 512"/>
              <a:gd name="T36" fmla="*/ 265 w 512"/>
              <a:gd name="T37" fmla="*/ 334 h 512"/>
              <a:gd name="T38" fmla="*/ 308 w 512"/>
              <a:gd name="T39" fmla="*/ 356 h 512"/>
              <a:gd name="T40" fmla="*/ 405 w 512"/>
              <a:gd name="T41" fmla="*/ 342 h 512"/>
              <a:gd name="T42" fmla="*/ 380 w 512"/>
              <a:gd name="T43" fmla="*/ 335 h 512"/>
              <a:gd name="T44" fmla="*/ 356 w 512"/>
              <a:gd name="T45" fmla="*/ 328 h 512"/>
              <a:gd name="T46" fmla="*/ 360 w 512"/>
              <a:gd name="T47" fmla="*/ 248 h 512"/>
              <a:gd name="T48" fmla="*/ 330 w 512"/>
              <a:gd name="T49" fmla="*/ 197 h 512"/>
              <a:gd name="T50" fmla="*/ 301 w 512"/>
              <a:gd name="T51" fmla="*/ 248 h 512"/>
              <a:gd name="T52" fmla="*/ 305 w 512"/>
              <a:gd name="T53" fmla="*/ 328 h 512"/>
              <a:gd name="T54" fmla="*/ 290 w 512"/>
              <a:gd name="T55" fmla="*/ 326 h 512"/>
              <a:gd name="T56" fmla="*/ 298 w 512"/>
              <a:gd name="T57" fmla="*/ 293 h 512"/>
              <a:gd name="T58" fmla="*/ 288 w 512"/>
              <a:gd name="T59" fmla="*/ 195 h 512"/>
              <a:gd name="T60" fmla="*/ 373 w 512"/>
              <a:gd name="T61" fmla="*/ 195 h 512"/>
              <a:gd name="T62" fmla="*/ 363 w 512"/>
              <a:gd name="T63" fmla="*/ 293 h 512"/>
              <a:gd name="T64" fmla="*/ 383 w 512"/>
              <a:gd name="T65" fmla="*/ 314 h 512"/>
              <a:gd name="T66" fmla="*/ 414 w 512"/>
              <a:gd name="T67" fmla="*/ 33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08" y="356"/>
                </a:moveTo>
                <a:cubicBezTo>
                  <a:pt x="306" y="360"/>
                  <a:pt x="302" y="362"/>
                  <a:pt x="298" y="362"/>
                </a:cubicBezTo>
                <a:cubicBezTo>
                  <a:pt x="297" y="362"/>
                  <a:pt x="295" y="362"/>
                  <a:pt x="294" y="361"/>
                </a:cubicBezTo>
                <a:cubicBezTo>
                  <a:pt x="283" y="356"/>
                  <a:pt x="273" y="356"/>
                  <a:pt x="264" y="355"/>
                </a:cubicBezTo>
                <a:cubicBezTo>
                  <a:pt x="256" y="355"/>
                  <a:pt x="248" y="355"/>
                  <a:pt x="240" y="350"/>
                </a:cubicBezTo>
                <a:cubicBezTo>
                  <a:pt x="226" y="343"/>
                  <a:pt x="220" y="323"/>
                  <a:pt x="219" y="317"/>
                </a:cubicBezTo>
                <a:cubicBezTo>
                  <a:pt x="217" y="308"/>
                  <a:pt x="216" y="297"/>
                  <a:pt x="221" y="290"/>
                </a:cubicBezTo>
                <a:cubicBezTo>
                  <a:pt x="228" y="280"/>
                  <a:pt x="236" y="261"/>
                  <a:pt x="240" y="246"/>
                </a:cubicBezTo>
                <a:cubicBezTo>
                  <a:pt x="246" y="221"/>
                  <a:pt x="244" y="202"/>
                  <a:pt x="235" y="191"/>
                </a:cubicBezTo>
                <a:cubicBezTo>
                  <a:pt x="223" y="176"/>
                  <a:pt x="203" y="177"/>
                  <a:pt x="203" y="177"/>
                </a:cubicBezTo>
                <a:cubicBezTo>
                  <a:pt x="202" y="177"/>
                  <a:pt x="202" y="176"/>
                  <a:pt x="202" y="176"/>
                </a:cubicBezTo>
                <a:cubicBezTo>
                  <a:pt x="202" y="176"/>
                  <a:pt x="202" y="177"/>
                  <a:pt x="202" y="177"/>
                </a:cubicBezTo>
                <a:cubicBezTo>
                  <a:pt x="202" y="177"/>
                  <a:pt x="181" y="176"/>
                  <a:pt x="170" y="191"/>
                </a:cubicBezTo>
                <a:cubicBezTo>
                  <a:pt x="160" y="202"/>
                  <a:pt x="159" y="221"/>
                  <a:pt x="165" y="246"/>
                </a:cubicBezTo>
                <a:cubicBezTo>
                  <a:pt x="168" y="261"/>
                  <a:pt x="176" y="280"/>
                  <a:pt x="184" y="290"/>
                </a:cubicBezTo>
                <a:cubicBezTo>
                  <a:pt x="189" y="297"/>
                  <a:pt x="187" y="308"/>
                  <a:pt x="185" y="317"/>
                </a:cubicBezTo>
                <a:cubicBezTo>
                  <a:pt x="184" y="323"/>
                  <a:pt x="179" y="343"/>
                  <a:pt x="165" y="350"/>
                </a:cubicBezTo>
                <a:cubicBezTo>
                  <a:pt x="157" y="355"/>
                  <a:pt x="149" y="355"/>
                  <a:pt x="140" y="355"/>
                </a:cubicBezTo>
                <a:cubicBezTo>
                  <a:pt x="131" y="356"/>
                  <a:pt x="122" y="356"/>
                  <a:pt x="111" y="361"/>
                </a:cubicBezTo>
                <a:cubicBezTo>
                  <a:pt x="109" y="362"/>
                  <a:pt x="108" y="362"/>
                  <a:pt x="106" y="362"/>
                </a:cubicBezTo>
                <a:cubicBezTo>
                  <a:pt x="102" y="362"/>
                  <a:pt x="98" y="360"/>
                  <a:pt x="97" y="356"/>
                </a:cubicBezTo>
                <a:cubicBezTo>
                  <a:pt x="94" y="351"/>
                  <a:pt x="96" y="344"/>
                  <a:pt x="102" y="342"/>
                </a:cubicBezTo>
                <a:cubicBezTo>
                  <a:pt x="116" y="335"/>
                  <a:pt x="129" y="335"/>
                  <a:pt x="139" y="334"/>
                </a:cubicBezTo>
                <a:cubicBezTo>
                  <a:pt x="146" y="334"/>
                  <a:pt x="151" y="334"/>
                  <a:pt x="155" y="332"/>
                </a:cubicBezTo>
                <a:cubicBezTo>
                  <a:pt x="161" y="328"/>
                  <a:pt x="167" y="308"/>
                  <a:pt x="166" y="302"/>
                </a:cubicBezTo>
                <a:cubicBezTo>
                  <a:pt x="157" y="289"/>
                  <a:pt x="148" y="269"/>
                  <a:pt x="144" y="251"/>
                </a:cubicBezTo>
                <a:cubicBezTo>
                  <a:pt x="136" y="219"/>
                  <a:pt x="139" y="194"/>
                  <a:pt x="153" y="177"/>
                </a:cubicBezTo>
                <a:cubicBezTo>
                  <a:pt x="171" y="155"/>
                  <a:pt x="200" y="155"/>
                  <a:pt x="202" y="155"/>
                </a:cubicBezTo>
                <a:cubicBezTo>
                  <a:pt x="205" y="155"/>
                  <a:pt x="233" y="155"/>
                  <a:pt x="251" y="177"/>
                </a:cubicBezTo>
                <a:cubicBezTo>
                  <a:pt x="265" y="194"/>
                  <a:pt x="268" y="219"/>
                  <a:pt x="261" y="251"/>
                </a:cubicBezTo>
                <a:cubicBezTo>
                  <a:pt x="256" y="269"/>
                  <a:pt x="247" y="289"/>
                  <a:pt x="239" y="302"/>
                </a:cubicBezTo>
                <a:cubicBezTo>
                  <a:pt x="237" y="308"/>
                  <a:pt x="243" y="328"/>
                  <a:pt x="250" y="332"/>
                </a:cubicBezTo>
                <a:cubicBezTo>
                  <a:pt x="253" y="334"/>
                  <a:pt x="259" y="334"/>
                  <a:pt x="265" y="334"/>
                </a:cubicBezTo>
                <a:cubicBezTo>
                  <a:pt x="276" y="335"/>
                  <a:pt x="288" y="335"/>
                  <a:pt x="303" y="342"/>
                </a:cubicBezTo>
                <a:cubicBezTo>
                  <a:pt x="308" y="344"/>
                  <a:pt x="310" y="351"/>
                  <a:pt x="308" y="356"/>
                </a:cubicBezTo>
                <a:close/>
                <a:moveTo>
                  <a:pt x="414" y="337"/>
                </a:moveTo>
                <a:cubicBezTo>
                  <a:pt x="412" y="340"/>
                  <a:pt x="408" y="342"/>
                  <a:pt x="405" y="342"/>
                </a:cubicBezTo>
                <a:cubicBezTo>
                  <a:pt x="403" y="342"/>
                  <a:pt x="401" y="341"/>
                  <a:pt x="399" y="340"/>
                </a:cubicBezTo>
                <a:cubicBezTo>
                  <a:pt x="395" y="337"/>
                  <a:pt x="387" y="336"/>
                  <a:pt x="380" y="335"/>
                </a:cubicBezTo>
                <a:cubicBezTo>
                  <a:pt x="372" y="334"/>
                  <a:pt x="364" y="333"/>
                  <a:pt x="357" y="329"/>
                </a:cubicBezTo>
                <a:cubicBezTo>
                  <a:pt x="357" y="329"/>
                  <a:pt x="356" y="328"/>
                  <a:pt x="356" y="328"/>
                </a:cubicBezTo>
                <a:cubicBezTo>
                  <a:pt x="341" y="317"/>
                  <a:pt x="337" y="293"/>
                  <a:pt x="345" y="282"/>
                </a:cubicBezTo>
                <a:cubicBezTo>
                  <a:pt x="351" y="274"/>
                  <a:pt x="357" y="260"/>
                  <a:pt x="360" y="248"/>
                </a:cubicBezTo>
                <a:cubicBezTo>
                  <a:pt x="364" y="230"/>
                  <a:pt x="363" y="217"/>
                  <a:pt x="356" y="208"/>
                </a:cubicBezTo>
                <a:cubicBezTo>
                  <a:pt x="347" y="197"/>
                  <a:pt x="332" y="197"/>
                  <a:pt x="330" y="197"/>
                </a:cubicBezTo>
                <a:cubicBezTo>
                  <a:pt x="329" y="197"/>
                  <a:pt x="313" y="197"/>
                  <a:pt x="305" y="208"/>
                </a:cubicBezTo>
                <a:cubicBezTo>
                  <a:pt x="298" y="217"/>
                  <a:pt x="297" y="230"/>
                  <a:pt x="301" y="248"/>
                </a:cubicBezTo>
                <a:cubicBezTo>
                  <a:pt x="304" y="260"/>
                  <a:pt x="310" y="274"/>
                  <a:pt x="315" y="282"/>
                </a:cubicBezTo>
                <a:cubicBezTo>
                  <a:pt x="323" y="293"/>
                  <a:pt x="319" y="317"/>
                  <a:pt x="305" y="328"/>
                </a:cubicBezTo>
                <a:cubicBezTo>
                  <a:pt x="303" y="330"/>
                  <a:pt x="300" y="330"/>
                  <a:pt x="298" y="330"/>
                </a:cubicBezTo>
                <a:cubicBezTo>
                  <a:pt x="295" y="330"/>
                  <a:pt x="292" y="329"/>
                  <a:pt x="290" y="326"/>
                </a:cubicBezTo>
                <a:cubicBezTo>
                  <a:pt x="286" y="321"/>
                  <a:pt x="287" y="315"/>
                  <a:pt x="292" y="311"/>
                </a:cubicBezTo>
                <a:cubicBezTo>
                  <a:pt x="298" y="307"/>
                  <a:pt x="299" y="296"/>
                  <a:pt x="298" y="293"/>
                </a:cubicBezTo>
                <a:cubicBezTo>
                  <a:pt x="291" y="284"/>
                  <a:pt x="284" y="268"/>
                  <a:pt x="280" y="253"/>
                </a:cubicBezTo>
                <a:cubicBezTo>
                  <a:pt x="274" y="228"/>
                  <a:pt x="277" y="209"/>
                  <a:pt x="288" y="195"/>
                </a:cubicBezTo>
                <a:cubicBezTo>
                  <a:pt x="304" y="175"/>
                  <a:pt x="328" y="176"/>
                  <a:pt x="330" y="176"/>
                </a:cubicBezTo>
                <a:cubicBezTo>
                  <a:pt x="332" y="176"/>
                  <a:pt x="357" y="175"/>
                  <a:pt x="373" y="195"/>
                </a:cubicBezTo>
                <a:cubicBezTo>
                  <a:pt x="384" y="209"/>
                  <a:pt x="386" y="228"/>
                  <a:pt x="380" y="253"/>
                </a:cubicBezTo>
                <a:cubicBezTo>
                  <a:pt x="377" y="268"/>
                  <a:pt x="370" y="284"/>
                  <a:pt x="363" y="293"/>
                </a:cubicBezTo>
                <a:cubicBezTo>
                  <a:pt x="362" y="296"/>
                  <a:pt x="363" y="306"/>
                  <a:pt x="369" y="311"/>
                </a:cubicBezTo>
                <a:cubicBezTo>
                  <a:pt x="372" y="312"/>
                  <a:pt x="378" y="313"/>
                  <a:pt x="383" y="314"/>
                </a:cubicBezTo>
                <a:cubicBezTo>
                  <a:pt x="392" y="315"/>
                  <a:pt x="402" y="317"/>
                  <a:pt x="410" y="322"/>
                </a:cubicBezTo>
                <a:cubicBezTo>
                  <a:pt x="415" y="325"/>
                  <a:pt x="417" y="332"/>
                  <a:pt x="414" y="3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887">
            <a:extLst>
              <a:ext uri="{FF2B5EF4-FFF2-40B4-BE49-F238E27FC236}">
                <a16:creationId xmlns:a16="http://schemas.microsoft.com/office/drawing/2014/main" id="{071F91CE-0186-6BAE-9DE7-A26A79276CC1}"/>
              </a:ext>
              <a:ext uri="{C183D7F6-B498-43B3-948B-1728B52AA6E4}">
                <adec:decorative xmlns:adec="http://schemas.microsoft.com/office/drawing/2017/decorative" val="1"/>
              </a:ext>
            </a:extLst>
          </p:cNvPr>
          <p:cNvSpPr>
            <a:spLocks noChangeAspect="1" noEditPoints="1"/>
          </p:cNvSpPr>
          <p:nvPr/>
        </p:nvSpPr>
        <p:spPr bwMode="auto">
          <a:xfrm>
            <a:off x="1653514" y="5434737"/>
            <a:ext cx="571618" cy="571618"/>
          </a:xfrm>
          <a:custGeom>
            <a:avLst/>
            <a:gdLst>
              <a:gd name="T0" fmla="*/ 213 w 512"/>
              <a:gd name="T1" fmla="*/ 139 h 512"/>
              <a:gd name="T2" fmla="*/ 224 w 512"/>
              <a:gd name="T3" fmla="*/ 128 h 512"/>
              <a:gd name="T4" fmla="*/ 235 w 512"/>
              <a:gd name="T5" fmla="*/ 139 h 512"/>
              <a:gd name="T6" fmla="*/ 224 w 512"/>
              <a:gd name="T7" fmla="*/ 150 h 512"/>
              <a:gd name="T8" fmla="*/ 213 w 512"/>
              <a:gd name="T9" fmla="*/ 139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192 w 512"/>
              <a:gd name="T21" fmla="*/ 139 h 512"/>
              <a:gd name="T22" fmla="*/ 224 w 512"/>
              <a:gd name="T23" fmla="*/ 171 h 512"/>
              <a:gd name="T24" fmla="*/ 256 w 512"/>
              <a:gd name="T25" fmla="*/ 139 h 512"/>
              <a:gd name="T26" fmla="*/ 224 w 512"/>
              <a:gd name="T27" fmla="*/ 107 h 512"/>
              <a:gd name="T28" fmla="*/ 192 w 512"/>
              <a:gd name="T29" fmla="*/ 139 h 512"/>
              <a:gd name="T30" fmla="*/ 311 w 512"/>
              <a:gd name="T31" fmla="*/ 358 h 512"/>
              <a:gd name="T32" fmla="*/ 297 w 512"/>
              <a:gd name="T33" fmla="*/ 361 h 512"/>
              <a:gd name="T34" fmla="*/ 230 w 512"/>
              <a:gd name="T35" fmla="*/ 395 h 512"/>
              <a:gd name="T36" fmla="*/ 149 w 512"/>
              <a:gd name="T37" fmla="*/ 314 h 512"/>
              <a:gd name="T38" fmla="*/ 185 w 512"/>
              <a:gd name="T39" fmla="*/ 247 h 512"/>
              <a:gd name="T40" fmla="*/ 188 w 512"/>
              <a:gd name="T41" fmla="*/ 232 h 512"/>
              <a:gd name="T42" fmla="*/ 173 w 512"/>
              <a:gd name="T43" fmla="*/ 229 h 512"/>
              <a:gd name="T44" fmla="*/ 128 w 512"/>
              <a:gd name="T45" fmla="*/ 314 h 512"/>
              <a:gd name="T46" fmla="*/ 230 w 512"/>
              <a:gd name="T47" fmla="*/ 416 h 512"/>
              <a:gd name="T48" fmla="*/ 314 w 512"/>
              <a:gd name="T49" fmla="*/ 373 h 512"/>
              <a:gd name="T50" fmla="*/ 311 w 512"/>
              <a:gd name="T51" fmla="*/ 358 h 512"/>
              <a:gd name="T52" fmla="*/ 394 w 512"/>
              <a:gd name="T53" fmla="*/ 360 h 512"/>
              <a:gd name="T54" fmla="*/ 381 w 512"/>
              <a:gd name="T55" fmla="*/ 353 h 512"/>
              <a:gd name="T56" fmla="*/ 359 w 512"/>
              <a:gd name="T57" fmla="*/ 360 h 512"/>
              <a:gd name="T58" fmla="*/ 330 w 512"/>
              <a:gd name="T59" fmla="*/ 264 h 512"/>
              <a:gd name="T60" fmla="*/ 330 w 512"/>
              <a:gd name="T61" fmla="*/ 264 h 512"/>
              <a:gd name="T62" fmla="*/ 320 w 512"/>
              <a:gd name="T63" fmla="*/ 256 h 512"/>
              <a:gd name="T64" fmla="*/ 235 w 512"/>
              <a:gd name="T65" fmla="*/ 256 h 512"/>
              <a:gd name="T66" fmla="*/ 235 w 512"/>
              <a:gd name="T67" fmla="*/ 235 h 512"/>
              <a:gd name="T68" fmla="*/ 320 w 512"/>
              <a:gd name="T69" fmla="*/ 235 h 512"/>
              <a:gd name="T70" fmla="*/ 331 w 512"/>
              <a:gd name="T71" fmla="*/ 224 h 512"/>
              <a:gd name="T72" fmla="*/ 320 w 512"/>
              <a:gd name="T73" fmla="*/ 214 h 512"/>
              <a:gd name="T74" fmla="*/ 235 w 512"/>
              <a:gd name="T75" fmla="*/ 214 h 512"/>
              <a:gd name="T76" fmla="*/ 235 w 512"/>
              <a:gd name="T77" fmla="*/ 203 h 512"/>
              <a:gd name="T78" fmla="*/ 224 w 512"/>
              <a:gd name="T79" fmla="*/ 192 h 512"/>
              <a:gd name="T80" fmla="*/ 213 w 512"/>
              <a:gd name="T81" fmla="*/ 203 h 512"/>
              <a:gd name="T82" fmla="*/ 213 w 512"/>
              <a:gd name="T83" fmla="*/ 267 h 512"/>
              <a:gd name="T84" fmla="*/ 224 w 512"/>
              <a:gd name="T85" fmla="*/ 278 h 512"/>
              <a:gd name="T86" fmla="*/ 312 w 512"/>
              <a:gd name="T87" fmla="*/ 278 h 512"/>
              <a:gd name="T88" fmla="*/ 312 w 512"/>
              <a:gd name="T89" fmla="*/ 278 h 512"/>
              <a:gd name="T90" fmla="*/ 342 w 512"/>
              <a:gd name="T91" fmla="*/ 377 h 512"/>
              <a:gd name="T92" fmla="*/ 342 w 512"/>
              <a:gd name="T93" fmla="*/ 377 h 512"/>
              <a:gd name="T94" fmla="*/ 342 w 512"/>
              <a:gd name="T95" fmla="*/ 377 h 512"/>
              <a:gd name="T96" fmla="*/ 352 w 512"/>
              <a:gd name="T97" fmla="*/ 384 h 512"/>
              <a:gd name="T98" fmla="*/ 355 w 512"/>
              <a:gd name="T99" fmla="*/ 384 h 512"/>
              <a:gd name="T100" fmla="*/ 387 w 512"/>
              <a:gd name="T101" fmla="*/ 373 h 512"/>
              <a:gd name="T102" fmla="*/ 394 w 512"/>
              <a:gd name="T103" fmla="*/ 3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12">
                <a:moveTo>
                  <a:pt x="213" y="139"/>
                </a:moveTo>
                <a:cubicBezTo>
                  <a:pt x="213" y="133"/>
                  <a:pt x="218" y="128"/>
                  <a:pt x="224" y="128"/>
                </a:cubicBezTo>
                <a:cubicBezTo>
                  <a:pt x="230" y="128"/>
                  <a:pt x="235" y="133"/>
                  <a:pt x="235" y="139"/>
                </a:cubicBezTo>
                <a:cubicBezTo>
                  <a:pt x="235" y="145"/>
                  <a:pt x="230" y="150"/>
                  <a:pt x="224" y="150"/>
                </a:cubicBezTo>
                <a:cubicBezTo>
                  <a:pt x="218" y="150"/>
                  <a:pt x="213" y="145"/>
                  <a:pt x="213" y="139"/>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192" y="139"/>
                </a:moveTo>
                <a:cubicBezTo>
                  <a:pt x="192" y="157"/>
                  <a:pt x="206" y="171"/>
                  <a:pt x="224" y="171"/>
                </a:cubicBezTo>
                <a:cubicBezTo>
                  <a:pt x="242" y="171"/>
                  <a:pt x="256" y="157"/>
                  <a:pt x="256" y="139"/>
                </a:cubicBezTo>
                <a:cubicBezTo>
                  <a:pt x="256" y="121"/>
                  <a:pt x="242" y="107"/>
                  <a:pt x="224" y="107"/>
                </a:cubicBezTo>
                <a:cubicBezTo>
                  <a:pt x="206" y="107"/>
                  <a:pt x="192" y="121"/>
                  <a:pt x="192" y="139"/>
                </a:cubicBezTo>
                <a:close/>
                <a:moveTo>
                  <a:pt x="311" y="358"/>
                </a:moveTo>
                <a:cubicBezTo>
                  <a:pt x="307" y="355"/>
                  <a:pt x="300" y="356"/>
                  <a:pt x="297" y="361"/>
                </a:cubicBezTo>
                <a:cubicBezTo>
                  <a:pt x="281" y="382"/>
                  <a:pt x="257" y="395"/>
                  <a:pt x="230" y="395"/>
                </a:cubicBezTo>
                <a:cubicBezTo>
                  <a:pt x="186" y="395"/>
                  <a:pt x="149" y="359"/>
                  <a:pt x="149" y="314"/>
                </a:cubicBezTo>
                <a:cubicBezTo>
                  <a:pt x="149" y="287"/>
                  <a:pt x="163" y="262"/>
                  <a:pt x="185" y="247"/>
                </a:cubicBezTo>
                <a:cubicBezTo>
                  <a:pt x="190" y="243"/>
                  <a:pt x="191" y="237"/>
                  <a:pt x="188" y="232"/>
                </a:cubicBezTo>
                <a:cubicBezTo>
                  <a:pt x="185" y="227"/>
                  <a:pt x="178" y="226"/>
                  <a:pt x="173" y="229"/>
                </a:cubicBezTo>
                <a:cubicBezTo>
                  <a:pt x="145" y="248"/>
                  <a:pt x="128" y="280"/>
                  <a:pt x="128" y="314"/>
                </a:cubicBezTo>
                <a:cubicBezTo>
                  <a:pt x="128" y="370"/>
                  <a:pt x="174" y="416"/>
                  <a:pt x="230" y="416"/>
                </a:cubicBezTo>
                <a:cubicBezTo>
                  <a:pt x="264" y="416"/>
                  <a:pt x="295" y="400"/>
                  <a:pt x="314" y="373"/>
                </a:cubicBezTo>
                <a:cubicBezTo>
                  <a:pt x="317" y="368"/>
                  <a:pt x="316" y="362"/>
                  <a:pt x="311" y="358"/>
                </a:cubicBezTo>
                <a:close/>
                <a:moveTo>
                  <a:pt x="394" y="360"/>
                </a:moveTo>
                <a:cubicBezTo>
                  <a:pt x="392" y="354"/>
                  <a:pt x="386" y="351"/>
                  <a:pt x="381" y="353"/>
                </a:cubicBezTo>
                <a:cubicBezTo>
                  <a:pt x="359" y="360"/>
                  <a:pt x="359" y="360"/>
                  <a:pt x="359" y="360"/>
                </a:cubicBezTo>
                <a:cubicBezTo>
                  <a:pt x="330" y="264"/>
                  <a:pt x="330" y="264"/>
                  <a:pt x="330" y="264"/>
                </a:cubicBezTo>
                <a:cubicBezTo>
                  <a:pt x="330" y="264"/>
                  <a:pt x="330" y="264"/>
                  <a:pt x="330" y="264"/>
                </a:cubicBezTo>
                <a:cubicBezTo>
                  <a:pt x="329" y="260"/>
                  <a:pt x="325" y="256"/>
                  <a:pt x="320" y="256"/>
                </a:cubicBezTo>
                <a:cubicBezTo>
                  <a:pt x="235" y="256"/>
                  <a:pt x="235" y="256"/>
                  <a:pt x="235" y="256"/>
                </a:cubicBezTo>
                <a:cubicBezTo>
                  <a:pt x="235" y="235"/>
                  <a:pt x="235" y="235"/>
                  <a:pt x="235" y="235"/>
                </a:cubicBezTo>
                <a:cubicBezTo>
                  <a:pt x="320" y="235"/>
                  <a:pt x="320" y="235"/>
                  <a:pt x="320" y="235"/>
                </a:cubicBezTo>
                <a:cubicBezTo>
                  <a:pt x="326" y="235"/>
                  <a:pt x="331" y="230"/>
                  <a:pt x="331" y="224"/>
                </a:cubicBezTo>
                <a:cubicBezTo>
                  <a:pt x="331" y="218"/>
                  <a:pt x="326" y="214"/>
                  <a:pt x="320" y="214"/>
                </a:cubicBezTo>
                <a:cubicBezTo>
                  <a:pt x="235" y="214"/>
                  <a:pt x="235" y="214"/>
                  <a:pt x="235" y="214"/>
                </a:cubicBezTo>
                <a:cubicBezTo>
                  <a:pt x="235" y="203"/>
                  <a:pt x="235" y="203"/>
                  <a:pt x="235" y="203"/>
                </a:cubicBezTo>
                <a:cubicBezTo>
                  <a:pt x="235" y="197"/>
                  <a:pt x="230" y="192"/>
                  <a:pt x="224" y="192"/>
                </a:cubicBezTo>
                <a:cubicBezTo>
                  <a:pt x="218" y="192"/>
                  <a:pt x="213" y="197"/>
                  <a:pt x="213" y="203"/>
                </a:cubicBezTo>
                <a:cubicBezTo>
                  <a:pt x="213" y="267"/>
                  <a:pt x="213" y="267"/>
                  <a:pt x="213" y="267"/>
                </a:cubicBezTo>
                <a:cubicBezTo>
                  <a:pt x="213" y="273"/>
                  <a:pt x="218" y="278"/>
                  <a:pt x="224" y="278"/>
                </a:cubicBezTo>
                <a:cubicBezTo>
                  <a:pt x="312" y="278"/>
                  <a:pt x="312" y="278"/>
                  <a:pt x="312" y="278"/>
                </a:cubicBezTo>
                <a:cubicBezTo>
                  <a:pt x="312" y="278"/>
                  <a:pt x="312" y="278"/>
                  <a:pt x="312" y="278"/>
                </a:cubicBezTo>
                <a:cubicBezTo>
                  <a:pt x="342" y="377"/>
                  <a:pt x="342" y="377"/>
                  <a:pt x="342" y="377"/>
                </a:cubicBezTo>
                <a:cubicBezTo>
                  <a:pt x="342" y="377"/>
                  <a:pt x="342" y="377"/>
                  <a:pt x="342" y="377"/>
                </a:cubicBezTo>
                <a:cubicBezTo>
                  <a:pt x="342" y="377"/>
                  <a:pt x="342" y="377"/>
                  <a:pt x="342" y="377"/>
                </a:cubicBezTo>
                <a:cubicBezTo>
                  <a:pt x="343" y="382"/>
                  <a:pt x="348" y="384"/>
                  <a:pt x="352" y="384"/>
                </a:cubicBezTo>
                <a:cubicBezTo>
                  <a:pt x="353" y="384"/>
                  <a:pt x="354" y="384"/>
                  <a:pt x="355" y="384"/>
                </a:cubicBezTo>
                <a:cubicBezTo>
                  <a:pt x="387" y="373"/>
                  <a:pt x="387" y="373"/>
                  <a:pt x="387" y="373"/>
                </a:cubicBezTo>
                <a:cubicBezTo>
                  <a:pt x="393" y="371"/>
                  <a:pt x="396" y="365"/>
                  <a:pt x="394" y="3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Tree>
    <p:extLst>
      <p:ext uri="{BB962C8B-B14F-4D97-AF65-F5344CB8AC3E}">
        <p14:creationId xmlns:p14="http://schemas.microsoft.com/office/powerpoint/2010/main" val="300622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EDE1-9E60-543A-F162-97EC85470CF7}"/>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7709" y="147782"/>
            <a:ext cx="12219709" cy="6640945"/>
          </a:xfrm>
          <a:prstGeom prst="rect">
            <a:avLst/>
          </a:prstGeom>
        </p:spPr>
      </p:pic>
      <p:sp>
        <p:nvSpPr>
          <p:cNvPr id="12" name="Title 1" descr="CDEs can get complicated …">
            <a:extLst>
              <a:ext uri="{FF2B5EF4-FFF2-40B4-BE49-F238E27FC236}">
                <a16:creationId xmlns:a16="http://schemas.microsoft.com/office/drawing/2014/main" id="{2FB146CA-79D9-3584-D618-3F33E62C5C4F}"/>
              </a:ext>
            </a:extLst>
          </p:cNvPr>
          <p:cNvSpPr>
            <a:spLocks noGrp="1"/>
          </p:cNvSpPr>
          <p:nvPr>
            <p:ph type="title"/>
          </p:nvPr>
        </p:nvSpPr>
        <p:spPr>
          <a:xfrm>
            <a:off x="748144" y="305745"/>
            <a:ext cx="10972800" cy="1143000"/>
          </a:xfrm>
        </p:spPr>
        <p:txBody>
          <a:bodyPr>
            <a:normAutofit/>
          </a:bodyPr>
          <a:lstStyle/>
          <a:p>
            <a:pPr algn="ctr"/>
            <a:r>
              <a:rPr lang="en-US" sz="2800">
                <a:solidFill>
                  <a:schemeClr val="tx2"/>
                </a:solidFill>
                <a:latin typeface="Open Sans" panose="020B0606030504020204" pitchFamily="34" charset="0"/>
                <a:ea typeface="Open Sans" panose="020B0606030504020204" pitchFamily="34" charset="0"/>
                <a:cs typeface="Open Sans" panose="020B0606030504020204" pitchFamily="34" charset="0"/>
              </a:rPr>
              <a:t>CDEs</a:t>
            </a:r>
            <a:r>
              <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rPr>
              <a:t> can get </a:t>
            </a:r>
            <a:r>
              <a:rPr lang="en-US" sz="2800">
                <a:solidFill>
                  <a:schemeClr val="tx2"/>
                </a:solidFill>
                <a:latin typeface="Open Sans" panose="020B0606030504020204" pitchFamily="34" charset="0"/>
                <a:ea typeface="Open Sans" panose="020B0606030504020204" pitchFamily="34" charset="0"/>
                <a:cs typeface="Open Sans" panose="020B0606030504020204" pitchFamily="34" charset="0"/>
              </a:rPr>
              <a:t>complicated </a:t>
            </a:r>
            <a:r>
              <a:rPr lang="en-US" sz="280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descr="For example, when analyzing Race and Ethnicity data elements can have a rage of definitions and indicators.">
            <a:extLst>
              <a:ext uri="{FF2B5EF4-FFF2-40B4-BE49-F238E27FC236}">
                <a16:creationId xmlns:a16="http://schemas.microsoft.com/office/drawing/2014/main" id="{AD1CC1A9-8968-1174-DCD1-1DAA8D936E19}"/>
              </a:ext>
            </a:extLst>
          </p:cNvPr>
          <p:cNvSpPr txBox="1"/>
          <p:nvPr/>
        </p:nvSpPr>
        <p:spPr>
          <a:xfrm>
            <a:off x="424872" y="1564440"/>
            <a:ext cx="11360728" cy="338554"/>
          </a:xfrm>
          <a:prstGeom prst="rect">
            <a:avLst/>
          </a:prstGeom>
          <a:solidFill>
            <a:schemeClr val="bg1">
              <a:lumMod val="95000"/>
            </a:schemeClr>
          </a:solidFill>
        </p:spPr>
        <p:txBody>
          <a:bodyPr wrap="square"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For example, when analyzing </a:t>
            </a:r>
            <a:r>
              <a:rPr lang="en-US" sz="1600" b="1">
                <a:latin typeface="Open Sans" panose="020B0606030504020204" pitchFamily="34" charset="0"/>
                <a:ea typeface="Open Sans" panose="020B0606030504020204" pitchFamily="34" charset="0"/>
                <a:cs typeface="Open Sans" panose="020B0606030504020204" pitchFamily="34" charset="0"/>
              </a:rPr>
              <a:t>Race and Ethnicity </a:t>
            </a:r>
            <a:r>
              <a:rPr lang="en-US" sz="1600">
                <a:latin typeface="Open Sans" panose="020B0606030504020204" pitchFamily="34" charset="0"/>
                <a:ea typeface="Open Sans" panose="020B0606030504020204" pitchFamily="34" charset="0"/>
                <a:cs typeface="Open Sans" panose="020B0606030504020204" pitchFamily="34" charset="0"/>
              </a:rPr>
              <a:t>data elements can have a rage of </a:t>
            </a:r>
            <a:r>
              <a:rPr lang="en-US" sz="1600" b="1">
                <a:solidFill>
                  <a:schemeClr val="tx2"/>
                </a:solidFill>
                <a:latin typeface="Open Sans" panose="020B0606030504020204" pitchFamily="34" charset="0"/>
                <a:ea typeface="Open Sans" panose="020B0606030504020204" pitchFamily="34" charset="0"/>
                <a:cs typeface="Open Sans" panose="020B0606030504020204" pitchFamily="34" charset="0"/>
              </a:rPr>
              <a:t>definitions and indicators</a:t>
            </a:r>
            <a:r>
              <a:rPr lang="en-US" sz="160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7" name="Picture 6" descr="Screen grab of various different ethnicities and variable names race and ethnicity definitions and indicator outputs could fall under for Pacific Islander">
            <a:extLst>
              <a:ext uri="{FF2B5EF4-FFF2-40B4-BE49-F238E27FC236}">
                <a16:creationId xmlns:a16="http://schemas.microsoft.com/office/drawing/2014/main" id="{0F13AC43-1178-5B62-2A3F-40A9EBF59871}"/>
              </a:ext>
            </a:extLst>
          </p:cNvPr>
          <p:cNvPicPr>
            <a:picLocks noChangeAspect="1"/>
          </p:cNvPicPr>
          <p:nvPr/>
        </p:nvPicPr>
        <p:blipFill>
          <a:blip r:embed="rId3"/>
          <a:stretch>
            <a:fillRect/>
          </a:stretch>
        </p:blipFill>
        <p:spPr>
          <a:xfrm>
            <a:off x="935147" y="2418800"/>
            <a:ext cx="3228927" cy="3911782"/>
          </a:xfrm>
          <a:prstGeom prst="rect">
            <a:avLst/>
          </a:prstGeom>
          <a:ln w="57150">
            <a:solidFill>
              <a:schemeClr val="accent4"/>
            </a:solidFill>
          </a:ln>
          <a:effectLst>
            <a:outerShdw blurRad="50800" dist="38100" dir="2700000" algn="tl" rotWithShape="0">
              <a:prstClr val="black">
                <a:alpha val="40000"/>
              </a:prstClr>
            </a:outerShdw>
          </a:effectLst>
        </p:spPr>
      </p:pic>
      <p:pic>
        <p:nvPicPr>
          <p:cNvPr id="5" name="Content Placeholder 4" descr="Screen grab of various different ethnicities and variable names race and ethnicity definitions and indicator outputs could fall under for Asian">
            <a:extLst>
              <a:ext uri="{FF2B5EF4-FFF2-40B4-BE49-F238E27FC236}">
                <a16:creationId xmlns:a16="http://schemas.microsoft.com/office/drawing/2014/main" id="{C5D59FFF-0C55-167C-8CFC-B9990CB2643F}"/>
              </a:ext>
            </a:extLst>
          </p:cNvPr>
          <p:cNvPicPr>
            <a:picLocks noChangeAspect="1"/>
          </p:cNvPicPr>
          <p:nvPr/>
        </p:nvPicPr>
        <p:blipFill>
          <a:blip r:embed="rId4"/>
          <a:stretch>
            <a:fillRect/>
          </a:stretch>
        </p:blipFill>
        <p:spPr>
          <a:xfrm>
            <a:off x="4798272" y="2159027"/>
            <a:ext cx="2642174" cy="4431327"/>
          </a:xfrm>
          <a:prstGeom prst="rect">
            <a:avLst/>
          </a:prstGeom>
          <a:ln w="57150">
            <a:solidFill>
              <a:schemeClr val="accent4"/>
            </a:solidFill>
          </a:ln>
          <a:effectLst>
            <a:outerShdw blurRad="50800" dist="38100" dir="2700000" algn="tl" rotWithShape="0">
              <a:prstClr val="black">
                <a:alpha val="40000"/>
              </a:prstClr>
            </a:outerShdw>
          </a:effectLst>
        </p:spPr>
      </p:pic>
      <p:pic>
        <p:nvPicPr>
          <p:cNvPr id="8" name="Picture 7" descr="Screen grab of various different ethnicities and variable names race and ethnicity definitions and indicator outputs could fall under for checkbox yes Hispanic or Latino">
            <a:extLst>
              <a:ext uri="{FF2B5EF4-FFF2-40B4-BE49-F238E27FC236}">
                <a16:creationId xmlns:a16="http://schemas.microsoft.com/office/drawing/2014/main" id="{392F6D6C-52B9-14DE-5288-AA9BC9317D95}"/>
              </a:ext>
            </a:extLst>
          </p:cNvPr>
          <p:cNvPicPr>
            <a:picLocks noChangeAspect="1"/>
          </p:cNvPicPr>
          <p:nvPr/>
        </p:nvPicPr>
        <p:blipFill>
          <a:blip r:embed="rId5"/>
          <a:stretch>
            <a:fillRect/>
          </a:stretch>
        </p:blipFill>
        <p:spPr>
          <a:xfrm>
            <a:off x="8072579" y="2931590"/>
            <a:ext cx="3325092" cy="2725802"/>
          </a:xfrm>
          <a:prstGeom prst="rect">
            <a:avLst/>
          </a:prstGeom>
          <a:ln w="57150">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995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4FE761F-7CF5-A6BC-FBB8-91C6D4053E9F}"/>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alphaModFix amt="58000"/>
            <a:extLst>
              <a:ext uri="{28A0092B-C50C-407E-A947-70E740481C1C}">
                <a14:useLocalDpi xmlns:a14="http://schemas.microsoft.com/office/drawing/2010/main"/>
              </a:ext>
            </a:extLst>
          </a:blip>
          <a:srcRect/>
          <a:stretch/>
        </p:blipFill>
        <p:spPr bwMode="auto">
          <a:xfrm>
            <a:off x="0" y="151450"/>
            <a:ext cx="7980218" cy="663727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D4B1C36-00DF-34F3-D5A2-24C37F916027}"/>
              </a:ext>
              <a:ext uri="{C183D7F6-B498-43B3-948B-1728B52AA6E4}">
                <adec:decorative xmlns:adec="http://schemas.microsoft.com/office/drawing/2017/decorative" val="1"/>
              </a:ext>
            </a:extLst>
          </p:cNvPr>
          <p:cNvSpPr/>
          <p:nvPr/>
        </p:nvSpPr>
        <p:spPr>
          <a:xfrm>
            <a:off x="5384801" y="934908"/>
            <a:ext cx="5308599" cy="4670083"/>
          </a:xfrm>
          <a:prstGeom prst="rect">
            <a:avLst/>
          </a:prstGeom>
          <a:solidFill>
            <a:schemeClr val="bg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Frutiger Next Pro Light" charset="0"/>
            </a:endParaRPr>
          </a:p>
        </p:txBody>
      </p:sp>
      <p:cxnSp>
        <p:nvCxnSpPr>
          <p:cNvPr id="17" name="Straight Connector 16">
            <a:extLst>
              <a:ext uri="{FF2B5EF4-FFF2-40B4-BE49-F238E27FC236}">
                <a16:creationId xmlns:a16="http://schemas.microsoft.com/office/drawing/2014/main" id="{5CF8058F-2E3D-9848-138B-3B8AFE18AA33}"/>
              </a:ext>
              <a:ext uri="{C183D7F6-B498-43B3-948B-1728B52AA6E4}">
                <adec:decorative xmlns:adec="http://schemas.microsoft.com/office/drawing/2017/decorative" val="1"/>
              </a:ext>
            </a:extLst>
          </p:cNvPr>
          <p:cNvCxnSpPr>
            <a:cxnSpLocks/>
          </p:cNvCxnSpPr>
          <p:nvPr/>
        </p:nvCxnSpPr>
        <p:spPr>
          <a:xfrm>
            <a:off x="5384801" y="934908"/>
            <a:ext cx="0" cy="4670083"/>
          </a:xfrm>
          <a:prstGeom prst="line">
            <a:avLst/>
          </a:prstGeom>
          <a:noFill/>
          <a:ln w="127000" cap="flat" cmpd="sng" algn="ctr">
            <a:solidFill>
              <a:srgbClr val="20558A"/>
            </a:solidFill>
            <a:prstDash val="solid"/>
          </a:ln>
          <a:effectLst/>
        </p:spPr>
      </p:cxnSp>
      <p:sp>
        <p:nvSpPr>
          <p:cNvPr id="18" name="Title 9" descr="Title: Data Life-Cycle Considerations&#10;&#10;Glean the most out of every research project&#10;&#10;&#10;&#10;">
            <a:extLst>
              <a:ext uri="{FF2B5EF4-FFF2-40B4-BE49-F238E27FC236}">
                <a16:creationId xmlns:a16="http://schemas.microsoft.com/office/drawing/2014/main" id="{9E3AB6DC-CD2A-BBA4-6A03-AE432997B038}"/>
              </a:ext>
            </a:extLst>
          </p:cNvPr>
          <p:cNvSpPr txBox="1">
            <a:spLocks noGrp="1"/>
          </p:cNvSpPr>
          <p:nvPr>
            <p:ph type="title" idx="4294967295"/>
          </p:nvPr>
        </p:nvSpPr>
        <p:spPr bwMode="gray">
          <a:xfrm>
            <a:off x="6044848" y="2231369"/>
            <a:ext cx="5143501" cy="1985491"/>
          </a:xfrm>
          <a:prstGeom prst="rect">
            <a:avLst/>
          </a:prstGeom>
          <a:noFill/>
          <a:ln>
            <a:noFill/>
            <a:prstDash/>
          </a:ln>
          <a:effectLst/>
        </p:spPr>
        <p:txBody>
          <a:bodyPr rot="0" spcFirstLastPara="0" vertOverflow="overflow" horzOverflow="overflow" vert="horz" wrap="square" lIns="0" tIns="45720" rIns="0" bIns="0" numCol="1" spcCol="0" rtlCol="0" fromWordArt="0" anchor="b" anchorCtr="0" forceAA="0" compatLnSpc="1">
            <a:prstTxWarp prst="textNoShape">
              <a:avLst/>
            </a:prstTxWarp>
            <a:noAutofit/>
          </a:bodyPr>
          <a:lstStyle>
            <a:lvl1pPr algn="l" defTabSz="1219170" rtl="0" eaLnBrk="1" latinLnBrk="0" hangingPunct="1">
              <a:spcBef>
                <a:spcPct val="0"/>
              </a:spcBef>
              <a:buNone/>
              <a:defRPr lang="en-US" sz="3600" b="0" i="0" kern="1200" spc="-75" dirty="0">
                <a:solidFill>
                  <a:schemeClr val="tx1"/>
                </a:solidFill>
                <a:latin typeface="+mj-lt"/>
                <a:ea typeface="Open Sans Semibold" panose="020B0606030504020204" pitchFamily="34" charset="0"/>
                <a:cs typeface="Open Sans Semibold" panose="020B0606030504020204" pitchFamily="34" charset="0"/>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75"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Data Life-Cycle </a:t>
            </a:r>
            <a:r>
              <a:rPr kumimoji="0" lang="en-US" sz="3400" b="1" i="0" u="none" strike="noStrike" kern="1200" cap="none" spc="-75"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Considerations</a:t>
            </a:r>
            <a:endParaRPr kumimoji="0" lang="en-US" sz="3400" b="1" i="0" u="none" strike="noStrike" kern="1200" cap="none" spc="-75"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75"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Glean the most out of every research project</a:t>
            </a:r>
          </a:p>
          <a:p>
            <a:pPr marL="0" marR="0" lvl="0" indent="0" algn="l" defTabSz="121917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75" normalizeH="0" baseline="0" noProof="0">
                <a:ln>
                  <a:noFill/>
                </a:ln>
                <a:solidFill>
                  <a:sysClr val="windowText" lastClr="000000"/>
                </a:solidFill>
                <a:effectLst/>
                <a:uLnTx/>
                <a:uFillTx/>
                <a:latin typeface="Open Sans"/>
                <a:ea typeface="Open Sans Semibold" panose="020B0606030504020204" pitchFamily="34" charset="0"/>
                <a:cs typeface="Open Sans Semibold" panose="020B0606030504020204" pitchFamily="34" charset="0"/>
              </a:rPr>
            </a:br>
            <a:endParaRPr kumimoji="0" lang="en-US" sz="1800" b="0" i="0" u="none" strike="noStrike" kern="1200" cap="none" spc="-75"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descr="All research projects aim first to answer the original question(s) and second to make data properly protected and available for subsequent use.">
            <a:extLst>
              <a:ext uri="{FF2B5EF4-FFF2-40B4-BE49-F238E27FC236}">
                <a16:creationId xmlns:a16="http://schemas.microsoft.com/office/drawing/2014/main" id="{B85A51A7-2D8F-1E97-9D3B-A78C696CD714}"/>
              </a:ext>
            </a:extLst>
          </p:cNvPr>
          <p:cNvSpPr txBox="1"/>
          <p:nvPr/>
        </p:nvSpPr>
        <p:spPr>
          <a:xfrm>
            <a:off x="6012179" y="4496995"/>
            <a:ext cx="5671120" cy="830997"/>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All research projects aim first to </a:t>
            </a:r>
            <a:r>
              <a:rPr lang="en-US" sz="1600" b="1">
                <a:solidFill>
                  <a:srgbClr val="20558A"/>
                </a:solidFill>
                <a:latin typeface="Open Sans" panose="020B0606030504020204" pitchFamily="34" charset="0"/>
                <a:ea typeface="Open Sans" panose="020B0606030504020204" pitchFamily="34" charset="0"/>
                <a:cs typeface="Open Sans" panose="020B0606030504020204" pitchFamily="34" charset="0"/>
              </a:rPr>
              <a:t>answer the original question(s) </a:t>
            </a:r>
            <a:r>
              <a:rPr lang="en-US" sz="1600">
                <a:latin typeface="Open Sans" panose="020B0606030504020204" pitchFamily="34" charset="0"/>
                <a:ea typeface="Open Sans" panose="020B0606030504020204" pitchFamily="34" charset="0"/>
                <a:cs typeface="Open Sans" panose="020B0606030504020204" pitchFamily="34" charset="0"/>
              </a:rPr>
              <a:t>and second to </a:t>
            </a:r>
            <a:r>
              <a:rPr lang="en-US" sz="1600" b="1">
                <a:solidFill>
                  <a:srgbClr val="20558A"/>
                </a:solidFill>
                <a:latin typeface="Open Sans" panose="020B0606030504020204" pitchFamily="34" charset="0"/>
                <a:ea typeface="Open Sans" panose="020B0606030504020204" pitchFamily="34" charset="0"/>
                <a:cs typeface="Open Sans" panose="020B0606030504020204" pitchFamily="34" charset="0"/>
              </a:rPr>
              <a:t>make data properly protected and available for subsequent use.</a:t>
            </a:r>
            <a:endParaRPr lang="en-US" b="1">
              <a:solidFill>
                <a:srgbClr val="20558A"/>
              </a:solidFill>
            </a:endParaRPr>
          </a:p>
        </p:txBody>
      </p:sp>
    </p:spTree>
    <p:extLst>
      <p:ext uri="{BB962C8B-B14F-4D97-AF65-F5344CB8AC3E}">
        <p14:creationId xmlns:p14="http://schemas.microsoft.com/office/powerpoint/2010/main" val="375477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BD2F7-632C-C7FD-D975-3A86AA704C4D}"/>
              </a:ext>
              <a:ext uri="{C183D7F6-B498-43B3-948B-1728B52AA6E4}">
                <adec:decorative xmlns:adec="http://schemas.microsoft.com/office/drawing/2017/decorative" val="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7709" y="147782"/>
            <a:ext cx="12219709" cy="6640945"/>
          </a:xfrm>
          <a:prstGeom prst="rect">
            <a:avLst/>
          </a:prstGeom>
        </p:spPr>
      </p:pic>
      <p:sp>
        <p:nvSpPr>
          <p:cNvPr id="18" name="Title 9" descr="Title: Data Life-Cycle Considerations&#10;&#10;&#10;">
            <a:extLst>
              <a:ext uri="{FF2B5EF4-FFF2-40B4-BE49-F238E27FC236}">
                <a16:creationId xmlns:a16="http://schemas.microsoft.com/office/drawing/2014/main" id="{9E3AB6DC-CD2A-BBA4-6A03-AE432997B038}"/>
              </a:ext>
            </a:extLst>
          </p:cNvPr>
          <p:cNvSpPr txBox="1">
            <a:spLocks noGrp="1"/>
          </p:cNvSpPr>
          <p:nvPr>
            <p:ph type="title" idx="4294967295"/>
          </p:nvPr>
        </p:nvSpPr>
        <p:spPr bwMode="gray">
          <a:xfrm>
            <a:off x="2974110" y="207698"/>
            <a:ext cx="6243781" cy="1775941"/>
          </a:xfrm>
          <a:prstGeom prst="rect">
            <a:avLst/>
          </a:prstGeom>
          <a:noFill/>
          <a:ln>
            <a:noFill/>
            <a:prstDash/>
          </a:ln>
          <a:effectLst/>
        </p:spPr>
        <p:txBody>
          <a:bodyPr rot="0" spcFirstLastPara="0" vertOverflow="overflow" horzOverflow="overflow" vert="horz" wrap="square" lIns="0" tIns="45720" rIns="0" bIns="0" numCol="1" spcCol="0" rtlCol="0" fromWordArt="0" anchor="b" anchorCtr="0" forceAA="0" compatLnSpc="1">
            <a:prstTxWarp prst="textNoShape">
              <a:avLst/>
            </a:prstTxWarp>
            <a:noAutofit/>
          </a:bodyPr>
          <a:lstStyle>
            <a:lvl1pPr algn="l" defTabSz="1219170" rtl="0" eaLnBrk="1" latinLnBrk="0" hangingPunct="1">
              <a:spcBef>
                <a:spcPct val="0"/>
              </a:spcBef>
              <a:buNone/>
              <a:defRPr lang="en-US" sz="3600" b="0" i="0" kern="1200" spc="-75" dirty="0">
                <a:solidFill>
                  <a:schemeClr val="tx1"/>
                </a:solidFill>
                <a:latin typeface="+mj-lt"/>
                <a:ea typeface="Open Sans Semibold" panose="020B0606030504020204" pitchFamily="34" charset="0"/>
                <a:cs typeface="Open Sans Semibold" panose="020B0606030504020204" pitchFamily="34" charset="0"/>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75"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Data Life-Cycle </a:t>
            </a:r>
            <a:r>
              <a:rPr kumimoji="0" lang="en-US" sz="3200" b="1" i="0" u="none" strike="noStrike" kern="1200" cap="none" spc="-75" normalizeH="0" baseline="0" noProof="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Considerations</a:t>
            </a:r>
          </a:p>
          <a:p>
            <a:pPr marL="0" marR="0" lvl="0" indent="0" algn="l" defTabSz="1219170" rtl="0" eaLnBrk="1" fontAlgn="auto" latinLnBrk="0" hangingPunct="1">
              <a:lnSpc>
                <a:spcPct val="100000"/>
              </a:lnSpc>
              <a:spcBef>
                <a:spcPct val="0"/>
              </a:spcBef>
              <a:spcAft>
                <a:spcPts val="0"/>
              </a:spcAft>
              <a:buClrTx/>
              <a:buSzTx/>
              <a:buFontTx/>
              <a:buNone/>
              <a:tabLst/>
              <a:defRPr/>
            </a:pPr>
            <a:br>
              <a:rPr kumimoji="0" lang="en-US" sz="3600" b="0" i="0" u="none" strike="noStrike" kern="1200" cap="none" spc="-75" normalizeH="0" baseline="0" noProof="0">
                <a:ln>
                  <a:noFill/>
                </a:ln>
                <a:solidFill>
                  <a:sysClr val="windowText" lastClr="000000"/>
                </a:solidFill>
                <a:effectLst/>
                <a:uLnTx/>
                <a:uFillTx/>
                <a:latin typeface="Open Sans"/>
                <a:ea typeface="Open Sans Semibold" panose="020B0606030504020204" pitchFamily="34" charset="0"/>
                <a:cs typeface="Open Sans Semibold" panose="020B0606030504020204" pitchFamily="34" charset="0"/>
              </a:rPr>
            </a:br>
            <a:endParaRPr kumimoji="0" lang="en-US" sz="1800" b="0" i="0" u="none" strike="noStrike" kern="1200" cap="none" spc="-75"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701A47A5-912C-2CD8-76CA-AE282A7ECF37}"/>
              </a:ext>
              <a:ext uri="{C183D7F6-B498-43B3-948B-1728B52AA6E4}">
                <adec:decorative xmlns:adec="http://schemas.microsoft.com/office/drawing/2017/decorative" val="1"/>
              </a:ext>
            </a:extLst>
          </p:cNvPr>
          <p:cNvSpPr/>
          <p:nvPr/>
        </p:nvSpPr>
        <p:spPr>
          <a:xfrm>
            <a:off x="1745673" y="2004290"/>
            <a:ext cx="3426689" cy="4019998"/>
          </a:xfrm>
          <a:prstGeom prst="rect">
            <a:avLst/>
          </a:prstGeom>
          <a:solidFill>
            <a:srgbClr val="FCFCF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0211B3-5A69-B30B-7991-60296B1DEE14}"/>
              </a:ext>
              <a:ext uri="{C183D7F6-B498-43B3-948B-1728B52AA6E4}">
                <adec:decorative xmlns:adec="http://schemas.microsoft.com/office/drawing/2017/decorative" val="1"/>
              </a:ext>
            </a:extLst>
          </p:cNvPr>
          <p:cNvSpPr/>
          <p:nvPr/>
        </p:nvSpPr>
        <p:spPr>
          <a:xfrm>
            <a:off x="7144327" y="2004290"/>
            <a:ext cx="3426691" cy="4019998"/>
          </a:xfrm>
          <a:prstGeom prst="rect">
            <a:avLst/>
          </a:prstGeom>
          <a:solidFill>
            <a:srgbClr val="FCFCFC"/>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B67024-E984-438B-EB46-53B7AEDCACCC}"/>
              </a:ext>
              <a:ext uri="{C183D7F6-B498-43B3-948B-1728B52AA6E4}">
                <adec:decorative xmlns:adec="http://schemas.microsoft.com/office/drawing/2017/decorative" val="1"/>
              </a:ext>
            </a:extLst>
          </p:cNvPr>
          <p:cNvSpPr/>
          <p:nvPr/>
        </p:nvSpPr>
        <p:spPr>
          <a:xfrm>
            <a:off x="1745671" y="6024288"/>
            <a:ext cx="3426691" cy="10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CA5E40-17C8-45E8-1099-F1B8D5C940AF}"/>
              </a:ext>
              <a:ext uri="{C183D7F6-B498-43B3-948B-1728B52AA6E4}">
                <adec:decorative xmlns:adec="http://schemas.microsoft.com/office/drawing/2017/decorative" val="1"/>
              </a:ext>
            </a:extLst>
          </p:cNvPr>
          <p:cNvSpPr/>
          <p:nvPr/>
        </p:nvSpPr>
        <p:spPr>
          <a:xfrm>
            <a:off x="7144327" y="6024288"/>
            <a:ext cx="3426691" cy="101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For …">
            <a:extLst>
              <a:ext uri="{FF2B5EF4-FFF2-40B4-BE49-F238E27FC236}">
                <a16:creationId xmlns:a16="http://schemas.microsoft.com/office/drawing/2014/main" id="{AEF9EBBE-5B3A-B856-4CCF-6E5474295CB4}"/>
              </a:ext>
            </a:extLst>
          </p:cNvPr>
          <p:cNvSpPr txBox="1"/>
          <p:nvPr/>
        </p:nvSpPr>
        <p:spPr>
          <a:xfrm>
            <a:off x="3994727" y="1385455"/>
            <a:ext cx="4202546" cy="369332"/>
          </a:xfrm>
          <a:prstGeom prst="rect">
            <a:avLst/>
          </a:prstGeom>
          <a:noFill/>
        </p:spPr>
        <p:txBody>
          <a:bodyPr wrap="square" rtlCol="0">
            <a:spAutoFit/>
          </a:bodyPr>
          <a:lstStyle/>
          <a:p>
            <a:pPr algn="ctr"/>
            <a:r>
              <a:rPr lang="en-US" i="1">
                <a:latin typeface="Open Sans" panose="020B0606030504020204" pitchFamily="34" charset="0"/>
                <a:ea typeface="Open Sans" panose="020B0606030504020204" pitchFamily="34" charset="0"/>
                <a:cs typeface="Open Sans" panose="020B0606030504020204" pitchFamily="34" charset="0"/>
              </a:rPr>
              <a:t>For …</a:t>
            </a:r>
          </a:p>
        </p:txBody>
      </p:sp>
      <p:sp>
        <p:nvSpPr>
          <p:cNvPr id="3" name="TextBox 2">
            <a:extLst>
              <a:ext uri="{FF2B5EF4-FFF2-40B4-BE49-F238E27FC236}">
                <a16:creationId xmlns:a16="http://schemas.microsoft.com/office/drawing/2014/main" id="{3365AC2F-CFAF-616E-6576-21CD4A0357B1}"/>
              </a:ext>
            </a:extLst>
          </p:cNvPr>
          <p:cNvSpPr txBox="1"/>
          <p:nvPr/>
        </p:nvSpPr>
        <p:spPr>
          <a:xfrm>
            <a:off x="2665842" y="2264940"/>
            <a:ext cx="2506520" cy="369332"/>
          </a:xfrm>
          <a:prstGeom prst="rect">
            <a:avLst/>
          </a:prstGeom>
          <a:noFill/>
        </p:spPr>
        <p:txBody>
          <a:bodyPr wrap="square">
            <a:spAutoFit/>
          </a:bodyPr>
          <a:lstStyle/>
          <a:p>
            <a:r>
              <a:rPr lang="en-US" sz="18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Index Researchers</a:t>
            </a:r>
          </a:p>
        </p:txBody>
      </p:sp>
      <p:sp>
        <p:nvSpPr>
          <p:cNvPr id="22" name="TextBox 21" descr="Planning for data sharing beings in the design phase&#10;&#10;Where possible, use common data elements &#10;Employ Standard terms and formats (e.g. SNOMED, FHIR)&#10;Obtain consent for sharing and re-use&#10;&#10;Select Appropriate Repositories &amp; use metadata&#10;&#10;Deposit data&#10;">
            <a:extLst>
              <a:ext uri="{FF2B5EF4-FFF2-40B4-BE49-F238E27FC236}">
                <a16:creationId xmlns:a16="http://schemas.microsoft.com/office/drawing/2014/main" id="{AD45FE1A-BFDE-92F2-DC3D-34C72E0F86FE}"/>
              </a:ext>
            </a:extLst>
          </p:cNvPr>
          <p:cNvSpPr txBox="1"/>
          <p:nvPr/>
        </p:nvSpPr>
        <p:spPr>
          <a:xfrm>
            <a:off x="1808017" y="2772994"/>
            <a:ext cx="3426691" cy="3108543"/>
          </a:xfrm>
          <a:prstGeom prst="rect">
            <a:avLst/>
          </a:prstGeom>
          <a:noFill/>
        </p:spPr>
        <p:txBody>
          <a:bodyPr wrap="square">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Planning for data sharing beings in the</a:t>
            </a:r>
            <a:r>
              <a:rPr lang="en-US" sz="1400" b="1">
                <a:latin typeface="Open Sans" panose="020B0606030504020204" pitchFamily="34" charset="0"/>
                <a:ea typeface="Open Sans" panose="020B0606030504020204" pitchFamily="34" charset="0"/>
                <a:cs typeface="Open Sans" panose="020B0606030504020204" pitchFamily="34" charset="0"/>
              </a:rPr>
              <a:t> </a:t>
            </a:r>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design phase</a:t>
            </a:r>
            <a:endParaRPr lang="en-US" sz="140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4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1400">
                <a:latin typeface="Open Sans" panose="020B0606030504020204" pitchFamily="34" charset="0"/>
                <a:ea typeface="Open Sans" panose="020B0606030504020204" pitchFamily="34" charset="0"/>
                <a:cs typeface="Open Sans" panose="020B0606030504020204" pitchFamily="34" charset="0"/>
              </a:rPr>
              <a:t>Where possible, use </a:t>
            </a:r>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common data elements</a:t>
            </a:r>
            <a:r>
              <a:rPr lang="en-US" sz="1400" b="1">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Wingdings" panose="05000000000000000000" pitchFamily="2" charset="2"/>
              <a:buChar char="ü"/>
            </a:pPr>
            <a:r>
              <a:rPr lang="en-US" sz="1400">
                <a:latin typeface="Open Sans" panose="020B0606030504020204" pitchFamily="34" charset="0"/>
                <a:ea typeface="Open Sans" panose="020B0606030504020204" pitchFamily="34" charset="0"/>
                <a:cs typeface="Open Sans" panose="020B0606030504020204" pitchFamily="34" charset="0"/>
              </a:rPr>
              <a:t>Employ</a:t>
            </a:r>
            <a:r>
              <a:rPr lang="en-US" sz="1400" b="1">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Standard terms and formats </a:t>
            </a:r>
            <a:r>
              <a:rPr lang="en-US" sz="1400">
                <a:latin typeface="Open Sans" panose="020B0606030504020204" pitchFamily="34" charset="0"/>
                <a:ea typeface="Open Sans" panose="020B0606030504020204" pitchFamily="34" charset="0"/>
                <a:cs typeface="Open Sans" panose="020B0606030504020204" pitchFamily="34" charset="0"/>
              </a:rPr>
              <a:t>(e.g. SNOMED, FHIR)</a:t>
            </a:r>
          </a:p>
          <a:p>
            <a:pPr marL="285750" indent="-285750">
              <a:buFont typeface="Wingdings" panose="05000000000000000000" pitchFamily="2" charset="2"/>
              <a:buChar char="ü"/>
            </a:pPr>
            <a:r>
              <a:rPr lang="en-US" sz="1400">
                <a:latin typeface="Open Sans" panose="020B0606030504020204" pitchFamily="34" charset="0"/>
                <a:ea typeface="Open Sans" panose="020B0606030504020204" pitchFamily="34" charset="0"/>
                <a:cs typeface="Open Sans" panose="020B0606030504020204" pitchFamily="34" charset="0"/>
              </a:rPr>
              <a:t>Obtain</a:t>
            </a:r>
            <a:r>
              <a:rPr lang="en-US" sz="1400" b="1">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consent for sharing and re-use</a:t>
            </a:r>
          </a:p>
          <a:p>
            <a:pPr lvl="2"/>
            <a:endParaRPr lang="en-US" sz="1400">
              <a:latin typeface="Open Sans" panose="020B0606030504020204" pitchFamily="34" charset="0"/>
              <a:ea typeface="Open Sans" panose="020B0606030504020204" pitchFamily="34" charset="0"/>
              <a:cs typeface="Open Sans" panose="020B0606030504020204" pitchFamily="34" charset="0"/>
            </a:endParaRPr>
          </a:p>
          <a:p>
            <a:r>
              <a:rPr lang="en-US" sz="1400">
                <a:latin typeface="Open Sans" panose="020B0606030504020204" pitchFamily="34" charset="0"/>
                <a:ea typeface="Open Sans" panose="020B0606030504020204" pitchFamily="34" charset="0"/>
                <a:cs typeface="Open Sans" panose="020B0606030504020204" pitchFamily="34" charset="0"/>
              </a:rPr>
              <a:t>Select </a:t>
            </a:r>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Appropriate Repositories &amp; use metadata</a:t>
            </a:r>
          </a:p>
          <a:p>
            <a:endParaRPr lang="en-US" sz="140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b="1">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Deposit data</a:t>
            </a:r>
          </a:p>
        </p:txBody>
      </p:sp>
      <p:sp>
        <p:nvSpPr>
          <p:cNvPr id="7" name="TextBox 6" descr="Future Researchers&#10;">
            <a:extLst>
              <a:ext uri="{FF2B5EF4-FFF2-40B4-BE49-F238E27FC236}">
                <a16:creationId xmlns:a16="http://schemas.microsoft.com/office/drawing/2014/main" id="{246EA620-E72D-CD24-D0E7-DD00E29A0F14}"/>
              </a:ext>
            </a:extLst>
          </p:cNvPr>
          <p:cNvSpPr txBox="1"/>
          <p:nvPr/>
        </p:nvSpPr>
        <p:spPr>
          <a:xfrm>
            <a:off x="7451917" y="2987905"/>
            <a:ext cx="2562132" cy="369332"/>
          </a:xfrm>
          <a:prstGeom prst="rect">
            <a:avLst/>
          </a:prstGeom>
          <a:noFill/>
        </p:spPr>
        <p:txBody>
          <a:bodyPr wrap="square">
            <a:spAutoFit/>
          </a:bodyPr>
          <a:lstStyle/>
          <a:p>
            <a:r>
              <a:rPr lang="en-US" sz="1800" b="1">
                <a:solidFill>
                  <a:schemeClr val="accent4"/>
                </a:solidFill>
                <a:latin typeface="Open Sans" panose="020B0606030504020204" pitchFamily="34" charset="0"/>
                <a:ea typeface="Open Sans" panose="020B0606030504020204" pitchFamily="34" charset="0"/>
                <a:cs typeface="Open Sans" panose="020B0606030504020204" pitchFamily="34" charset="0"/>
              </a:rPr>
              <a:t>Future Researchers</a:t>
            </a:r>
          </a:p>
        </p:txBody>
      </p:sp>
      <p:sp>
        <p:nvSpPr>
          <p:cNvPr id="20" name="TextBox 19" descr="Discover and evaluate relevant data&#10;&#10;Comply with existing stipulations (e.g. Enclave restrictions)&#10;">
            <a:extLst>
              <a:ext uri="{FF2B5EF4-FFF2-40B4-BE49-F238E27FC236}">
                <a16:creationId xmlns:a16="http://schemas.microsoft.com/office/drawing/2014/main" id="{67CBD386-62D4-BD6E-CAEC-285A0DA2E0E6}"/>
              </a:ext>
            </a:extLst>
          </p:cNvPr>
          <p:cNvSpPr txBox="1"/>
          <p:nvPr/>
        </p:nvSpPr>
        <p:spPr>
          <a:xfrm>
            <a:off x="7019638" y="3611295"/>
            <a:ext cx="3426691" cy="1384995"/>
          </a:xfrm>
          <a:prstGeom prst="rect">
            <a:avLst/>
          </a:prstGeom>
          <a:noFill/>
        </p:spPr>
        <p:txBody>
          <a:bodyPr wrap="square">
            <a:spAutoFit/>
          </a:bodyPr>
          <a:lstStyle/>
          <a:p>
            <a:pPr lvl="1"/>
            <a:r>
              <a:rPr lang="en-US" sz="1400" b="1">
                <a:solidFill>
                  <a:schemeClr val="accent4"/>
                </a:solidFill>
                <a:latin typeface="Open Sans" panose="020B0606030504020204" pitchFamily="34" charset="0"/>
                <a:ea typeface="Open Sans" panose="020B0606030504020204" pitchFamily="34" charset="0"/>
                <a:cs typeface="Open Sans" panose="020B0606030504020204" pitchFamily="34" charset="0"/>
              </a:rPr>
              <a:t>Discover and evaluate </a:t>
            </a:r>
            <a:r>
              <a:rPr lang="en-US" sz="1400">
                <a:latin typeface="Open Sans" panose="020B0606030504020204" pitchFamily="34" charset="0"/>
                <a:ea typeface="Open Sans" panose="020B0606030504020204" pitchFamily="34" charset="0"/>
                <a:cs typeface="Open Sans" panose="020B0606030504020204" pitchFamily="34" charset="0"/>
              </a:rPr>
              <a:t>relevant data</a:t>
            </a:r>
          </a:p>
          <a:p>
            <a:pPr lvl="1"/>
            <a:endParaRPr lang="en-US" sz="1400">
              <a:latin typeface="Open Sans" panose="020B0606030504020204" pitchFamily="34" charset="0"/>
              <a:ea typeface="Open Sans" panose="020B0606030504020204" pitchFamily="34" charset="0"/>
              <a:cs typeface="Open Sans" panose="020B0606030504020204" pitchFamily="34" charset="0"/>
            </a:endParaRPr>
          </a:p>
          <a:p>
            <a:pPr lvl="1"/>
            <a:r>
              <a:rPr lang="en-US" sz="1400" b="1">
                <a:solidFill>
                  <a:schemeClr val="accent4"/>
                </a:solidFill>
                <a:latin typeface="Open Sans" panose="020B0606030504020204" pitchFamily="34" charset="0"/>
                <a:ea typeface="Open Sans" panose="020B0606030504020204" pitchFamily="34" charset="0"/>
                <a:cs typeface="Open Sans" panose="020B0606030504020204" pitchFamily="34" charset="0"/>
              </a:rPr>
              <a:t>Comply with existing stipulations </a:t>
            </a:r>
            <a:r>
              <a:rPr lang="en-US" sz="1400">
                <a:latin typeface="Open Sans" panose="020B0606030504020204" pitchFamily="34" charset="0"/>
                <a:ea typeface="Open Sans" panose="020B0606030504020204" pitchFamily="34" charset="0"/>
                <a:cs typeface="Open Sans" panose="020B0606030504020204" pitchFamily="34" charset="0"/>
              </a:rPr>
              <a:t>(e.g. Enclave restrictions)</a:t>
            </a:r>
          </a:p>
        </p:txBody>
      </p:sp>
      <p:sp>
        <p:nvSpPr>
          <p:cNvPr id="5" name="Rectangle 4">
            <a:extLst>
              <a:ext uri="{FF2B5EF4-FFF2-40B4-BE49-F238E27FC236}">
                <a16:creationId xmlns:a16="http://schemas.microsoft.com/office/drawing/2014/main" id="{652F23D8-D56A-F1AA-E80B-5EC79ABAFC3C}"/>
              </a:ext>
              <a:ext uri="{C183D7F6-B498-43B3-948B-1728B52AA6E4}">
                <adec:decorative xmlns:adec="http://schemas.microsoft.com/office/drawing/2017/decorative" val="1"/>
              </a:ext>
            </a:extLst>
          </p:cNvPr>
          <p:cNvSpPr/>
          <p:nvPr/>
        </p:nvSpPr>
        <p:spPr>
          <a:xfrm>
            <a:off x="768880" y="1126842"/>
            <a:ext cx="1604865" cy="1535602"/>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5">
            <a:extLst>
              <a:ext uri="{FF2B5EF4-FFF2-40B4-BE49-F238E27FC236}">
                <a16:creationId xmlns:a16="http://schemas.microsoft.com/office/drawing/2014/main" id="{912C7B2B-8A53-2307-1EF3-5E066500FFCF}"/>
              </a:ext>
              <a:ext uri="{C183D7F6-B498-43B3-948B-1728B52AA6E4}">
                <adec:decorative xmlns:adec="http://schemas.microsoft.com/office/drawing/2017/decorative" val="1"/>
              </a:ext>
            </a:extLst>
          </p:cNvPr>
          <p:cNvSpPr>
            <a:spLocks noChangeAspect="1" noEditPoints="1"/>
          </p:cNvSpPr>
          <p:nvPr/>
        </p:nvSpPr>
        <p:spPr bwMode="auto">
          <a:xfrm flipH="1">
            <a:off x="906314" y="1320950"/>
            <a:ext cx="1276361" cy="1106433"/>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BC0C6AF3-F8CF-2117-EBAF-9D073D6191FB}"/>
              </a:ext>
              <a:ext uri="{C183D7F6-B498-43B3-948B-1728B52AA6E4}">
                <adec:decorative xmlns:adec="http://schemas.microsoft.com/office/drawing/2017/decorative" val="1"/>
              </a:ext>
            </a:extLst>
          </p:cNvPr>
          <p:cNvSpPr/>
          <p:nvPr/>
        </p:nvSpPr>
        <p:spPr>
          <a:xfrm>
            <a:off x="9522645" y="1126842"/>
            <a:ext cx="1604865" cy="1535602"/>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5">
            <a:extLst>
              <a:ext uri="{FF2B5EF4-FFF2-40B4-BE49-F238E27FC236}">
                <a16:creationId xmlns:a16="http://schemas.microsoft.com/office/drawing/2014/main" id="{73EA922C-A8D0-98ED-2C82-97E13FEFE776}"/>
              </a:ext>
              <a:ext uri="{C183D7F6-B498-43B3-948B-1728B52AA6E4}">
                <adec:decorative xmlns:adec="http://schemas.microsoft.com/office/drawing/2017/decorative" val="1"/>
              </a:ext>
            </a:extLst>
          </p:cNvPr>
          <p:cNvSpPr>
            <a:spLocks noChangeAspect="1" noEditPoints="1"/>
          </p:cNvSpPr>
          <p:nvPr/>
        </p:nvSpPr>
        <p:spPr bwMode="auto">
          <a:xfrm>
            <a:off x="9693170" y="1320950"/>
            <a:ext cx="1276361" cy="1106433"/>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accent4">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15017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AEA5D-982E-C9FC-820A-5A343FB25341}"/>
              </a:ext>
              <a:ext uri="{C183D7F6-B498-43B3-948B-1728B52AA6E4}">
                <adec:decorative xmlns:adec="http://schemas.microsoft.com/office/drawing/2017/decorative" val="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7709" y="147782"/>
            <a:ext cx="12219709" cy="6640945"/>
          </a:xfrm>
          <a:prstGeom prst="rect">
            <a:avLst/>
          </a:prstGeom>
        </p:spPr>
      </p:pic>
      <p:sp>
        <p:nvSpPr>
          <p:cNvPr id="18" name="Title 17" descr="Title: NIH Data Life Cycle Initiatives">
            <a:extLst>
              <a:ext uri="{FF2B5EF4-FFF2-40B4-BE49-F238E27FC236}">
                <a16:creationId xmlns:a16="http://schemas.microsoft.com/office/drawing/2014/main" id="{DCD417A9-A9CC-4871-ABDF-35FE5628A20E}"/>
              </a:ext>
            </a:extLst>
          </p:cNvPr>
          <p:cNvSpPr txBox="1">
            <a:spLocks noGrp="1"/>
          </p:cNvSpPr>
          <p:nvPr>
            <p:ph type="title" idx="4294967295"/>
          </p:nvPr>
        </p:nvSpPr>
        <p:spPr>
          <a:xfrm>
            <a:off x="2896182" y="663354"/>
            <a:ext cx="7022751"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Light" panose="020F0302020204030204"/>
              </a:defRPr>
            </a:lvl1pPr>
          </a:lstStyle>
          <a:p>
            <a:pPr>
              <a:defRPr/>
            </a:pPr>
            <a:r>
              <a:rPr kumimoji="0" lang="en-US" sz="3400" b="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NIH</a:t>
            </a:r>
            <a:r>
              <a:rPr lang="en-US" sz="3400" b="1">
                <a:latin typeface="Open Sans" panose="020B0606030504020204" pitchFamily="34" charset="0"/>
                <a:ea typeface="Open Sans" panose="020B0606030504020204" pitchFamily="34" charset="0"/>
                <a:cs typeface="Open Sans" panose="020B0606030504020204" pitchFamily="34" charset="0"/>
              </a:rPr>
              <a:t> Data Life Cycle </a:t>
            </a:r>
            <a:r>
              <a:rPr lang="en-US" sz="3400" b="1">
                <a:solidFill>
                  <a:schemeClr val="tx2"/>
                </a:solidFill>
                <a:latin typeface="Open Sans" panose="020B0606030504020204" pitchFamily="34" charset="0"/>
                <a:ea typeface="Open Sans" panose="020B0606030504020204" pitchFamily="34" charset="0"/>
                <a:cs typeface="Open Sans" panose="020B0606030504020204" pitchFamily="34" charset="0"/>
              </a:rPr>
              <a:t>Initiatives</a:t>
            </a:r>
            <a:endParaRPr lang="en-US" sz="34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77A6BA03-F72C-8A6E-E1CF-FE4698343F9F}"/>
              </a:ext>
              <a:ext uri="{C183D7F6-B498-43B3-948B-1728B52AA6E4}">
                <adec:decorative xmlns:adec="http://schemas.microsoft.com/office/drawing/2017/decorative" val="1"/>
              </a:ext>
            </a:extLst>
          </p:cNvPr>
          <p:cNvSpPr/>
          <p:nvPr/>
        </p:nvSpPr>
        <p:spPr>
          <a:xfrm>
            <a:off x="2256221" y="1661507"/>
            <a:ext cx="8217816" cy="1225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3A2818-F29E-EC26-CCA5-324F352DCB19}"/>
              </a:ext>
              <a:ext uri="{C183D7F6-B498-43B3-948B-1728B52AA6E4}">
                <adec:decorative xmlns:adec="http://schemas.microsoft.com/office/drawing/2017/decorative" val="1"/>
              </a:ext>
            </a:extLst>
          </p:cNvPr>
          <p:cNvSpPr/>
          <p:nvPr/>
        </p:nvSpPr>
        <p:spPr>
          <a:xfrm>
            <a:off x="2256221" y="3030732"/>
            <a:ext cx="8217816"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6FBFA9-0F1C-5F03-0D76-3FEE6528B607}"/>
              </a:ext>
              <a:ext uri="{C183D7F6-B498-43B3-948B-1728B52AA6E4}">
                <adec:decorative xmlns:adec="http://schemas.microsoft.com/office/drawing/2017/decorative" val="1"/>
              </a:ext>
            </a:extLst>
          </p:cNvPr>
          <p:cNvSpPr/>
          <p:nvPr/>
        </p:nvSpPr>
        <p:spPr>
          <a:xfrm>
            <a:off x="2256220" y="4038161"/>
            <a:ext cx="8217816" cy="1190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FAE244-2D77-207E-2DA3-5E171461A230}"/>
              </a:ext>
              <a:ext uri="{C183D7F6-B498-43B3-948B-1728B52AA6E4}">
                <adec:decorative xmlns:adec="http://schemas.microsoft.com/office/drawing/2017/decorative" val="1"/>
              </a:ext>
            </a:extLst>
          </p:cNvPr>
          <p:cNvSpPr/>
          <p:nvPr/>
        </p:nvSpPr>
        <p:spPr>
          <a:xfrm>
            <a:off x="2256220" y="5366877"/>
            <a:ext cx="8217815" cy="892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descr="NIH Recommendations for Open Access Data Repositories&#10;">
            <a:extLst>
              <a:ext uri="{FF2B5EF4-FFF2-40B4-BE49-F238E27FC236}">
                <a16:creationId xmlns:a16="http://schemas.microsoft.com/office/drawing/2014/main" id="{0C9C599F-C57F-1ADC-591C-1739A160A493}"/>
              </a:ext>
            </a:extLst>
          </p:cNvPr>
          <p:cNvSpPr txBox="1"/>
          <p:nvPr/>
        </p:nvSpPr>
        <p:spPr>
          <a:xfrm>
            <a:off x="3226746" y="1732963"/>
            <a:ext cx="6941994" cy="369332"/>
          </a:xfrm>
          <a:prstGeom prst="rect">
            <a:avLst/>
          </a:prstGeom>
          <a:noFill/>
        </p:spPr>
        <p:txBody>
          <a:bodyPr wrap="square">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NIH Recommendations for Open Access Data Repositories</a:t>
            </a:r>
          </a:p>
        </p:txBody>
      </p:sp>
      <p:sp>
        <p:nvSpPr>
          <p:cNvPr id="53" name="TextBox 52" descr="Small (&lt; 2 gigabytes) PubMed Centra, Medium (2-20 gigabytes) Generalist repositories, Large (&gt;20 gigabytes) STRIDES  &#10;">
            <a:extLst>
              <a:ext uri="{FF2B5EF4-FFF2-40B4-BE49-F238E27FC236}">
                <a16:creationId xmlns:a16="http://schemas.microsoft.com/office/drawing/2014/main" id="{CC6E87CB-8979-56F0-4C12-E7CCB72FEF2B}"/>
              </a:ext>
            </a:extLst>
          </p:cNvPr>
          <p:cNvSpPr txBox="1"/>
          <p:nvPr/>
        </p:nvSpPr>
        <p:spPr>
          <a:xfrm>
            <a:off x="2780864" y="2023258"/>
            <a:ext cx="7657237" cy="738664"/>
          </a:xfrm>
          <a:prstGeom prst="rect">
            <a:avLst/>
          </a:prstGeom>
          <a:noFill/>
        </p:spPr>
        <p:txBody>
          <a:bodyPr wrap="square" rtlCol="0">
            <a:spAutoFit/>
          </a:bodyPr>
          <a:lstStyle/>
          <a:p>
            <a:pPr lvl="1"/>
            <a:r>
              <a:rPr lang="en-US" sz="1400" dirty="0">
                <a:latin typeface="Open Sans" panose="020B0606030504020204" pitchFamily="34" charset="0"/>
                <a:ea typeface="Open Sans" panose="020B0606030504020204" pitchFamily="34" charset="0"/>
                <a:cs typeface="Open Sans" panose="020B0606030504020204" pitchFamily="34" charset="0"/>
              </a:rPr>
              <a:t>Small (&lt; 2 gigabytes) </a:t>
            </a:r>
            <a:r>
              <a:rPr lang="en-US" sz="1400" b="1" dirty="0">
                <a:latin typeface="Open Sans" panose="020B0606030504020204" pitchFamily="34" charset="0"/>
                <a:ea typeface="Open Sans" panose="020B0606030504020204" pitchFamily="34" charset="0"/>
                <a:cs typeface="Open Sans" panose="020B0606030504020204" pitchFamily="34" charset="0"/>
              </a:rPr>
              <a:t>PubMed Central</a:t>
            </a:r>
            <a:r>
              <a:rPr lang="en-US" sz="1400" dirty="0">
                <a:latin typeface="Open Sans" panose="020B0606030504020204" pitchFamily="34" charset="0"/>
                <a:ea typeface="Open Sans" panose="020B0606030504020204" pitchFamily="34" charset="0"/>
                <a:cs typeface="Open Sans" panose="020B0606030504020204" pitchFamily="34" charset="0"/>
              </a:rPr>
              <a:t> </a:t>
            </a:r>
          </a:p>
          <a:p>
            <a:pPr lvl="1"/>
            <a:r>
              <a:rPr lang="en-US" sz="1400" dirty="0">
                <a:latin typeface="Open Sans" panose="020B0606030504020204" pitchFamily="34" charset="0"/>
                <a:ea typeface="Open Sans" panose="020B0606030504020204" pitchFamily="34" charset="0"/>
                <a:cs typeface="Open Sans" panose="020B0606030504020204" pitchFamily="34" charset="0"/>
              </a:rPr>
              <a:t>Medium (2-20 gigabytes) </a:t>
            </a:r>
            <a:r>
              <a:rPr lang="en-US" sz="1400" b="1" dirty="0">
                <a:latin typeface="Open Sans" panose="020B0606030504020204" pitchFamily="34" charset="0"/>
                <a:ea typeface="Open Sans" panose="020B0606030504020204" pitchFamily="34" charset="0"/>
                <a:cs typeface="Open Sans" panose="020B0606030504020204" pitchFamily="34" charset="0"/>
              </a:rPr>
              <a:t>Generalist</a:t>
            </a:r>
            <a:r>
              <a:rPr lang="en-US" sz="1400" dirty="0">
                <a:latin typeface="Open Sans" panose="020B0606030504020204" pitchFamily="34" charset="0"/>
                <a:ea typeface="Open Sans" panose="020B0606030504020204" pitchFamily="34" charset="0"/>
                <a:cs typeface="Open Sans" panose="020B0606030504020204" pitchFamily="34" charset="0"/>
              </a:rPr>
              <a:t> repositories </a:t>
            </a:r>
          </a:p>
          <a:p>
            <a:pPr lvl="1"/>
            <a:r>
              <a:rPr lang="en-US" sz="1400" dirty="0">
                <a:latin typeface="Open Sans" panose="020B0606030504020204" pitchFamily="34" charset="0"/>
                <a:ea typeface="Open Sans" panose="020B0606030504020204" pitchFamily="34" charset="0"/>
                <a:cs typeface="Open Sans" panose="020B0606030504020204" pitchFamily="34" charset="0"/>
              </a:rPr>
              <a:t>Large (&gt;20 gigabytes) </a:t>
            </a:r>
            <a:r>
              <a:rPr lang="en-US" sz="1400" b="1" dirty="0">
                <a:latin typeface="Open Sans" panose="020B0606030504020204" pitchFamily="34" charset="0"/>
                <a:ea typeface="Open Sans" panose="020B0606030504020204" pitchFamily="34" charset="0"/>
                <a:cs typeface="Open Sans" panose="020B0606030504020204" pitchFamily="34" charset="0"/>
              </a:rPr>
              <a:t>STRIDES</a:t>
            </a:r>
            <a:r>
              <a:rPr lang="en-US" sz="14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9" name="TextBox 18" descr="NIH Controlled Access Data Management&#10;">
            <a:extLst>
              <a:ext uri="{FF2B5EF4-FFF2-40B4-BE49-F238E27FC236}">
                <a16:creationId xmlns:a16="http://schemas.microsoft.com/office/drawing/2014/main" id="{D1C7CAF4-8589-1D41-D3C7-4A261E0EDE6C}"/>
              </a:ext>
            </a:extLst>
          </p:cNvPr>
          <p:cNvSpPr txBox="1"/>
          <p:nvPr/>
        </p:nvSpPr>
        <p:spPr>
          <a:xfrm>
            <a:off x="3226746" y="3088580"/>
            <a:ext cx="7076119" cy="369332"/>
          </a:xfrm>
          <a:prstGeom prst="rect">
            <a:avLst/>
          </a:prstGeom>
          <a:noFill/>
        </p:spPr>
        <p:txBody>
          <a:bodyPr wrap="square">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NIH Controlled Access Data Management</a:t>
            </a:r>
          </a:p>
        </p:txBody>
      </p:sp>
      <p:sp>
        <p:nvSpPr>
          <p:cNvPr id="55" name="TextBox 54" descr="All data must be managed and most data shared &#10;">
            <a:extLst>
              <a:ext uri="{FF2B5EF4-FFF2-40B4-BE49-F238E27FC236}">
                <a16:creationId xmlns:a16="http://schemas.microsoft.com/office/drawing/2014/main" id="{BF7FAA60-07AE-AAD7-60A9-B2F1FFDA1C7A}"/>
              </a:ext>
            </a:extLst>
          </p:cNvPr>
          <p:cNvSpPr txBox="1"/>
          <p:nvPr/>
        </p:nvSpPr>
        <p:spPr>
          <a:xfrm>
            <a:off x="2773033" y="3409889"/>
            <a:ext cx="5647205" cy="307777"/>
          </a:xfrm>
          <a:prstGeom prst="rect">
            <a:avLst/>
          </a:prstGeom>
          <a:noFill/>
        </p:spPr>
        <p:txBody>
          <a:bodyPr wrap="square">
            <a:spAutoFit/>
          </a:bodyPr>
          <a:lstStyle/>
          <a:p>
            <a:pPr lvl="1"/>
            <a:r>
              <a:rPr lang="en-US" sz="1400">
                <a:latin typeface="Open Sans" panose="020B0606030504020204" pitchFamily="34" charset="0"/>
                <a:ea typeface="Open Sans" panose="020B0606030504020204" pitchFamily="34" charset="0"/>
                <a:cs typeface="Open Sans" panose="020B0606030504020204" pitchFamily="34" charset="0"/>
              </a:rPr>
              <a:t>All data must be managed and most data shared </a:t>
            </a:r>
          </a:p>
        </p:txBody>
      </p:sp>
      <p:sp>
        <p:nvSpPr>
          <p:cNvPr id="21" name="TextBox 20" descr="2023 Data Management and Sharing Plan&#10;">
            <a:extLst>
              <a:ext uri="{FF2B5EF4-FFF2-40B4-BE49-F238E27FC236}">
                <a16:creationId xmlns:a16="http://schemas.microsoft.com/office/drawing/2014/main" id="{DE1382E8-4AC9-B1E0-E613-C3D802902643}"/>
              </a:ext>
            </a:extLst>
          </p:cNvPr>
          <p:cNvSpPr txBox="1"/>
          <p:nvPr/>
        </p:nvSpPr>
        <p:spPr>
          <a:xfrm>
            <a:off x="3256630" y="4110056"/>
            <a:ext cx="7638473" cy="369332"/>
          </a:xfrm>
          <a:prstGeom prst="rect">
            <a:avLst/>
          </a:prstGeom>
          <a:noFill/>
        </p:spPr>
        <p:txBody>
          <a:bodyPr wrap="square">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2023 Data Management and Sharing Plan</a:t>
            </a:r>
          </a:p>
        </p:txBody>
      </p:sp>
      <p:sp>
        <p:nvSpPr>
          <p:cNvPr id="59" name="TextBox 58" descr="Preserve data, once collected, for future use, Respect for participant considerations (consent, de-identification), Authentication, Authorization and Access control &#10;">
            <a:extLst>
              <a:ext uri="{FF2B5EF4-FFF2-40B4-BE49-F238E27FC236}">
                <a16:creationId xmlns:a16="http://schemas.microsoft.com/office/drawing/2014/main" id="{3E7A5A15-532A-CE70-0142-A6030E4B7507}"/>
              </a:ext>
            </a:extLst>
          </p:cNvPr>
          <p:cNvSpPr txBox="1"/>
          <p:nvPr/>
        </p:nvSpPr>
        <p:spPr>
          <a:xfrm>
            <a:off x="2799628" y="4395825"/>
            <a:ext cx="7638473" cy="738664"/>
          </a:xfrm>
          <a:prstGeom prst="rect">
            <a:avLst/>
          </a:prstGeom>
          <a:noFill/>
        </p:spPr>
        <p:txBody>
          <a:bodyPr wrap="square" rtlCol="0">
            <a:spAutoFit/>
          </a:bodyPr>
          <a:lstStyle/>
          <a:p>
            <a:pPr lvl="1"/>
            <a:r>
              <a:rPr lang="en-US" sz="1400" b="1">
                <a:latin typeface="Open Sans" panose="020B0606030504020204" pitchFamily="34" charset="0"/>
                <a:ea typeface="Open Sans" panose="020B0606030504020204" pitchFamily="34" charset="0"/>
                <a:cs typeface="Open Sans" panose="020B0606030504020204" pitchFamily="34" charset="0"/>
              </a:rPr>
              <a:t>Preserve data</a:t>
            </a:r>
            <a:r>
              <a:rPr lang="en-US" sz="1400">
                <a:latin typeface="Open Sans" panose="020B0606030504020204" pitchFamily="34" charset="0"/>
                <a:ea typeface="Open Sans" panose="020B0606030504020204" pitchFamily="34" charset="0"/>
                <a:cs typeface="Open Sans" panose="020B0606030504020204" pitchFamily="34" charset="0"/>
              </a:rPr>
              <a:t>, once collected, for future use </a:t>
            </a:r>
          </a:p>
          <a:p>
            <a:pPr lvl="1"/>
            <a:r>
              <a:rPr lang="en-US" sz="1400" b="1">
                <a:latin typeface="Open Sans" panose="020B0606030504020204" pitchFamily="34" charset="0"/>
                <a:ea typeface="Open Sans" panose="020B0606030504020204" pitchFamily="34" charset="0"/>
                <a:cs typeface="Open Sans" panose="020B0606030504020204" pitchFamily="34" charset="0"/>
              </a:rPr>
              <a:t>Respect for participant considerations</a:t>
            </a:r>
            <a:r>
              <a:rPr lang="en-US" sz="1400">
                <a:latin typeface="Open Sans" panose="020B0606030504020204" pitchFamily="34" charset="0"/>
                <a:ea typeface="Open Sans" panose="020B0606030504020204" pitchFamily="34" charset="0"/>
                <a:cs typeface="Open Sans" panose="020B0606030504020204" pitchFamily="34" charset="0"/>
              </a:rPr>
              <a:t> (consent, de-identification)</a:t>
            </a:r>
          </a:p>
          <a:p>
            <a:pPr lvl="1"/>
            <a:r>
              <a:rPr lang="en-US" sz="1400" b="1">
                <a:latin typeface="Open Sans" panose="020B0606030504020204" pitchFamily="34" charset="0"/>
                <a:ea typeface="Open Sans" panose="020B0606030504020204" pitchFamily="34" charset="0"/>
                <a:cs typeface="Open Sans" panose="020B0606030504020204" pitchFamily="34" charset="0"/>
              </a:rPr>
              <a:t>Authentication, Authorization, and Access </a:t>
            </a:r>
            <a:r>
              <a:rPr lang="en-US" sz="1400">
                <a:latin typeface="Open Sans" panose="020B0606030504020204" pitchFamily="34" charset="0"/>
                <a:ea typeface="Open Sans" panose="020B0606030504020204" pitchFamily="34" charset="0"/>
                <a:cs typeface="Open Sans" panose="020B0606030504020204" pitchFamily="34" charset="0"/>
              </a:rPr>
              <a:t>control </a:t>
            </a:r>
          </a:p>
        </p:txBody>
      </p:sp>
      <p:sp>
        <p:nvSpPr>
          <p:cNvPr id="23" name="TextBox 22" descr="Innovations in NIH Data Repositories&#10;">
            <a:extLst>
              <a:ext uri="{FF2B5EF4-FFF2-40B4-BE49-F238E27FC236}">
                <a16:creationId xmlns:a16="http://schemas.microsoft.com/office/drawing/2014/main" id="{CA8DD001-7B5C-80EB-8C87-67229AC0F44F}"/>
              </a:ext>
            </a:extLst>
          </p:cNvPr>
          <p:cNvSpPr txBox="1"/>
          <p:nvPr/>
        </p:nvSpPr>
        <p:spPr>
          <a:xfrm>
            <a:off x="3256630" y="5429131"/>
            <a:ext cx="6231855" cy="369332"/>
          </a:xfrm>
          <a:prstGeom prst="rect">
            <a:avLst/>
          </a:prstGeom>
          <a:noFill/>
        </p:spPr>
        <p:txBody>
          <a:bodyPr wrap="square">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Innovations in NIH Data Repositories</a:t>
            </a:r>
          </a:p>
        </p:txBody>
      </p:sp>
      <p:sp>
        <p:nvSpPr>
          <p:cNvPr id="57" name="TextBox 56" descr="Enclaves, N3C, CBIIT, AoU, SRA&#10;">
            <a:extLst>
              <a:ext uri="{FF2B5EF4-FFF2-40B4-BE49-F238E27FC236}">
                <a16:creationId xmlns:a16="http://schemas.microsoft.com/office/drawing/2014/main" id="{0CD44783-1A1F-E699-4DE2-5CE6E538B57C}"/>
              </a:ext>
            </a:extLst>
          </p:cNvPr>
          <p:cNvSpPr txBox="1"/>
          <p:nvPr/>
        </p:nvSpPr>
        <p:spPr>
          <a:xfrm>
            <a:off x="3256631" y="5762733"/>
            <a:ext cx="4677230"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Enclaves, N3C, CBIIT, </a:t>
            </a:r>
            <a:r>
              <a:rPr lang="en-US" sz="1400" err="1">
                <a:latin typeface="Open Sans" panose="020B0606030504020204" pitchFamily="34" charset="0"/>
                <a:ea typeface="Open Sans" panose="020B0606030504020204" pitchFamily="34" charset="0"/>
                <a:cs typeface="Open Sans" panose="020B0606030504020204" pitchFamily="34" charset="0"/>
              </a:rPr>
              <a:t>AoU</a:t>
            </a:r>
            <a:r>
              <a:rPr lang="en-US" sz="1400">
                <a:latin typeface="Open Sans" panose="020B0606030504020204" pitchFamily="34" charset="0"/>
                <a:ea typeface="Open Sans" panose="020B0606030504020204" pitchFamily="34" charset="0"/>
                <a:cs typeface="Open Sans" panose="020B0606030504020204" pitchFamily="34" charset="0"/>
              </a:rPr>
              <a:t>, SRA</a:t>
            </a:r>
          </a:p>
        </p:txBody>
      </p:sp>
      <p:sp>
        <p:nvSpPr>
          <p:cNvPr id="5" name="Flowchart: Delay 4">
            <a:extLst>
              <a:ext uri="{FF2B5EF4-FFF2-40B4-BE49-F238E27FC236}">
                <a16:creationId xmlns:a16="http://schemas.microsoft.com/office/drawing/2014/main" id="{9BE30F4E-C9F4-E4BA-BB79-DD67EB5DF76D}"/>
              </a:ext>
              <a:ext uri="{C183D7F6-B498-43B3-948B-1728B52AA6E4}">
                <adec:decorative xmlns:adec="http://schemas.microsoft.com/office/drawing/2017/decorative" val="1"/>
              </a:ext>
            </a:extLst>
          </p:cNvPr>
          <p:cNvSpPr/>
          <p:nvPr/>
        </p:nvSpPr>
        <p:spPr>
          <a:xfrm>
            <a:off x="2239486" y="1661507"/>
            <a:ext cx="941588" cy="1239632"/>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003C96E0-5014-E8F3-AF2C-9D6AB2ED5576}"/>
              </a:ext>
              <a:ext uri="{C183D7F6-B498-43B3-948B-1728B52AA6E4}">
                <adec:decorative xmlns:adec="http://schemas.microsoft.com/office/drawing/2017/decorative" val="1"/>
              </a:ext>
            </a:extLst>
          </p:cNvPr>
          <p:cNvSpPr/>
          <p:nvPr/>
        </p:nvSpPr>
        <p:spPr>
          <a:xfrm>
            <a:off x="2256220" y="2989192"/>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a:extLst>
              <a:ext uri="{FF2B5EF4-FFF2-40B4-BE49-F238E27FC236}">
                <a16:creationId xmlns:a16="http://schemas.microsoft.com/office/drawing/2014/main" id="{EBF9E973-3F60-7F82-D93C-26266EEFC9D2}"/>
              </a:ext>
              <a:ext uri="{C183D7F6-B498-43B3-948B-1728B52AA6E4}">
                <adec:decorative xmlns:adec="http://schemas.microsoft.com/office/drawing/2017/decorative" val="1"/>
              </a:ext>
            </a:extLst>
          </p:cNvPr>
          <p:cNvSpPr/>
          <p:nvPr/>
        </p:nvSpPr>
        <p:spPr>
          <a:xfrm>
            <a:off x="2256220" y="4028523"/>
            <a:ext cx="941588" cy="1199910"/>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a:extLst>
              <a:ext uri="{FF2B5EF4-FFF2-40B4-BE49-F238E27FC236}">
                <a16:creationId xmlns:a16="http://schemas.microsoft.com/office/drawing/2014/main" id="{3DE6EB28-FF61-9CE0-860E-89425B4D2775}"/>
              </a:ext>
              <a:ext uri="{C183D7F6-B498-43B3-948B-1728B52AA6E4}">
                <adec:decorative xmlns:adec="http://schemas.microsoft.com/office/drawing/2017/decorative" val="1"/>
              </a:ext>
            </a:extLst>
          </p:cNvPr>
          <p:cNvSpPr/>
          <p:nvPr/>
        </p:nvSpPr>
        <p:spPr>
          <a:xfrm>
            <a:off x="2226774" y="5333940"/>
            <a:ext cx="941588" cy="951277"/>
          </a:xfrm>
          <a:prstGeom prst="flowChartDelay">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aphic 4">
            <a:extLst>
              <a:ext uri="{FF2B5EF4-FFF2-40B4-BE49-F238E27FC236}">
                <a16:creationId xmlns:a16="http://schemas.microsoft.com/office/drawing/2014/main" id="{3C63B71A-06C0-7D23-9C15-E38D97794D17}"/>
              </a:ext>
              <a:ext uri="{C183D7F6-B498-43B3-948B-1728B52AA6E4}">
                <adec:decorative xmlns:adec="http://schemas.microsoft.com/office/drawing/2017/decorative" val="1"/>
              </a:ext>
            </a:extLst>
          </p:cNvPr>
          <p:cNvGrpSpPr/>
          <p:nvPr/>
        </p:nvGrpSpPr>
        <p:grpSpPr>
          <a:xfrm>
            <a:off x="2399907" y="5520935"/>
            <a:ext cx="569391" cy="580352"/>
            <a:chOff x="467104" y="1885990"/>
            <a:chExt cx="362309" cy="362610"/>
          </a:xfrm>
          <a:solidFill>
            <a:schemeClr val="tx1"/>
          </a:solidFill>
        </p:grpSpPr>
        <p:sp>
          <p:nvSpPr>
            <p:cNvPr id="50" name="Graphic 4">
              <a:extLst>
                <a:ext uri="{FF2B5EF4-FFF2-40B4-BE49-F238E27FC236}">
                  <a16:creationId xmlns:a16="http://schemas.microsoft.com/office/drawing/2014/main" id="{CD76B7BF-6146-26ED-76DD-D4B30E69DD38}"/>
                </a:ext>
              </a:extLst>
            </p:cNvPr>
            <p:cNvSpPr/>
            <p:nvPr/>
          </p:nvSpPr>
          <p:spPr>
            <a:xfrm>
              <a:off x="467104" y="1885990"/>
              <a:ext cx="362309" cy="362610"/>
            </a:xfrm>
            <a:custGeom>
              <a:avLst/>
              <a:gdLst>
                <a:gd name="connsiteX0" fmla="*/ 181474 w 362309"/>
                <a:gd name="connsiteY0" fmla="*/ 0 h 362610"/>
                <a:gd name="connsiteX1" fmla="*/ 0 w 362309"/>
                <a:gd name="connsiteY1" fmla="*/ 181305 h 362610"/>
                <a:gd name="connsiteX2" fmla="*/ 181474 w 362309"/>
                <a:gd name="connsiteY2" fmla="*/ 362610 h 362610"/>
                <a:gd name="connsiteX3" fmla="*/ 362309 w 362309"/>
                <a:gd name="connsiteY3" fmla="*/ 181305 h 362610"/>
                <a:gd name="connsiteX4" fmla="*/ 181474 w 362309"/>
                <a:gd name="connsiteY4" fmla="*/ 0 h 362610"/>
                <a:gd name="connsiteX5" fmla="*/ 181474 w 362309"/>
                <a:gd name="connsiteY5" fmla="*/ 0 h 362610"/>
                <a:gd name="connsiteX6" fmla="*/ 181474 w 362309"/>
                <a:gd name="connsiteY6" fmla="*/ 348565 h 362610"/>
                <a:gd name="connsiteX7" fmla="*/ 13419 w 362309"/>
                <a:gd name="connsiteY7" fmla="*/ 180028 h 362610"/>
                <a:gd name="connsiteX8" fmla="*/ 181474 w 362309"/>
                <a:gd name="connsiteY8" fmla="*/ 11491 h 362610"/>
                <a:gd name="connsiteX9" fmla="*/ 349530 w 362309"/>
                <a:gd name="connsiteY9" fmla="*/ 180028 h 362610"/>
                <a:gd name="connsiteX10" fmla="*/ 349530 w 362309"/>
                <a:gd name="connsiteY10" fmla="*/ 180028 h 362610"/>
                <a:gd name="connsiteX11" fmla="*/ 181474 w 362309"/>
                <a:gd name="connsiteY11" fmla="*/ 348565 h 3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2610">
                  <a:moveTo>
                    <a:pt x="181474" y="0"/>
                  </a:moveTo>
                  <a:cubicBezTo>
                    <a:pt x="81152" y="0"/>
                    <a:pt x="0" y="81077"/>
                    <a:pt x="0" y="181305"/>
                  </a:cubicBezTo>
                  <a:cubicBezTo>
                    <a:pt x="0" y="281534"/>
                    <a:pt x="81152" y="362610"/>
                    <a:pt x="181474" y="362610"/>
                  </a:cubicBezTo>
                  <a:cubicBezTo>
                    <a:pt x="281796" y="362610"/>
                    <a:pt x="362309" y="281534"/>
                    <a:pt x="362309" y="181305"/>
                  </a:cubicBezTo>
                  <a:cubicBezTo>
                    <a:pt x="362309" y="80438"/>
                    <a:pt x="281796" y="0"/>
                    <a:pt x="181474" y="0"/>
                  </a:cubicBezTo>
                  <a:cubicBezTo>
                    <a:pt x="181474" y="0"/>
                    <a:pt x="181474" y="0"/>
                    <a:pt x="181474" y="0"/>
                  </a:cubicBezTo>
                  <a:close/>
                  <a:moveTo>
                    <a:pt x="181474" y="348565"/>
                  </a:moveTo>
                  <a:cubicBezTo>
                    <a:pt x="88181" y="348565"/>
                    <a:pt x="13419" y="273235"/>
                    <a:pt x="13419" y="180028"/>
                  </a:cubicBezTo>
                  <a:cubicBezTo>
                    <a:pt x="13419" y="86822"/>
                    <a:pt x="88820" y="11491"/>
                    <a:pt x="181474" y="11491"/>
                  </a:cubicBezTo>
                  <a:cubicBezTo>
                    <a:pt x="274128" y="11491"/>
                    <a:pt x="349530" y="86822"/>
                    <a:pt x="349530" y="180028"/>
                  </a:cubicBezTo>
                  <a:cubicBezTo>
                    <a:pt x="349530" y="180028"/>
                    <a:pt x="349530" y="180028"/>
                    <a:pt x="349530" y="180028"/>
                  </a:cubicBezTo>
                  <a:cubicBezTo>
                    <a:pt x="349530" y="273235"/>
                    <a:pt x="274128" y="348565"/>
                    <a:pt x="181474" y="348565"/>
                  </a:cubicBezTo>
                  <a:close/>
                </a:path>
              </a:pathLst>
            </a:custGeom>
            <a:grpFill/>
            <a:ln w="6390" cap="flat">
              <a:solidFill>
                <a:schemeClr val="tx1"/>
              </a:solidFill>
              <a:prstDash val="solid"/>
              <a:miter/>
            </a:ln>
          </p:spPr>
          <p:txBody>
            <a:bodyPr rtlCol="0" anchor="ctr"/>
            <a:lstStyle/>
            <a:p>
              <a:endParaRPr lang="en-US"/>
            </a:p>
          </p:txBody>
        </p:sp>
        <p:sp>
          <p:nvSpPr>
            <p:cNvPr id="51" name="Graphic 4">
              <a:extLst>
                <a:ext uri="{FF2B5EF4-FFF2-40B4-BE49-F238E27FC236}">
                  <a16:creationId xmlns:a16="http://schemas.microsoft.com/office/drawing/2014/main" id="{1F2EFF17-24F9-BA12-6609-61CA9209DFEF}"/>
                </a:ext>
              </a:extLst>
            </p:cNvPr>
            <p:cNvSpPr/>
            <p:nvPr/>
          </p:nvSpPr>
          <p:spPr>
            <a:xfrm>
              <a:off x="539949" y="1979835"/>
              <a:ext cx="217257" cy="173005"/>
            </a:xfrm>
            <a:custGeom>
              <a:avLst/>
              <a:gdLst>
                <a:gd name="connsiteX0" fmla="*/ 210868 w 217257"/>
                <a:gd name="connsiteY0" fmla="*/ 0 h 173005"/>
                <a:gd name="connsiteX1" fmla="*/ 6390 w 217257"/>
                <a:gd name="connsiteY1" fmla="*/ 0 h 173005"/>
                <a:gd name="connsiteX2" fmla="*/ 0 w 217257"/>
                <a:gd name="connsiteY2" fmla="*/ 6384 h 173005"/>
                <a:gd name="connsiteX3" fmla="*/ 0 w 217257"/>
                <a:gd name="connsiteY3" fmla="*/ 35750 h 173005"/>
                <a:gd name="connsiteX4" fmla="*/ 6390 w 217257"/>
                <a:gd name="connsiteY4" fmla="*/ 42134 h 173005"/>
                <a:gd name="connsiteX5" fmla="*/ 14697 w 217257"/>
                <a:gd name="connsiteY5" fmla="*/ 42134 h 173005"/>
                <a:gd name="connsiteX6" fmla="*/ 14697 w 217257"/>
                <a:gd name="connsiteY6" fmla="*/ 166622 h 173005"/>
                <a:gd name="connsiteX7" fmla="*/ 21087 w 217257"/>
                <a:gd name="connsiteY7" fmla="*/ 173006 h 173005"/>
                <a:gd name="connsiteX8" fmla="*/ 196171 w 217257"/>
                <a:gd name="connsiteY8" fmla="*/ 173006 h 173005"/>
                <a:gd name="connsiteX9" fmla="*/ 202561 w 217257"/>
                <a:gd name="connsiteY9" fmla="*/ 166622 h 173005"/>
                <a:gd name="connsiteX10" fmla="*/ 202561 w 217257"/>
                <a:gd name="connsiteY10" fmla="*/ 42134 h 173005"/>
                <a:gd name="connsiteX11" fmla="*/ 210868 w 217257"/>
                <a:gd name="connsiteY11" fmla="*/ 42134 h 173005"/>
                <a:gd name="connsiteX12" fmla="*/ 217258 w 217257"/>
                <a:gd name="connsiteY12" fmla="*/ 35750 h 173005"/>
                <a:gd name="connsiteX13" fmla="*/ 217258 w 217257"/>
                <a:gd name="connsiteY13" fmla="*/ 6384 h 173005"/>
                <a:gd name="connsiteX14" fmla="*/ 210868 w 217257"/>
                <a:gd name="connsiteY14" fmla="*/ 0 h 173005"/>
                <a:gd name="connsiteX15" fmla="*/ 189781 w 217257"/>
                <a:gd name="connsiteY15" fmla="*/ 160876 h 173005"/>
                <a:gd name="connsiteX16" fmla="*/ 27477 w 217257"/>
                <a:gd name="connsiteY16" fmla="*/ 160876 h 173005"/>
                <a:gd name="connsiteX17" fmla="*/ 27477 w 217257"/>
                <a:gd name="connsiteY17" fmla="*/ 42134 h 173005"/>
                <a:gd name="connsiteX18" fmla="*/ 189781 w 217257"/>
                <a:gd name="connsiteY18" fmla="*/ 42134 h 173005"/>
                <a:gd name="connsiteX19" fmla="*/ 189781 w 217257"/>
                <a:gd name="connsiteY19" fmla="*/ 160876 h 173005"/>
                <a:gd name="connsiteX20" fmla="*/ 204478 w 217257"/>
                <a:gd name="connsiteY20" fmla="*/ 29366 h 173005"/>
                <a:gd name="connsiteX21" fmla="*/ 12780 w 217257"/>
                <a:gd name="connsiteY21" fmla="*/ 29366 h 173005"/>
                <a:gd name="connsiteX22" fmla="*/ 12780 w 217257"/>
                <a:gd name="connsiteY22" fmla="*/ 12768 h 173005"/>
                <a:gd name="connsiteX23" fmla="*/ 204478 w 217257"/>
                <a:gd name="connsiteY23" fmla="*/ 12768 h 173005"/>
                <a:gd name="connsiteX24" fmla="*/ 204478 w 217257"/>
                <a:gd name="connsiteY24" fmla="*/ 29366 h 17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257" h="173005">
                  <a:moveTo>
                    <a:pt x="210868" y="0"/>
                  </a:moveTo>
                  <a:lnTo>
                    <a:pt x="6390" y="0"/>
                  </a:lnTo>
                  <a:cubicBezTo>
                    <a:pt x="2556" y="0"/>
                    <a:pt x="0" y="2554"/>
                    <a:pt x="0" y="6384"/>
                  </a:cubicBezTo>
                  <a:lnTo>
                    <a:pt x="0" y="35750"/>
                  </a:lnTo>
                  <a:cubicBezTo>
                    <a:pt x="0" y="39581"/>
                    <a:pt x="2556" y="42134"/>
                    <a:pt x="6390" y="42134"/>
                  </a:cubicBezTo>
                  <a:lnTo>
                    <a:pt x="14697" y="42134"/>
                  </a:lnTo>
                  <a:lnTo>
                    <a:pt x="14697" y="166622"/>
                  </a:lnTo>
                  <a:cubicBezTo>
                    <a:pt x="14697" y="170452"/>
                    <a:pt x="17253" y="173006"/>
                    <a:pt x="21087" y="173006"/>
                  </a:cubicBezTo>
                  <a:lnTo>
                    <a:pt x="196171" y="173006"/>
                  </a:lnTo>
                  <a:cubicBezTo>
                    <a:pt x="200005" y="173006"/>
                    <a:pt x="202561" y="170452"/>
                    <a:pt x="202561" y="166622"/>
                  </a:cubicBezTo>
                  <a:lnTo>
                    <a:pt x="202561" y="42134"/>
                  </a:lnTo>
                  <a:lnTo>
                    <a:pt x="210868" y="42134"/>
                  </a:lnTo>
                  <a:cubicBezTo>
                    <a:pt x="214702" y="42134"/>
                    <a:pt x="217258" y="39581"/>
                    <a:pt x="217258" y="35750"/>
                  </a:cubicBezTo>
                  <a:lnTo>
                    <a:pt x="217258" y="6384"/>
                  </a:lnTo>
                  <a:cubicBezTo>
                    <a:pt x="217258" y="3192"/>
                    <a:pt x="214063" y="638"/>
                    <a:pt x="210868" y="0"/>
                  </a:cubicBezTo>
                  <a:close/>
                  <a:moveTo>
                    <a:pt x="189781" y="160876"/>
                  </a:moveTo>
                  <a:lnTo>
                    <a:pt x="27477" y="160876"/>
                  </a:lnTo>
                  <a:lnTo>
                    <a:pt x="27477" y="42134"/>
                  </a:lnTo>
                  <a:lnTo>
                    <a:pt x="189781" y="42134"/>
                  </a:lnTo>
                  <a:lnTo>
                    <a:pt x="189781" y="160876"/>
                  </a:lnTo>
                  <a:close/>
                  <a:moveTo>
                    <a:pt x="204478" y="29366"/>
                  </a:moveTo>
                  <a:lnTo>
                    <a:pt x="12780" y="29366"/>
                  </a:lnTo>
                  <a:lnTo>
                    <a:pt x="12780" y="12768"/>
                  </a:lnTo>
                  <a:lnTo>
                    <a:pt x="204478" y="12768"/>
                  </a:lnTo>
                  <a:lnTo>
                    <a:pt x="204478" y="29366"/>
                  </a:lnTo>
                  <a:close/>
                </a:path>
              </a:pathLst>
            </a:custGeom>
            <a:grpFill/>
            <a:ln w="6390" cap="flat">
              <a:solidFill>
                <a:schemeClr val="tx1"/>
              </a:solidFill>
              <a:prstDash val="solid"/>
              <a:miter/>
            </a:ln>
          </p:spPr>
          <p:txBody>
            <a:bodyPr rtlCol="0" anchor="ctr"/>
            <a:lstStyle/>
            <a:p>
              <a:endParaRPr lang="en-US"/>
            </a:p>
          </p:txBody>
        </p:sp>
        <p:sp>
          <p:nvSpPr>
            <p:cNvPr id="52" name="Graphic 4">
              <a:extLst>
                <a:ext uri="{FF2B5EF4-FFF2-40B4-BE49-F238E27FC236}">
                  <a16:creationId xmlns:a16="http://schemas.microsoft.com/office/drawing/2014/main" id="{10A32C25-56BF-664F-F374-9954F1102D0D}"/>
                </a:ext>
              </a:extLst>
            </p:cNvPr>
            <p:cNvSpPr/>
            <p:nvPr/>
          </p:nvSpPr>
          <p:spPr>
            <a:xfrm>
              <a:off x="620462" y="2045590"/>
              <a:ext cx="56231" cy="12767"/>
            </a:xfrm>
            <a:custGeom>
              <a:avLst/>
              <a:gdLst>
                <a:gd name="connsiteX0" fmla="*/ 6390 w 56231"/>
                <a:gd name="connsiteY0" fmla="*/ 12768 h 12767"/>
                <a:gd name="connsiteX1" fmla="*/ 49842 w 56231"/>
                <a:gd name="connsiteY1" fmla="*/ 12768 h 12767"/>
                <a:gd name="connsiteX2" fmla="*/ 56231 w 56231"/>
                <a:gd name="connsiteY2" fmla="*/ 6384 h 12767"/>
                <a:gd name="connsiteX3" fmla="*/ 49842 w 56231"/>
                <a:gd name="connsiteY3" fmla="*/ 0 h 12767"/>
                <a:gd name="connsiteX4" fmla="*/ 6390 w 56231"/>
                <a:gd name="connsiteY4" fmla="*/ 0 h 12767"/>
                <a:gd name="connsiteX5" fmla="*/ 0 w 56231"/>
                <a:gd name="connsiteY5" fmla="*/ 6384 h 12767"/>
                <a:gd name="connsiteX6" fmla="*/ 6390 w 56231"/>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31" h="12767">
                  <a:moveTo>
                    <a:pt x="6390" y="12768"/>
                  </a:moveTo>
                  <a:lnTo>
                    <a:pt x="49842" y="12768"/>
                  </a:lnTo>
                  <a:cubicBezTo>
                    <a:pt x="53675" y="12768"/>
                    <a:pt x="56231" y="10214"/>
                    <a:pt x="56231" y="6384"/>
                  </a:cubicBezTo>
                  <a:cubicBezTo>
                    <a:pt x="56231" y="2554"/>
                    <a:pt x="53675" y="0"/>
                    <a:pt x="49842" y="0"/>
                  </a:cubicBezTo>
                  <a:lnTo>
                    <a:pt x="6390" y="0"/>
                  </a:lnTo>
                  <a:cubicBezTo>
                    <a:pt x="2556" y="0"/>
                    <a:pt x="0" y="2554"/>
                    <a:pt x="0" y="6384"/>
                  </a:cubicBezTo>
                  <a:cubicBezTo>
                    <a:pt x="0" y="10214"/>
                    <a:pt x="2556" y="12768"/>
                    <a:pt x="6390" y="12768"/>
                  </a:cubicBezTo>
                  <a:close/>
                </a:path>
              </a:pathLst>
            </a:custGeom>
            <a:grpFill/>
            <a:ln w="6390" cap="flat">
              <a:solidFill>
                <a:schemeClr val="tx1"/>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7BA9C837-4908-527C-6847-153FB109773F}"/>
              </a:ext>
              <a:ext uri="{C183D7F6-B498-43B3-948B-1728B52AA6E4}">
                <adec:decorative xmlns:adec="http://schemas.microsoft.com/office/drawing/2017/decorative" val="1"/>
              </a:ext>
            </a:extLst>
          </p:cNvPr>
          <p:cNvGrpSpPr/>
          <p:nvPr/>
        </p:nvGrpSpPr>
        <p:grpSpPr>
          <a:xfrm>
            <a:off x="2390540" y="4341192"/>
            <a:ext cx="592031" cy="574572"/>
            <a:chOff x="467743" y="3339623"/>
            <a:chExt cx="361670" cy="361333"/>
          </a:xfrm>
          <a:solidFill>
            <a:schemeClr val="tx1"/>
          </a:solidFill>
        </p:grpSpPr>
        <p:sp>
          <p:nvSpPr>
            <p:cNvPr id="46" name="Graphic 4">
              <a:extLst>
                <a:ext uri="{FF2B5EF4-FFF2-40B4-BE49-F238E27FC236}">
                  <a16:creationId xmlns:a16="http://schemas.microsoft.com/office/drawing/2014/main" id="{59C4A16B-BE41-460F-D849-BC81FA9D1058}"/>
                </a:ext>
              </a:extLst>
            </p:cNvPr>
            <p:cNvSpPr/>
            <p:nvPr/>
          </p:nvSpPr>
          <p:spPr>
            <a:xfrm>
              <a:off x="467743" y="3339623"/>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1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1670" y="81077"/>
                    <a:pt x="280518" y="0"/>
                    <a:pt x="180835" y="0"/>
                  </a:cubicBezTo>
                  <a:close/>
                  <a:moveTo>
                    <a:pt x="180835" y="349204"/>
                  </a:moveTo>
                  <a:cubicBezTo>
                    <a:pt x="88181" y="349204"/>
                    <a:pt x="12780" y="273873"/>
                    <a:pt x="12780" y="181305"/>
                  </a:cubicBezTo>
                  <a:cubicBezTo>
                    <a:pt x="12780" y="88738"/>
                    <a:pt x="88181" y="13406"/>
                    <a:pt x="180835" y="13406"/>
                  </a:cubicBezTo>
                  <a:cubicBezTo>
                    <a:pt x="273489" y="13406"/>
                    <a:pt x="348891" y="88738"/>
                    <a:pt x="348891" y="181305"/>
                  </a:cubicBezTo>
                  <a:cubicBezTo>
                    <a:pt x="348891" y="273873"/>
                    <a:pt x="273489" y="349204"/>
                    <a:pt x="180835" y="349204"/>
                  </a:cubicBezTo>
                  <a:close/>
                </a:path>
              </a:pathLst>
            </a:custGeom>
            <a:grpFill/>
            <a:ln w="6390" cap="flat">
              <a:solidFill>
                <a:schemeClr val="tx1"/>
              </a:solidFill>
              <a:prstDash val="solid"/>
              <a:miter/>
            </a:ln>
          </p:spPr>
          <p:txBody>
            <a:bodyPr rtlCol="0" anchor="ctr"/>
            <a:lstStyle/>
            <a:p>
              <a:endParaRPr lang="en-US"/>
            </a:p>
          </p:txBody>
        </p:sp>
        <p:sp>
          <p:nvSpPr>
            <p:cNvPr id="47" name="Graphic 4">
              <a:extLst>
                <a:ext uri="{FF2B5EF4-FFF2-40B4-BE49-F238E27FC236}">
                  <a16:creationId xmlns:a16="http://schemas.microsoft.com/office/drawing/2014/main" id="{761BE632-6838-70EE-B8F8-C0B692B08940}"/>
                </a:ext>
              </a:extLst>
            </p:cNvPr>
            <p:cNvSpPr/>
            <p:nvPr/>
          </p:nvSpPr>
          <p:spPr>
            <a:xfrm>
              <a:off x="668155" y="3455808"/>
              <a:ext cx="108483" cy="130875"/>
            </a:xfrm>
            <a:custGeom>
              <a:avLst/>
              <a:gdLst>
                <a:gd name="connsiteX0" fmla="*/ 105027 w 108483"/>
                <a:gd name="connsiteY0" fmla="*/ 118746 h 130875"/>
                <a:gd name="connsiteX1" fmla="*/ 83941 w 108483"/>
                <a:gd name="connsiteY1" fmla="*/ 113000 h 130875"/>
                <a:gd name="connsiteX2" fmla="*/ 71161 w 108483"/>
                <a:gd name="connsiteY2" fmla="*/ 109808 h 130875"/>
                <a:gd name="connsiteX3" fmla="*/ 65410 w 108483"/>
                <a:gd name="connsiteY3" fmla="*/ 92572 h 130875"/>
                <a:gd name="connsiteX4" fmla="*/ 79468 w 108483"/>
                <a:gd name="connsiteY4" fmla="*/ 60013 h 130875"/>
                <a:gd name="connsiteX5" fmla="*/ 73717 w 108483"/>
                <a:gd name="connsiteY5" fmla="*/ 14687 h 130875"/>
                <a:gd name="connsiteX6" fmla="*/ 41128 w 108483"/>
                <a:gd name="connsiteY6" fmla="*/ 4 h 130875"/>
                <a:gd name="connsiteX7" fmla="*/ 8539 w 108483"/>
                <a:gd name="connsiteY7" fmla="*/ 14687 h 130875"/>
                <a:gd name="connsiteX8" fmla="*/ 2788 w 108483"/>
                <a:gd name="connsiteY8" fmla="*/ 60013 h 130875"/>
                <a:gd name="connsiteX9" fmla="*/ 16846 w 108483"/>
                <a:gd name="connsiteY9" fmla="*/ 92572 h 130875"/>
                <a:gd name="connsiteX10" fmla="*/ 11734 w 108483"/>
                <a:gd name="connsiteY10" fmla="*/ 109808 h 130875"/>
                <a:gd name="connsiteX11" fmla="*/ 10456 w 108483"/>
                <a:gd name="connsiteY11" fmla="*/ 118746 h 130875"/>
                <a:gd name="connsiteX12" fmla="*/ 19402 w 108483"/>
                <a:gd name="connsiteY12" fmla="*/ 120023 h 130875"/>
                <a:gd name="connsiteX13" fmla="*/ 27709 w 108483"/>
                <a:gd name="connsiteY13" fmla="*/ 84911 h 130875"/>
                <a:gd name="connsiteX14" fmla="*/ 15568 w 108483"/>
                <a:gd name="connsiteY14" fmla="*/ 56821 h 130875"/>
                <a:gd name="connsiteX15" fmla="*/ 18763 w 108483"/>
                <a:gd name="connsiteY15" fmla="*/ 22348 h 130875"/>
                <a:gd name="connsiteX16" fmla="*/ 41767 w 108483"/>
                <a:gd name="connsiteY16" fmla="*/ 12772 h 130875"/>
                <a:gd name="connsiteX17" fmla="*/ 64132 w 108483"/>
                <a:gd name="connsiteY17" fmla="*/ 22348 h 130875"/>
                <a:gd name="connsiteX18" fmla="*/ 67327 w 108483"/>
                <a:gd name="connsiteY18" fmla="*/ 56821 h 130875"/>
                <a:gd name="connsiteX19" fmla="*/ 55186 w 108483"/>
                <a:gd name="connsiteY19" fmla="*/ 84911 h 130875"/>
                <a:gd name="connsiteX20" fmla="*/ 64132 w 108483"/>
                <a:gd name="connsiteY20" fmla="*/ 120023 h 130875"/>
                <a:gd name="connsiteX21" fmla="*/ 82663 w 108483"/>
                <a:gd name="connsiteY21" fmla="*/ 125130 h 130875"/>
                <a:gd name="connsiteX22" fmla="*/ 98637 w 108483"/>
                <a:gd name="connsiteY22" fmla="*/ 129599 h 130875"/>
                <a:gd name="connsiteX23" fmla="*/ 101832 w 108483"/>
                <a:gd name="connsiteY23" fmla="*/ 130875 h 130875"/>
                <a:gd name="connsiteX24" fmla="*/ 107583 w 108483"/>
                <a:gd name="connsiteY24" fmla="*/ 127683 h 130875"/>
                <a:gd name="connsiteX25" fmla="*/ 105027 w 108483"/>
                <a:gd name="connsiteY25" fmla="*/ 118746 h 1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483" h="130875">
                  <a:moveTo>
                    <a:pt x="105027" y="118746"/>
                  </a:moveTo>
                  <a:cubicBezTo>
                    <a:pt x="98637" y="114915"/>
                    <a:pt x="90969" y="113639"/>
                    <a:pt x="83941" y="113000"/>
                  </a:cubicBezTo>
                  <a:cubicBezTo>
                    <a:pt x="78829" y="112362"/>
                    <a:pt x="73078" y="111723"/>
                    <a:pt x="71161" y="109808"/>
                  </a:cubicBezTo>
                  <a:cubicBezTo>
                    <a:pt x="65410" y="105339"/>
                    <a:pt x="64771" y="95125"/>
                    <a:pt x="65410" y="92572"/>
                  </a:cubicBezTo>
                  <a:cubicBezTo>
                    <a:pt x="71161" y="84911"/>
                    <a:pt x="76912" y="71504"/>
                    <a:pt x="79468" y="60013"/>
                  </a:cubicBezTo>
                  <a:cubicBezTo>
                    <a:pt x="83941" y="40223"/>
                    <a:pt x="82024" y="25540"/>
                    <a:pt x="73717" y="14687"/>
                  </a:cubicBezTo>
                  <a:cubicBezTo>
                    <a:pt x="61576" y="4"/>
                    <a:pt x="41767" y="4"/>
                    <a:pt x="41128" y="4"/>
                  </a:cubicBezTo>
                  <a:cubicBezTo>
                    <a:pt x="40489" y="4"/>
                    <a:pt x="20680" y="-635"/>
                    <a:pt x="8539" y="14687"/>
                  </a:cubicBezTo>
                  <a:cubicBezTo>
                    <a:pt x="-407" y="25540"/>
                    <a:pt x="-2324" y="40861"/>
                    <a:pt x="2788" y="60013"/>
                  </a:cubicBezTo>
                  <a:cubicBezTo>
                    <a:pt x="5344" y="71504"/>
                    <a:pt x="11095" y="84911"/>
                    <a:pt x="16846" y="92572"/>
                  </a:cubicBezTo>
                  <a:cubicBezTo>
                    <a:pt x="18124" y="94487"/>
                    <a:pt x="17485" y="105339"/>
                    <a:pt x="11734" y="109808"/>
                  </a:cubicBezTo>
                  <a:cubicBezTo>
                    <a:pt x="9178" y="111723"/>
                    <a:pt x="8539" y="116192"/>
                    <a:pt x="10456" y="118746"/>
                  </a:cubicBezTo>
                  <a:cubicBezTo>
                    <a:pt x="12373" y="121299"/>
                    <a:pt x="16846" y="121938"/>
                    <a:pt x="19402" y="120023"/>
                  </a:cubicBezTo>
                  <a:cubicBezTo>
                    <a:pt x="30904" y="111085"/>
                    <a:pt x="32821" y="92572"/>
                    <a:pt x="27709" y="84911"/>
                  </a:cubicBezTo>
                  <a:cubicBezTo>
                    <a:pt x="23236" y="78527"/>
                    <a:pt x="18124" y="67036"/>
                    <a:pt x="15568" y="56821"/>
                  </a:cubicBezTo>
                  <a:cubicBezTo>
                    <a:pt x="11734" y="41500"/>
                    <a:pt x="13012" y="30009"/>
                    <a:pt x="18763" y="22348"/>
                  </a:cubicBezTo>
                  <a:cubicBezTo>
                    <a:pt x="26431" y="12772"/>
                    <a:pt x="41128" y="12772"/>
                    <a:pt x="41767" y="12772"/>
                  </a:cubicBezTo>
                  <a:cubicBezTo>
                    <a:pt x="41767" y="12772"/>
                    <a:pt x="56464" y="12772"/>
                    <a:pt x="64132" y="22348"/>
                  </a:cubicBezTo>
                  <a:cubicBezTo>
                    <a:pt x="69883" y="30009"/>
                    <a:pt x="71161" y="41500"/>
                    <a:pt x="67327" y="56821"/>
                  </a:cubicBezTo>
                  <a:cubicBezTo>
                    <a:pt x="64771" y="67036"/>
                    <a:pt x="59659" y="78527"/>
                    <a:pt x="55186" y="84911"/>
                  </a:cubicBezTo>
                  <a:cubicBezTo>
                    <a:pt x="50074" y="91933"/>
                    <a:pt x="51352" y="111085"/>
                    <a:pt x="64132" y="120023"/>
                  </a:cubicBezTo>
                  <a:cubicBezTo>
                    <a:pt x="69244" y="123215"/>
                    <a:pt x="75634" y="123853"/>
                    <a:pt x="82663" y="125130"/>
                  </a:cubicBezTo>
                  <a:cubicBezTo>
                    <a:pt x="88414" y="125768"/>
                    <a:pt x="94803" y="127045"/>
                    <a:pt x="98637" y="129599"/>
                  </a:cubicBezTo>
                  <a:cubicBezTo>
                    <a:pt x="99915" y="130237"/>
                    <a:pt x="100554" y="130875"/>
                    <a:pt x="101832" y="130875"/>
                  </a:cubicBezTo>
                  <a:cubicBezTo>
                    <a:pt x="103749" y="130875"/>
                    <a:pt x="106305" y="129599"/>
                    <a:pt x="107583" y="127683"/>
                  </a:cubicBezTo>
                  <a:cubicBezTo>
                    <a:pt x="109500" y="124491"/>
                    <a:pt x="108222" y="120661"/>
                    <a:pt x="105027" y="118746"/>
                  </a:cubicBezTo>
                  <a:close/>
                </a:path>
              </a:pathLst>
            </a:custGeom>
            <a:grpFill/>
            <a:ln w="6390" cap="flat">
              <a:solidFill>
                <a:schemeClr val="tx1"/>
              </a:solidFill>
              <a:prstDash val="solid"/>
              <a:miter/>
            </a:ln>
          </p:spPr>
          <p:txBody>
            <a:bodyPr rtlCol="0" anchor="ctr"/>
            <a:lstStyle/>
            <a:p>
              <a:endParaRPr lang="en-US"/>
            </a:p>
          </p:txBody>
        </p:sp>
        <p:sp>
          <p:nvSpPr>
            <p:cNvPr id="48" name="Graphic 4">
              <a:extLst>
                <a:ext uri="{FF2B5EF4-FFF2-40B4-BE49-F238E27FC236}">
                  <a16:creationId xmlns:a16="http://schemas.microsoft.com/office/drawing/2014/main" id="{4A3E545D-B5DE-2FA4-5BD6-60B5D32FF4DC}"/>
                </a:ext>
              </a:extLst>
            </p:cNvPr>
            <p:cNvSpPr/>
            <p:nvPr/>
          </p:nvSpPr>
          <p:spPr>
            <a:xfrm>
              <a:off x="520929" y="3437934"/>
              <a:ext cx="168945" cy="164070"/>
            </a:xfrm>
            <a:custGeom>
              <a:avLst/>
              <a:gdLst>
                <a:gd name="connsiteX0" fmla="*/ 164711 w 168945"/>
                <a:gd name="connsiteY0" fmla="*/ 152580 h 164070"/>
                <a:gd name="connsiteX1" fmla="*/ 135317 w 168945"/>
                <a:gd name="connsiteY1" fmla="*/ 146196 h 164070"/>
                <a:gd name="connsiteX2" fmla="*/ 121899 w 168945"/>
                <a:gd name="connsiteY2" fmla="*/ 143642 h 164070"/>
                <a:gd name="connsiteX3" fmla="*/ 111675 w 168945"/>
                <a:gd name="connsiteY3" fmla="*/ 116191 h 164070"/>
                <a:gd name="connsiteX4" fmla="*/ 129566 w 168945"/>
                <a:gd name="connsiteY4" fmla="*/ 74695 h 164070"/>
                <a:gd name="connsiteX5" fmla="*/ 122538 w 168945"/>
                <a:gd name="connsiteY5" fmla="*/ 17239 h 164070"/>
                <a:gd name="connsiteX6" fmla="*/ 84198 w 168945"/>
                <a:gd name="connsiteY6" fmla="*/ 3 h 164070"/>
                <a:gd name="connsiteX7" fmla="*/ 45858 w 168945"/>
                <a:gd name="connsiteY7" fmla="*/ 17239 h 164070"/>
                <a:gd name="connsiteX8" fmla="*/ 38829 w 168945"/>
                <a:gd name="connsiteY8" fmla="*/ 74695 h 164070"/>
                <a:gd name="connsiteX9" fmla="*/ 56721 w 168945"/>
                <a:gd name="connsiteY9" fmla="*/ 115553 h 164070"/>
                <a:gd name="connsiteX10" fmla="*/ 46497 w 168945"/>
                <a:gd name="connsiteY10" fmla="*/ 143004 h 164070"/>
                <a:gd name="connsiteX11" fmla="*/ 33078 w 168945"/>
                <a:gd name="connsiteY11" fmla="*/ 145558 h 164070"/>
                <a:gd name="connsiteX12" fmla="*/ 3685 w 168945"/>
                <a:gd name="connsiteY12" fmla="*/ 151942 h 164070"/>
                <a:gd name="connsiteX13" fmla="*/ 490 w 168945"/>
                <a:gd name="connsiteY13" fmla="*/ 160241 h 164070"/>
                <a:gd name="connsiteX14" fmla="*/ 8797 w 168945"/>
                <a:gd name="connsiteY14" fmla="*/ 163433 h 164070"/>
                <a:gd name="connsiteX15" fmla="*/ 33717 w 168945"/>
                <a:gd name="connsiteY15" fmla="*/ 158326 h 164070"/>
                <a:gd name="connsiteX16" fmla="*/ 52887 w 168945"/>
                <a:gd name="connsiteY16" fmla="*/ 154495 h 164070"/>
                <a:gd name="connsiteX17" fmla="*/ 68862 w 168945"/>
                <a:gd name="connsiteY17" fmla="*/ 128959 h 164070"/>
                <a:gd name="connsiteX18" fmla="*/ 67584 w 168945"/>
                <a:gd name="connsiteY18" fmla="*/ 108531 h 164070"/>
                <a:gd name="connsiteX19" fmla="*/ 51609 w 168945"/>
                <a:gd name="connsiteY19" fmla="*/ 71503 h 164070"/>
                <a:gd name="connsiteX20" fmla="*/ 56082 w 168945"/>
                <a:gd name="connsiteY20" fmla="*/ 24900 h 164070"/>
                <a:gd name="connsiteX21" fmla="*/ 84837 w 168945"/>
                <a:gd name="connsiteY21" fmla="*/ 12771 h 164070"/>
                <a:gd name="connsiteX22" fmla="*/ 112953 w 168945"/>
                <a:gd name="connsiteY22" fmla="*/ 24900 h 164070"/>
                <a:gd name="connsiteX23" fmla="*/ 117426 w 168945"/>
                <a:gd name="connsiteY23" fmla="*/ 71503 h 164070"/>
                <a:gd name="connsiteX24" fmla="*/ 101451 w 168945"/>
                <a:gd name="connsiteY24" fmla="*/ 108531 h 164070"/>
                <a:gd name="connsiteX25" fmla="*/ 100173 w 168945"/>
                <a:gd name="connsiteY25" fmla="*/ 128959 h 164070"/>
                <a:gd name="connsiteX26" fmla="*/ 116148 w 168945"/>
                <a:gd name="connsiteY26" fmla="*/ 154495 h 164070"/>
                <a:gd name="connsiteX27" fmla="*/ 135317 w 168945"/>
                <a:gd name="connsiteY27" fmla="*/ 158326 h 164070"/>
                <a:gd name="connsiteX28" fmla="*/ 160238 w 168945"/>
                <a:gd name="connsiteY28" fmla="*/ 163433 h 164070"/>
                <a:gd name="connsiteX29" fmla="*/ 162794 w 168945"/>
                <a:gd name="connsiteY29" fmla="*/ 164071 h 164070"/>
                <a:gd name="connsiteX30" fmla="*/ 168545 w 168945"/>
                <a:gd name="connsiteY30" fmla="*/ 160241 h 164070"/>
                <a:gd name="connsiteX31" fmla="*/ 164711 w 168945"/>
                <a:gd name="connsiteY31" fmla="*/ 15258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8945" h="164070">
                  <a:moveTo>
                    <a:pt x="164711" y="152580"/>
                  </a:moveTo>
                  <a:cubicBezTo>
                    <a:pt x="153209" y="147473"/>
                    <a:pt x="142985" y="146834"/>
                    <a:pt x="135317" y="146196"/>
                  </a:cubicBezTo>
                  <a:cubicBezTo>
                    <a:pt x="129566" y="146196"/>
                    <a:pt x="125093" y="145558"/>
                    <a:pt x="121899" y="143642"/>
                  </a:cubicBezTo>
                  <a:cubicBezTo>
                    <a:pt x="114870" y="139812"/>
                    <a:pt x="109758" y="120660"/>
                    <a:pt x="111675" y="116191"/>
                  </a:cubicBezTo>
                  <a:cubicBezTo>
                    <a:pt x="118704" y="106615"/>
                    <a:pt x="125732" y="89379"/>
                    <a:pt x="129566" y="74695"/>
                  </a:cubicBezTo>
                  <a:cubicBezTo>
                    <a:pt x="135317" y="49798"/>
                    <a:pt x="133400" y="30007"/>
                    <a:pt x="122538" y="17239"/>
                  </a:cubicBezTo>
                  <a:cubicBezTo>
                    <a:pt x="108480" y="3"/>
                    <a:pt x="85476" y="3"/>
                    <a:pt x="84198" y="3"/>
                  </a:cubicBezTo>
                  <a:cubicBezTo>
                    <a:pt x="83559" y="3"/>
                    <a:pt x="59916" y="-636"/>
                    <a:pt x="45858" y="17239"/>
                  </a:cubicBezTo>
                  <a:cubicBezTo>
                    <a:pt x="34995" y="30646"/>
                    <a:pt x="32439" y="49798"/>
                    <a:pt x="38829" y="74695"/>
                  </a:cubicBezTo>
                  <a:cubicBezTo>
                    <a:pt x="42663" y="89379"/>
                    <a:pt x="49692" y="106615"/>
                    <a:pt x="56721" y="115553"/>
                  </a:cubicBezTo>
                  <a:cubicBezTo>
                    <a:pt x="58638" y="120022"/>
                    <a:pt x="53526" y="139174"/>
                    <a:pt x="46497" y="143004"/>
                  </a:cubicBezTo>
                  <a:cubicBezTo>
                    <a:pt x="43302" y="144919"/>
                    <a:pt x="38829" y="144919"/>
                    <a:pt x="33078" y="145558"/>
                  </a:cubicBezTo>
                  <a:cubicBezTo>
                    <a:pt x="24772" y="146196"/>
                    <a:pt x="15187" y="146196"/>
                    <a:pt x="3685" y="151942"/>
                  </a:cubicBezTo>
                  <a:cubicBezTo>
                    <a:pt x="490" y="153218"/>
                    <a:pt x="-788" y="157049"/>
                    <a:pt x="490" y="160241"/>
                  </a:cubicBezTo>
                  <a:cubicBezTo>
                    <a:pt x="1768" y="163433"/>
                    <a:pt x="5602" y="164710"/>
                    <a:pt x="8797" y="163433"/>
                  </a:cubicBezTo>
                  <a:cubicBezTo>
                    <a:pt x="17743" y="158964"/>
                    <a:pt x="26049" y="158964"/>
                    <a:pt x="33717" y="158326"/>
                  </a:cubicBezTo>
                  <a:cubicBezTo>
                    <a:pt x="40746" y="157687"/>
                    <a:pt x="47136" y="157687"/>
                    <a:pt x="52887" y="154495"/>
                  </a:cubicBezTo>
                  <a:cubicBezTo>
                    <a:pt x="61194" y="150026"/>
                    <a:pt x="66306" y="138535"/>
                    <a:pt x="68862" y="128959"/>
                  </a:cubicBezTo>
                  <a:cubicBezTo>
                    <a:pt x="70140" y="122575"/>
                    <a:pt x="71418" y="113638"/>
                    <a:pt x="67584" y="108531"/>
                  </a:cubicBezTo>
                  <a:cubicBezTo>
                    <a:pt x="61833" y="100231"/>
                    <a:pt x="54804" y="84910"/>
                    <a:pt x="51609" y="71503"/>
                  </a:cubicBezTo>
                  <a:cubicBezTo>
                    <a:pt x="46497" y="50436"/>
                    <a:pt x="47775" y="35115"/>
                    <a:pt x="56082" y="24900"/>
                  </a:cubicBezTo>
                  <a:cubicBezTo>
                    <a:pt x="66306" y="12132"/>
                    <a:pt x="84198" y="12771"/>
                    <a:pt x="84837" y="12771"/>
                  </a:cubicBezTo>
                  <a:cubicBezTo>
                    <a:pt x="84837" y="12771"/>
                    <a:pt x="102729" y="12771"/>
                    <a:pt x="112953" y="24900"/>
                  </a:cubicBezTo>
                  <a:cubicBezTo>
                    <a:pt x="121260" y="35115"/>
                    <a:pt x="122538" y="50436"/>
                    <a:pt x="117426" y="71503"/>
                  </a:cubicBezTo>
                  <a:cubicBezTo>
                    <a:pt x="114231" y="84271"/>
                    <a:pt x="107841" y="100231"/>
                    <a:pt x="101451" y="108531"/>
                  </a:cubicBezTo>
                  <a:cubicBezTo>
                    <a:pt x="97617" y="113638"/>
                    <a:pt x="98895" y="122575"/>
                    <a:pt x="100173" y="128959"/>
                  </a:cubicBezTo>
                  <a:cubicBezTo>
                    <a:pt x="102090" y="138535"/>
                    <a:pt x="107841" y="150026"/>
                    <a:pt x="116148" y="154495"/>
                  </a:cubicBezTo>
                  <a:cubicBezTo>
                    <a:pt x="121899" y="157687"/>
                    <a:pt x="128288" y="157687"/>
                    <a:pt x="135317" y="158326"/>
                  </a:cubicBezTo>
                  <a:cubicBezTo>
                    <a:pt x="142985" y="158964"/>
                    <a:pt x="150653" y="158964"/>
                    <a:pt x="160238" y="163433"/>
                  </a:cubicBezTo>
                  <a:cubicBezTo>
                    <a:pt x="160877" y="164071"/>
                    <a:pt x="162155" y="164071"/>
                    <a:pt x="162794" y="164071"/>
                  </a:cubicBezTo>
                  <a:cubicBezTo>
                    <a:pt x="165350" y="164071"/>
                    <a:pt x="167267" y="162794"/>
                    <a:pt x="168545" y="160241"/>
                  </a:cubicBezTo>
                  <a:cubicBezTo>
                    <a:pt x="169823" y="157687"/>
                    <a:pt x="167906" y="153857"/>
                    <a:pt x="164711" y="152580"/>
                  </a:cubicBezTo>
                  <a:close/>
                </a:path>
              </a:pathLst>
            </a:custGeom>
            <a:grpFill/>
            <a:ln w="6390" cap="flat">
              <a:solidFill>
                <a:schemeClr val="tx1"/>
              </a:solid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72CBF613-19D0-EAE5-1ED0-06DF4A6FB83B}"/>
              </a:ext>
              <a:ext uri="{C183D7F6-B498-43B3-948B-1728B52AA6E4}">
                <adec:decorative xmlns:adec="http://schemas.microsoft.com/office/drawing/2017/decorative" val="1"/>
              </a:ext>
            </a:extLst>
          </p:cNvPr>
          <p:cNvGrpSpPr/>
          <p:nvPr/>
        </p:nvGrpSpPr>
        <p:grpSpPr>
          <a:xfrm>
            <a:off x="2382879" y="3188708"/>
            <a:ext cx="569378" cy="589545"/>
            <a:chOff x="467743" y="1893013"/>
            <a:chExt cx="361670" cy="362610"/>
          </a:xfrm>
          <a:solidFill>
            <a:schemeClr val="tx1"/>
          </a:solidFill>
        </p:grpSpPr>
        <p:sp>
          <p:nvSpPr>
            <p:cNvPr id="43" name="Graphic 4">
              <a:extLst>
                <a:ext uri="{FF2B5EF4-FFF2-40B4-BE49-F238E27FC236}">
                  <a16:creationId xmlns:a16="http://schemas.microsoft.com/office/drawing/2014/main" id="{149C0955-1F28-618C-5A1D-FF79E8CAE247}"/>
                </a:ext>
              </a:extLst>
            </p:cNvPr>
            <p:cNvSpPr/>
            <p:nvPr/>
          </p:nvSpPr>
          <p:spPr>
            <a:xfrm>
              <a:off x="467743" y="1893013"/>
              <a:ext cx="361670" cy="362610"/>
            </a:xfrm>
            <a:custGeom>
              <a:avLst/>
              <a:gdLst>
                <a:gd name="connsiteX0" fmla="*/ 180835 w 361670"/>
                <a:gd name="connsiteY0" fmla="*/ 0 h 362610"/>
                <a:gd name="connsiteX1" fmla="*/ 0 w 361670"/>
                <a:gd name="connsiteY1" fmla="*/ 181305 h 362610"/>
                <a:gd name="connsiteX2" fmla="*/ 180835 w 361670"/>
                <a:gd name="connsiteY2" fmla="*/ 362610 h 362610"/>
                <a:gd name="connsiteX3" fmla="*/ 361670 w 361670"/>
                <a:gd name="connsiteY3" fmla="*/ 181305 h 362610"/>
                <a:gd name="connsiteX4" fmla="*/ 361670 w 361670"/>
                <a:gd name="connsiteY4" fmla="*/ 181305 h 362610"/>
                <a:gd name="connsiteX5" fmla="*/ 180835 w 361670"/>
                <a:gd name="connsiteY5" fmla="*/ 0 h 362610"/>
                <a:gd name="connsiteX6" fmla="*/ 180835 w 361670"/>
                <a:gd name="connsiteY6" fmla="*/ 0 h 362610"/>
                <a:gd name="connsiteX7" fmla="*/ 180835 w 361670"/>
                <a:gd name="connsiteY7" fmla="*/ 349204 h 362610"/>
                <a:gd name="connsiteX8" fmla="*/ 12780 w 361670"/>
                <a:gd name="connsiteY8" fmla="*/ 180667 h 362610"/>
                <a:gd name="connsiteX9" fmla="*/ 180835 w 361670"/>
                <a:gd name="connsiteY9" fmla="*/ 12130 h 362610"/>
                <a:gd name="connsiteX10" fmla="*/ 348891 w 361670"/>
                <a:gd name="connsiteY10" fmla="*/ 180667 h 362610"/>
                <a:gd name="connsiteX11" fmla="*/ 180835 w 361670"/>
                <a:gd name="connsiteY11" fmla="*/ 349204 h 3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70" h="362610">
                  <a:moveTo>
                    <a:pt x="180835" y="0"/>
                  </a:moveTo>
                  <a:cubicBezTo>
                    <a:pt x="80513" y="0"/>
                    <a:pt x="0" y="81077"/>
                    <a:pt x="0" y="181305"/>
                  </a:cubicBezTo>
                  <a:cubicBezTo>
                    <a:pt x="0" y="281534"/>
                    <a:pt x="81152" y="362610"/>
                    <a:pt x="180835" y="362610"/>
                  </a:cubicBezTo>
                  <a:cubicBezTo>
                    <a:pt x="280518" y="362610"/>
                    <a:pt x="361670" y="281534"/>
                    <a:pt x="361670" y="181305"/>
                  </a:cubicBezTo>
                  <a:cubicBezTo>
                    <a:pt x="361670" y="181305"/>
                    <a:pt x="361670" y="181305"/>
                    <a:pt x="361670" y="181305"/>
                  </a:cubicBezTo>
                  <a:cubicBezTo>
                    <a:pt x="361670" y="81077"/>
                    <a:pt x="281157" y="0"/>
                    <a:pt x="180835" y="0"/>
                  </a:cubicBezTo>
                  <a:cubicBezTo>
                    <a:pt x="180835" y="0"/>
                    <a:pt x="180835" y="0"/>
                    <a:pt x="180835" y="0"/>
                  </a:cubicBezTo>
                  <a:close/>
                  <a:moveTo>
                    <a:pt x="180835" y="349204"/>
                  </a:moveTo>
                  <a:cubicBezTo>
                    <a:pt x="87542" y="349204"/>
                    <a:pt x="12780" y="273873"/>
                    <a:pt x="12780" y="180667"/>
                  </a:cubicBezTo>
                  <a:cubicBezTo>
                    <a:pt x="12780" y="87461"/>
                    <a:pt x="88181" y="12130"/>
                    <a:pt x="180835" y="12130"/>
                  </a:cubicBezTo>
                  <a:cubicBezTo>
                    <a:pt x="273489" y="12130"/>
                    <a:pt x="348891" y="87461"/>
                    <a:pt x="348891" y="180667"/>
                  </a:cubicBezTo>
                  <a:cubicBezTo>
                    <a:pt x="348891" y="273873"/>
                    <a:pt x="273489" y="349204"/>
                    <a:pt x="180835" y="349204"/>
                  </a:cubicBezTo>
                  <a:close/>
                </a:path>
              </a:pathLst>
            </a:custGeom>
            <a:grpFill/>
            <a:ln w="6390" cap="flat">
              <a:solidFill>
                <a:schemeClr val="tx1"/>
              </a:solidFill>
              <a:prstDash val="solid"/>
              <a:miter/>
            </a:ln>
          </p:spPr>
          <p:txBody>
            <a:bodyPr rtlCol="0" anchor="ctr"/>
            <a:lstStyle/>
            <a:p>
              <a:endParaRPr lang="en-US"/>
            </a:p>
          </p:txBody>
        </p:sp>
        <p:sp>
          <p:nvSpPr>
            <p:cNvPr id="44" name="Graphic 4">
              <a:extLst>
                <a:ext uri="{FF2B5EF4-FFF2-40B4-BE49-F238E27FC236}">
                  <a16:creationId xmlns:a16="http://schemas.microsoft.com/office/drawing/2014/main" id="{72BC7596-6196-49A3-9898-54A1AF7C8D38}"/>
                </a:ext>
              </a:extLst>
            </p:cNvPr>
            <p:cNvSpPr/>
            <p:nvPr/>
          </p:nvSpPr>
          <p:spPr>
            <a:xfrm>
              <a:off x="577011" y="1974044"/>
              <a:ext cx="143773" cy="197310"/>
            </a:xfrm>
            <a:custGeom>
              <a:avLst/>
              <a:gdLst>
                <a:gd name="connsiteX0" fmla="*/ 136745 w 143773"/>
                <a:gd name="connsiteY0" fmla="*/ 93252 h 197310"/>
                <a:gd name="connsiteX1" fmla="*/ 130355 w 143773"/>
                <a:gd name="connsiteY1" fmla="*/ 93252 h 197310"/>
                <a:gd name="connsiteX2" fmla="*/ 130355 w 143773"/>
                <a:gd name="connsiteY2" fmla="*/ 60694 h 197310"/>
                <a:gd name="connsiteX3" fmla="*/ 73484 w 143773"/>
                <a:gd name="connsiteY3" fmla="*/ 46 h 197310"/>
                <a:gd name="connsiteX4" fmla="*/ 12780 w 143773"/>
                <a:gd name="connsiteY4" fmla="*/ 56863 h 197310"/>
                <a:gd name="connsiteX5" fmla="*/ 12780 w 143773"/>
                <a:gd name="connsiteY5" fmla="*/ 60694 h 197310"/>
                <a:gd name="connsiteX6" fmla="*/ 12780 w 143773"/>
                <a:gd name="connsiteY6" fmla="*/ 93252 h 197310"/>
                <a:gd name="connsiteX7" fmla="*/ 6390 w 143773"/>
                <a:gd name="connsiteY7" fmla="*/ 93252 h 197310"/>
                <a:gd name="connsiteX8" fmla="*/ 0 w 143773"/>
                <a:gd name="connsiteY8" fmla="*/ 99636 h 197310"/>
                <a:gd name="connsiteX9" fmla="*/ 0 w 143773"/>
                <a:gd name="connsiteY9" fmla="*/ 190927 h 197310"/>
                <a:gd name="connsiteX10" fmla="*/ 6390 w 143773"/>
                <a:gd name="connsiteY10" fmla="*/ 197311 h 197310"/>
                <a:gd name="connsiteX11" fmla="*/ 137384 w 143773"/>
                <a:gd name="connsiteY11" fmla="*/ 197311 h 197310"/>
                <a:gd name="connsiteX12" fmla="*/ 143774 w 143773"/>
                <a:gd name="connsiteY12" fmla="*/ 190927 h 197310"/>
                <a:gd name="connsiteX13" fmla="*/ 143774 w 143773"/>
                <a:gd name="connsiteY13" fmla="*/ 99636 h 197310"/>
                <a:gd name="connsiteX14" fmla="*/ 137384 w 143773"/>
                <a:gd name="connsiteY14" fmla="*/ 93252 h 197310"/>
                <a:gd name="connsiteX15" fmla="*/ 136745 w 143773"/>
                <a:gd name="connsiteY15" fmla="*/ 93252 h 197310"/>
                <a:gd name="connsiteX16" fmla="*/ 25560 w 143773"/>
                <a:gd name="connsiteY16" fmla="*/ 60694 h 197310"/>
                <a:gd name="connsiteX17" fmla="*/ 69650 w 143773"/>
                <a:gd name="connsiteY17" fmla="*/ 13452 h 197310"/>
                <a:gd name="connsiteX18" fmla="*/ 116936 w 143773"/>
                <a:gd name="connsiteY18" fmla="*/ 57502 h 197310"/>
                <a:gd name="connsiteX19" fmla="*/ 116936 w 143773"/>
                <a:gd name="connsiteY19" fmla="*/ 60694 h 197310"/>
                <a:gd name="connsiteX20" fmla="*/ 116936 w 143773"/>
                <a:gd name="connsiteY20" fmla="*/ 93252 h 197310"/>
                <a:gd name="connsiteX21" fmla="*/ 25560 w 143773"/>
                <a:gd name="connsiteY21" fmla="*/ 93252 h 197310"/>
                <a:gd name="connsiteX22" fmla="*/ 25560 w 143773"/>
                <a:gd name="connsiteY22" fmla="*/ 60694 h 197310"/>
                <a:gd name="connsiteX23" fmla="*/ 130355 w 143773"/>
                <a:gd name="connsiteY23" fmla="*/ 184543 h 197310"/>
                <a:gd name="connsiteX24" fmla="*/ 12780 w 143773"/>
                <a:gd name="connsiteY24" fmla="*/ 184543 h 197310"/>
                <a:gd name="connsiteX25" fmla="*/ 12780 w 143773"/>
                <a:gd name="connsiteY25" fmla="*/ 106020 h 197310"/>
                <a:gd name="connsiteX26" fmla="*/ 130994 w 143773"/>
                <a:gd name="connsiteY26" fmla="*/ 106020 h 197310"/>
                <a:gd name="connsiteX27" fmla="*/ 130994 w 143773"/>
                <a:gd name="connsiteY27" fmla="*/ 184543 h 19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3773" h="197310">
                  <a:moveTo>
                    <a:pt x="136745" y="93252"/>
                  </a:moveTo>
                  <a:lnTo>
                    <a:pt x="130355" y="93252"/>
                  </a:lnTo>
                  <a:lnTo>
                    <a:pt x="130355" y="60694"/>
                  </a:lnTo>
                  <a:cubicBezTo>
                    <a:pt x="131633" y="28135"/>
                    <a:pt x="106073" y="1323"/>
                    <a:pt x="73484" y="46"/>
                  </a:cubicBezTo>
                  <a:cubicBezTo>
                    <a:pt x="40896" y="-1231"/>
                    <a:pt x="14058" y="24305"/>
                    <a:pt x="12780" y="56863"/>
                  </a:cubicBezTo>
                  <a:cubicBezTo>
                    <a:pt x="12780" y="58140"/>
                    <a:pt x="12780" y="59417"/>
                    <a:pt x="12780" y="60694"/>
                  </a:cubicBezTo>
                  <a:lnTo>
                    <a:pt x="12780" y="93252"/>
                  </a:lnTo>
                  <a:lnTo>
                    <a:pt x="6390" y="93252"/>
                  </a:lnTo>
                  <a:cubicBezTo>
                    <a:pt x="2556" y="93252"/>
                    <a:pt x="0" y="95806"/>
                    <a:pt x="0" y="99636"/>
                  </a:cubicBezTo>
                  <a:lnTo>
                    <a:pt x="0" y="190927"/>
                  </a:lnTo>
                  <a:cubicBezTo>
                    <a:pt x="0" y="194757"/>
                    <a:pt x="2556" y="197311"/>
                    <a:pt x="6390" y="197311"/>
                  </a:cubicBezTo>
                  <a:lnTo>
                    <a:pt x="137384" y="197311"/>
                  </a:lnTo>
                  <a:cubicBezTo>
                    <a:pt x="141218" y="197311"/>
                    <a:pt x="143774" y="194757"/>
                    <a:pt x="143774" y="190927"/>
                  </a:cubicBezTo>
                  <a:lnTo>
                    <a:pt x="143774" y="99636"/>
                  </a:lnTo>
                  <a:cubicBezTo>
                    <a:pt x="143774" y="95806"/>
                    <a:pt x="141218" y="93252"/>
                    <a:pt x="137384" y="93252"/>
                  </a:cubicBezTo>
                  <a:cubicBezTo>
                    <a:pt x="137384" y="93252"/>
                    <a:pt x="137384" y="93252"/>
                    <a:pt x="136745" y="93252"/>
                  </a:cubicBezTo>
                  <a:close/>
                  <a:moveTo>
                    <a:pt x="25560" y="60694"/>
                  </a:moveTo>
                  <a:cubicBezTo>
                    <a:pt x="24921" y="35158"/>
                    <a:pt x="44091" y="14091"/>
                    <a:pt x="69650" y="13452"/>
                  </a:cubicBezTo>
                  <a:cubicBezTo>
                    <a:pt x="95210" y="12814"/>
                    <a:pt x="116297" y="31966"/>
                    <a:pt x="116936" y="57502"/>
                  </a:cubicBezTo>
                  <a:cubicBezTo>
                    <a:pt x="116936" y="58778"/>
                    <a:pt x="116936" y="60055"/>
                    <a:pt x="116936" y="60694"/>
                  </a:cubicBezTo>
                  <a:lnTo>
                    <a:pt x="116936" y="93252"/>
                  </a:lnTo>
                  <a:lnTo>
                    <a:pt x="25560" y="93252"/>
                  </a:lnTo>
                  <a:lnTo>
                    <a:pt x="25560" y="60694"/>
                  </a:lnTo>
                  <a:close/>
                  <a:moveTo>
                    <a:pt x="130355" y="184543"/>
                  </a:moveTo>
                  <a:lnTo>
                    <a:pt x="12780" y="184543"/>
                  </a:lnTo>
                  <a:lnTo>
                    <a:pt x="12780" y="106020"/>
                  </a:lnTo>
                  <a:lnTo>
                    <a:pt x="130994" y="106020"/>
                  </a:lnTo>
                  <a:lnTo>
                    <a:pt x="130994" y="184543"/>
                  </a:lnTo>
                  <a:close/>
                </a:path>
              </a:pathLst>
            </a:custGeom>
            <a:grpFill/>
            <a:ln w="6390" cap="flat">
              <a:solidFill>
                <a:schemeClr val="tx1"/>
              </a:solidFill>
              <a:prstDash val="solid"/>
              <a:miter/>
            </a:ln>
          </p:spPr>
          <p:txBody>
            <a:bodyPr rtlCol="0" anchor="ctr"/>
            <a:lstStyle/>
            <a:p>
              <a:endParaRPr lang="en-US"/>
            </a:p>
          </p:txBody>
        </p:sp>
      </p:grpSp>
      <p:grpSp>
        <p:nvGrpSpPr>
          <p:cNvPr id="35" name="Graphic 4">
            <a:extLst>
              <a:ext uri="{FF2B5EF4-FFF2-40B4-BE49-F238E27FC236}">
                <a16:creationId xmlns:a16="http://schemas.microsoft.com/office/drawing/2014/main" id="{0AADB323-8A73-C9C0-1D90-F12F47F74FD9}"/>
              </a:ext>
              <a:ext uri="{C183D7F6-B498-43B3-948B-1728B52AA6E4}">
                <adec:decorative xmlns:adec="http://schemas.microsoft.com/office/drawing/2017/decorative" val="1"/>
              </a:ext>
            </a:extLst>
          </p:cNvPr>
          <p:cNvGrpSpPr/>
          <p:nvPr/>
        </p:nvGrpSpPr>
        <p:grpSpPr>
          <a:xfrm>
            <a:off x="2325392" y="1984235"/>
            <a:ext cx="626865" cy="594420"/>
            <a:chOff x="1515054" y="4308712"/>
            <a:chExt cx="362309" cy="361971"/>
          </a:xfrm>
          <a:solidFill>
            <a:schemeClr val="tx1"/>
          </a:solidFill>
        </p:grpSpPr>
        <p:sp>
          <p:nvSpPr>
            <p:cNvPr id="36" name="Graphic 4">
              <a:extLst>
                <a:ext uri="{FF2B5EF4-FFF2-40B4-BE49-F238E27FC236}">
                  <a16:creationId xmlns:a16="http://schemas.microsoft.com/office/drawing/2014/main" id="{9D90522D-3666-D62A-E452-702723B7ED67}"/>
                </a:ext>
              </a:extLst>
            </p:cNvPr>
            <p:cNvSpPr/>
            <p:nvPr/>
          </p:nvSpPr>
          <p:spPr>
            <a:xfrm>
              <a:off x="1515054" y="4308712"/>
              <a:ext cx="362309" cy="361971"/>
            </a:xfrm>
            <a:custGeom>
              <a:avLst/>
              <a:gdLst>
                <a:gd name="connsiteX0" fmla="*/ 180835 w 362309"/>
                <a:gd name="connsiteY0" fmla="*/ 0 h 361971"/>
                <a:gd name="connsiteX1" fmla="*/ 0 w 362309"/>
                <a:gd name="connsiteY1" fmla="*/ 180667 h 361971"/>
                <a:gd name="connsiteX2" fmla="*/ 180835 w 362309"/>
                <a:gd name="connsiteY2" fmla="*/ 361972 h 361971"/>
                <a:gd name="connsiteX3" fmla="*/ 362309 w 362309"/>
                <a:gd name="connsiteY3" fmla="*/ 180667 h 361971"/>
                <a:gd name="connsiteX4" fmla="*/ 362309 w 362309"/>
                <a:gd name="connsiteY4" fmla="*/ 180667 h 361971"/>
                <a:gd name="connsiteX5" fmla="*/ 180835 w 362309"/>
                <a:gd name="connsiteY5" fmla="*/ 0 h 361971"/>
                <a:gd name="connsiteX6" fmla="*/ 180835 w 362309"/>
                <a:gd name="connsiteY6" fmla="*/ 0 h 361971"/>
                <a:gd name="connsiteX7" fmla="*/ 180835 w 362309"/>
                <a:gd name="connsiteY7" fmla="*/ 349204 h 361971"/>
                <a:gd name="connsiteX8" fmla="*/ 12780 w 362309"/>
                <a:gd name="connsiteY8" fmla="*/ 180667 h 361971"/>
                <a:gd name="connsiteX9" fmla="*/ 180835 w 362309"/>
                <a:gd name="connsiteY9" fmla="*/ 12768 h 361971"/>
                <a:gd name="connsiteX10" fmla="*/ 349529 w 362309"/>
                <a:gd name="connsiteY10" fmla="*/ 181305 h 361971"/>
                <a:gd name="connsiteX11" fmla="*/ 349529 w 362309"/>
                <a:gd name="connsiteY11" fmla="*/ 181305 h 361971"/>
                <a:gd name="connsiteX12" fmla="*/ 180835 w 362309"/>
                <a:gd name="connsiteY12" fmla="*/ 349204 h 361971"/>
                <a:gd name="connsiteX13" fmla="*/ 180835 w 362309"/>
                <a:gd name="connsiteY13"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2309" h="361971">
                  <a:moveTo>
                    <a:pt x="180835" y="0"/>
                  </a:moveTo>
                  <a:cubicBezTo>
                    <a:pt x="80513" y="0"/>
                    <a:pt x="0" y="81077"/>
                    <a:pt x="0" y="180667"/>
                  </a:cubicBezTo>
                  <a:cubicBezTo>
                    <a:pt x="0" y="280895"/>
                    <a:pt x="81152" y="361972"/>
                    <a:pt x="180835" y="361972"/>
                  </a:cubicBezTo>
                  <a:cubicBezTo>
                    <a:pt x="280518" y="361972"/>
                    <a:pt x="362309" y="280895"/>
                    <a:pt x="362309" y="180667"/>
                  </a:cubicBezTo>
                  <a:cubicBezTo>
                    <a:pt x="362309" y="180667"/>
                    <a:pt x="362309" y="180667"/>
                    <a:pt x="362309" y="180667"/>
                  </a:cubicBezTo>
                  <a:cubicBezTo>
                    <a:pt x="361670" y="81077"/>
                    <a:pt x="281157" y="0"/>
                    <a:pt x="180835" y="0"/>
                  </a:cubicBezTo>
                  <a:cubicBezTo>
                    <a:pt x="180835" y="0"/>
                    <a:pt x="180835" y="0"/>
                    <a:pt x="180835" y="0"/>
                  </a:cubicBezTo>
                  <a:close/>
                  <a:moveTo>
                    <a:pt x="180835" y="349204"/>
                  </a:moveTo>
                  <a:cubicBezTo>
                    <a:pt x="87542" y="349204"/>
                    <a:pt x="12780" y="273873"/>
                    <a:pt x="12780" y="180667"/>
                  </a:cubicBezTo>
                  <a:cubicBezTo>
                    <a:pt x="12780" y="87461"/>
                    <a:pt x="88181" y="12768"/>
                    <a:pt x="180835" y="12768"/>
                  </a:cubicBezTo>
                  <a:cubicBezTo>
                    <a:pt x="274128" y="12768"/>
                    <a:pt x="349529" y="88099"/>
                    <a:pt x="349529" y="181305"/>
                  </a:cubicBezTo>
                  <a:lnTo>
                    <a:pt x="349529" y="181305"/>
                  </a:lnTo>
                  <a:cubicBezTo>
                    <a:pt x="348891" y="273873"/>
                    <a:pt x="273489" y="349204"/>
                    <a:pt x="180835" y="349204"/>
                  </a:cubicBezTo>
                  <a:lnTo>
                    <a:pt x="180835" y="349204"/>
                  </a:lnTo>
                  <a:close/>
                </a:path>
              </a:pathLst>
            </a:custGeom>
            <a:grpFill/>
            <a:ln w="6390" cap="flat">
              <a:solidFill>
                <a:schemeClr val="tx1"/>
              </a:solidFill>
              <a:prstDash val="solid"/>
              <a:miter/>
            </a:ln>
          </p:spPr>
          <p:txBody>
            <a:bodyPr rtlCol="0" anchor="ctr"/>
            <a:lstStyle/>
            <a:p>
              <a:endParaRPr lang="en-US"/>
            </a:p>
          </p:txBody>
        </p:sp>
        <p:sp>
          <p:nvSpPr>
            <p:cNvPr id="37" name="Graphic 4">
              <a:extLst>
                <a:ext uri="{FF2B5EF4-FFF2-40B4-BE49-F238E27FC236}">
                  <a16:creationId xmlns:a16="http://schemas.microsoft.com/office/drawing/2014/main" id="{B205672B-F993-AACF-53FF-E08AD3BAA05C}"/>
                </a:ext>
              </a:extLst>
            </p:cNvPr>
            <p:cNvSpPr/>
            <p:nvPr/>
          </p:nvSpPr>
          <p:spPr>
            <a:xfrm>
              <a:off x="1664578" y="4458257"/>
              <a:ext cx="62621" cy="127520"/>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grpFill/>
            <a:ln w="6390" cap="flat">
              <a:solidFill>
                <a:schemeClr val="tx1"/>
              </a:solidFill>
              <a:prstDash val="solid"/>
              <a:miter/>
            </a:ln>
          </p:spPr>
          <p:txBody>
            <a:bodyPr rtlCol="0" anchor="ctr"/>
            <a:lstStyle/>
            <a:p>
              <a:endParaRPr lang="en-US"/>
            </a:p>
          </p:txBody>
        </p:sp>
        <p:sp>
          <p:nvSpPr>
            <p:cNvPr id="38" name="Graphic 4">
              <a:extLst>
                <a:ext uri="{FF2B5EF4-FFF2-40B4-BE49-F238E27FC236}">
                  <a16:creationId xmlns:a16="http://schemas.microsoft.com/office/drawing/2014/main" id="{F871A687-62A9-89CA-4DA8-C123B6D6AB89}"/>
                </a:ext>
              </a:extLst>
            </p:cNvPr>
            <p:cNvSpPr/>
            <p:nvPr/>
          </p:nvSpPr>
          <p:spPr>
            <a:xfrm>
              <a:off x="1574480" y="4392980"/>
              <a:ext cx="243474" cy="144934"/>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grpFill/>
            <a:ln w="6390"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355973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4747-E6A5-B429-3FEF-400A17F57F5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7470142-A872-FB84-F514-1F98233C497E}"/>
              </a:ext>
            </a:extLst>
          </p:cNvPr>
          <p:cNvSpPr>
            <a:spLocks noGrp="1"/>
          </p:cNvSpPr>
          <p:nvPr>
            <p:ph idx="1"/>
          </p:nvPr>
        </p:nvSpPr>
        <p:spPr/>
        <p:txBody>
          <a:bodyPr>
            <a:normAutofit/>
          </a:bodyPr>
          <a:lstStyle/>
          <a:p>
            <a:r>
              <a:rPr lang="en-US" dirty="0"/>
              <a:t>NLM</a:t>
            </a:r>
          </a:p>
          <a:p>
            <a:r>
              <a:rPr lang="en-US" i="1" dirty="0"/>
              <a:t>Digital NIH </a:t>
            </a:r>
            <a:r>
              <a:rPr lang="en-US" dirty="0"/>
              <a:t>and the NIH Strategic Plan for Data Science</a:t>
            </a:r>
          </a:p>
          <a:p>
            <a:r>
              <a:rPr lang="en-US" dirty="0"/>
              <a:t>New Initiatives</a:t>
            </a:r>
          </a:p>
          <a:p>
            <a:pPr lvl="1"/>
            <a:r>
              <a:rPr lang="en-US" dirty="0"/>
              <a:t>Common Data Elements </a:t>
            </a:r>
          </a:p>
          <a:p>
            <a:pPr lvl="1"/>
            <a:r>
              <a:rPr lang="en-US" dirty="0"/>
              <a:t>Data Life Cycle Consideration</a:t>
            </a:r>
          </a:p>
          <a:p>
            <a:pPr lvl="1"/>
            <a:r>
              <a:rPr lang="en-US" dirty="0"/>
              <a:t>DATA Catalog </a:t>
            </a:r>
          </a:p>
        </p:txBody>
      </p:sp>
      <p:sp>
        <p:nvSpPr>
          <p:cNvPr id="4" name="Slide Number Placeholder 3">
            <a:extLst>
              <a:ext uri="{FF2B5EF4-FFF2-40B4-BE49-F238E27FC236}">
                <a16:creationId xmlns:a16="http://schemas.microsoft.com/office/drawing/2014/main" id="{C6E41857-6CED-6C24-E42B-BA13009B6649}"/>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1736813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F7C8-4EC2-D62B-5C30-56A7FE8ED17D}"/>
              </a:ext>
            </a:extLst>
          </p:cNvPr>
          <p:cNvSpPr>
            <a:spLocks noGrp="1"/>
          </p:cNvSpPr>
          <p:nvPr>
            <p:ph type="ctrTitle"/>
          </p:nvPr>
        </p:nvSpPr>
        <p:spPr>
          <a:xfrm>
            <a:off x="1524000" y="1360898"/>
            <a:ext cx="9144000" cy="2387600"/>
          </a:xfrm>
        </p:spPr>
        <p:txBody>
          <a:bodyPr>
            <a:normAutofit fontScale="90000"/>
          </a:bodyPr>
          <a:lstStyle/>
          <a:p>
            <a:r>
              <a:rPr lang="en-US" sz="8800" b="1" dirty="0">
                <a:solidFill>
                  <a:schemeClr val="dk1"/>
                </a:solidFill>
                <a:latin typeface="Calibri"/>
                <a:ea typeface="Calibri"/>
                <a:cs typeface="Calibri"/>
                <a:sym typeface="Calibri"/>
              </a:rPr>
              <a:t>F</a:t>
            </a:r>
            <a:r>
              <a:rPr lang="en-US" sz="6600" b="1" dirty="0">
                <a:solidFill>
                  <a:schemeClr val="dk1"/>
                </a:solidFill>
                <a:latin typeface="Calibri"/>
                <a:ea typeface="Calibri"/>
                <a:cs typeface="Calibri"/>
                <a:sym typeface="Calibri"/>
              </a:rPr>
              <a:t>AIR Data </a:t>
            </a:r>
            <a:br>
              <a:rPr lang="en-US" sz="6600" b="1" dirty="0">
                <a:solidFill>
                  <a:schemeClr val="dk1"/>
                </a:solidFill>
                <a:latin typeface="Calibri"/>
                <a:ea typeface="Calibri"/>
                <a:cs typeface="Calibri"/>
                <a:sym typeface="Calibri"/>
              </a:rPr>
            </a:br>
            <a:r>
              <a:rPr lang="en-US" sz="6600" i="1" dirty="0">
                <a:solidFill>
                  <a:schemeClr val="dk1"/>
                </a:solidFill>
                <a:latin typeface="Calibri"/>
                <a:ea typeface="Calibri"/>
                <a:cs typeface="Calibri"/>
                <a:sym typeface="Calibri"/>
              </a:rPr>
              <a:t>Making Data Finable</a:t>
            </a:r>
            <a:br>
              <a:rPr lang="en-US" sz="6000" b="1" dirty="0">
                <a:solidFill>
                  <a:schemeClr val="dk1"/>
                </a:solidFill>
                <a:latin typeface="Calibri"/>
                <a:ea typeface="Calibri"/>
                <a:cs typeface="Calibri"/>
                <a:sym typeface="Calibri"/>
              </a:rPr>
            </a:br>
            <a:endParaRPr lang="en-US" dirty="0"/>
          </a:p>
        </p:txBody>
      </p:sp>
      <p:sp>
        <p:nvSpPr>
          <p:cNvPr id="3" name="Subtitle 2">
            <a:extLst>
              <a:ext uri="{FF2B5EF4-FFF2-40B4-BE49-F238E27FC236}">
                <a16:creationId xmlns:a16="http://schemas.microsoft.com/office/drawing/2014/main" id="{77BDD700-86A6-7257-E518-5C5638E55B4F}"/>
              </a:ext>
            </a:extLst>
          </p:cNvPr>
          <p:cNvSpPr>
            <a:spLocks noGrp="1"/>
          </p:cNvSpPr>
          <p:nvPr>
            <p:ph type="subTitle" idx="1"/>
          </p:nvPr>
        </p:nvSpPr>
        <p:spPr/>
        <p:txBody>
          <a:bodyPr/>
          <a:lstStyle/>
          <a:p>
            <a:pPr lvl="0" algn="ctr"/>
            <a:r>
              <a:rPr lang="en-US" sz="2400" b="1" dirty="0">
                <a:latin typeface="Calibri" panose="020F0502020204030204" pitchFamily="34" charset="0"/>
                <a:cs typeface="Calibri" panose="020F0502020204030204" pitchFamily="34" charset="0"/>
              </a:rPr>
              <a:t>National Library of Medicine </a:t>
            </a:r>
          </a:p>
          <a:p>
            <a:endParaRPr lang="en-US" dirty="0"/>
          </a:p>
        </p:txBody>
      </p:sp>
    </p:spTree>
    <p:extLst>
      <p:ext uri="{BB962C8B-B14F-4D97-AF65-F5344CB8AC3E}">
        <p14:creationId xmlns:p14="http://schemas.microsoft.com/office/powerpoint/2010/main" val="4119155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5264-E36E-A508-F5D7-27AA337AB830}"/>
              </a:ext>
            </a:extLst>
          </p:cNvPr>
          <p:cNvSpPr txBox="1">
            <a:spLocks/>
          </p:cNvSpPr>
          <p:nvPr/>
        </p:nvSpPr>
        <p:spPr>
          <a:xfrm>
            <a:off x="838200" y="162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Overview: NLM Data Catalog</a:t>
            </a:r>
          </a:p>
        </p:txBody>
      </p:sp>
      <p:sp>
        <p:nvSpPr>
          <p:cNvPr id="5" name="Rectangle 4">
            <a:extLst>
              <a:ext uri="{FF2B5EF4-FFF2-40B4-BE49-F238E27FC236}">
                <a16:creationId xmlns:a16="http://schemas.microsoft.com/office/drawing/2014/main" id="{81A0637E-245B-09BD-9481-6C682612347D}"/>
              </a:ext>
            </a:extLst>
          </p:cNvPr>
          <p:cNvSpPr/>
          <p:nvPr/>
        </p:nvSpPr>
        <p:spPr>
          <a:xfrm>
            <a:off x="166613" y="877996"/>
            <a:ext cx="1588654" cy="82075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WHAT</a:t>
            </a:r>
          </a:p>
        </p:txBody>
      </p:sp>
      <p:sp>
        <p:nvSpPr>
          <p:cNvPr id="6" name="TextBox 5">
            <a:extLst>
              <a:ext uri="{FF2B5EF4-FFF2-40B4-BE49-F238E27FC236}">
                <a16:creationId xmlns:a16="http://schemas.microsoft.com/office/drawing/2014/main" id="{540006B9-FBF7-CED5-2B35-FC6EE81A733A}"/>
              </a:ext>
            </a:extLst>
          </p:cNvPr>
          <p:cNvSpPr txBox="1"/>
          <p:nvPr/>
        </p:nvSpPr>
        <p:spPr>
          <a:xfrm>
            <a:off x="1908203" y="877996"/>
            <a:ext cx="10117184" cy="820754"/>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Font typeface="Arial" panose="020B0604020202020204" pitchFamily="34" charset="0"/>
              <a:buChar char="•"/>
            </a:pPr>
            <a:r>
              <a:rPr lang="en-US" dirty="0">
                <a:solidFill>
                  <a:schemeClr val="tx1"/>
                </a:solidFill>
              </a:rPr>
              <a:t>A curated catalog of biomedical datasets from selected publicly available repositories.</a:t>
            </a:r>
          </a:p>
        </p:txBody>
      </p:sp>
      <p:sp>
        <p:nvSpPr>
          <p:cNvPr id="7" name="Rectangle 6">
            <a:extLst>
              <a:ext uri="{FF2B5EF4-FFF2-40B4-BE49-F238E27FC236}">
                <a16:creationId xmlns:a16="http://schemas.microsoft.com/office/drawing/2014/main" id="{BFC7ED88-7A06-BAAB-EEE8-4DF9E9C745C3}"/>
              </a:ext>
            </a:extLst>
          </p:cNvPr>
          <p:cNvSpPr/>
          <p:nvPr/>
        </p:nvSpPr>
        <p:spPr>
          <a:xfrm>
            <a:off x="166613" y="1809640"/>
            <a:ext cx="1588654" cy="2389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WHY</a:t>
            </a:r>
          </a:p>
        </p:txBody>
      </p:sp>
      <p:sp>
        <p:nvSpPr>
          <p:cNvPr id="8" name="TextBox 7">
            <a:extLst>
              <a:ext uri="{FF2B5EF4-FFF2-40B4-BE49-F238E27FC236}">
                <a16:creationId xmlns:a16="http://schemas.microsoft.com/office/drawing/2014/main" id="{6D3ADE20-09F6-2EA0-6B78-3CB52DCD55C2}"/>
              </a:ext>
            </a:extLst>
          </p:cNvPr>
          <p:cNvSpPr txBox="1"/>
          <p:nvPr/>
        </p:nvSpPr>
        <p:spPr>
          <a:xfrm>
            <a:off x="1890447" y="1809639"/>
            <a:ext cx="10117184" cy="238950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285750" indent="-285750">
              <a:buFont typeface="Arial" panose="020B0604020202020204" pitchFamily="34" charset="0"/>
              <a:buChar char="•"/>
              <a:defRPr>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Provide discovery systems for users, as stated in </a:t>
            </a:r>
            <a:r>
              <a:rPr lang="en-US" dirty="0">
                <a:sym typeface="Calibri"/>
                <a:hlinkClick r:id="rId3"/>
              </a:rPr>
              <a:t>NIH Strategic Plan for Data Science</a:t>
            </a:r>
            <a:r>
              <a:rPr lang="en-US" dirty="0">
                <a:sym typeface="Calibri"/>
              </a:rPr>
              <a:t> and </a:t>
            </a:r>
            <a:r>
              <a:rPr lang="en-US" dirty="0">
                <a:sym typeface="Calibri"/>
                <a:hlinkClick r:id="rId4"/>
              </a:rPr>
              <a:t>NLM 2017-2027 Strategic Plan</a:t>
            </a:r>
            <a:r>
              <a:rPr lang="en-US" dirty="0">
                <a:sym typeface="Calibri"/>
              </a:rPr>
              <a:t>. </a:t>
            </a:r>
          </a:p>
          <a:p>
            <a:r>
              <a:rPr lang="en-US" dirty="0"/>
              <a:t>Allow researchers to discover biomedical datasets from many repositories.</a:t>
            </a:r>
          </a:p>
          <a:p>
            <a:r>
              <a:rPr lang="en-US" dirty="0"/>
              <a:t>Standardize metadata for biomedical datasets into a linked data model that will facilitate the creation and discovery of related information.</a:t>
            </a:r>
          </a:p>
          <a:p>
            <a:r>
              <a:rPr lang="en-US" dirty="0"/>
              <a:t>Push linkable metadata about biomedical datasets to the Semantic Web to facilitate data discovery in a broader environment and create relationships that might otherwise not be apparent. </a:t>
            </a:r>
          </a:p>
          <a:p>
            <a:r>
              <a:rPr lang="en-US" dirty="0"/>
              <a:t>Drive adoption and acceptance of the NLM standard.</a:t>
            </a:r>
          </a:p>
        </p:txBody>
      </p:sp>
      <p:sp>
        <p:nvSpPr>
          <p:cNvPr id="9" name="Rectangle 8">
            <a:extLst>
              <a:ext uri="{FF2B5EF4-FFF2-40B4-BE49-F238E27FC236}">
                <a16:creationId xmlns:a16="http://schemas.microsoft.com/office/drawing/2014/main" id="{4121E9CC-1ECD-5E68-B53B-2FBF305A2A1F}"/>
              </a:ext>
            </a:extLst>
          </p:cNvPr>
          <p:cNvSpPr/>
          <p:nvPr/>
        </p:nvSpPr>
        <p:spPr>
          <a:xfrm>
            <a:off x="166613" y="4310026"/>
            <a:ext cx="1588654" cy="162913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HOW</a:t>
            </a:r>
          </a:p>
        </p:txBody>
      </p:sp>
      <p:sp>
        <p:nvSpPr>
          <p:cNvPr id="10" name="TextBox 9">
            <a:extLst>
              <a:ext uri="{FF2B5EF4-FFF2-40B4-BE49-F238E27FC236}">
                <a16:creationId xmlns:a16="http://schemas.microsoft.com/office/drawing/2014/main" id="{5BC944CF-4930-2F5A-CA0D-51F8B68C283E}"/>
              </a:ext>
            </a:extLst>
          </p:cNvPr>
          <p:cNvSpPr txBox="1"/>
          <p:nvPr/>
        </p:nvSpPr>
        <p:spPr>
          <a:xfrm>
            <a:off x="1890447" y="4310028"/>
            <a:ext cx="10117184" cy="162913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Font typeface="Arial" panose="020B0604020202020204" pitchFamily="34" charset="0"/>
              <a:buChar char="•"/>
            </a:pPr>
            <a:r>
              <a:rPr lang="en-US" dirty="0">
                <a:solidFill>
                  <a:schemeClr val="tx1"/>
                </a:solidFill>
              </a:rPr>
              <a:t>Launch a beta version of NLM Data Catalog using DATMM (</a:t>
            </a:r>
            <a:r>
              <a:rPr lang="en-US" dirty="0" err="1">
                <a:solidFill>
                  <a:schemeClr val="tx1"/>
                </a:solidFill>
              </a:rPr>
              <a:t>DATaset</a:t>
            </a:r>
            <a:r>
              <a:rPr lang="en-US" dirty="0">
                <a:solidFill>
                  <a:schemeClr val="tx1"/>
                </a:solidFill>
              </a:rPr>
              <a:t> Metadata Modeling):</a:t>
            </a:r>
          </a:p>
          <a:p>
            <a:pPr marL="742950" lvl="1" indent="-285750">
              <a:buFont typeface="Arial" panose="020B0604020202020204" pitchFamily="34" charset="0"/>
              <a:buChar char="•"/>
            </a:pPr>
            <a:r>
              <a:rPr lang="en-US" dirty="0">
                <a:solidFill>
                  <a:schemeClr val="tx1"/>
                </a:solidFill>
              </a:rPr>
              <a:t>DATMM is a semantic metadata model developed by NLM to provide a common model that can be used by biomedical datasets, repositories, and discovery services.</a:t>
            </a:r>
          </a:p>
          <a:p>
            <a:pPr marL="742950" lvl="1" indent="-285750">
              <a:buFont typeface="Arial" panose="020B0604020202020204" pitchFamily="34" charset="0"/>
              <a:buChar char="•"/>
            </a:pPr>
            <a:r>
              <a:rPr lang="en-US" dirty="0">
                <a:solidFill>
                  <a:schemeClr val="tx1"/>
                </a:solidFill>
              </a:rPr>
              <a:t>DATMM leverages existing RDF ontologies and schemas to facilitate metadata harvesting and promote wide adoption.</a:t>
            </a:r>
          </a:p>
        </p:txBody>
      </p:sp>
      <p:sp>
        <p:nvSpPr>
          <p:cNvPr id="11" name="Speech Bubble: Oval 10">
            <a:extLst>
              <a:ext uri="{FF2B5EF4-FFF2-40B4-BE49-F238E27FC236}">
                <a16:creationId xmlns:a16="http://schemas.microsoft.com/office/drawing/2014/main" id="{C030FD2C-D7ED-EA64-7EA8-67058D71081E}"/>
              </a:ext>
            </a:extLst>
          </p:cNvPr>
          <p:cNvSpPr/>
          <p:nvPr/>
        </p:nvSpPr>
        <p:spPr>
          <a:xfrm>
            <a:off x="9901056" y="286735"/>
            <a:ext cx="2241755" cy="1120877"/>
          </a:xfrm>
          <a:prstGeom prst="wedgeEllipseCallou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PubMed of datasets!"</a:t>
            </a:r>
          </a:p>
        </p:txBody>
      </p:sp>
      <p:sp>
        <p:nvSpPr>
          <p:cNvPr id="3" name="TextBox 2">
            <a:extLst>
              <a:ext uri="{FF2B5EF4-FFF2-40B4-BE49-F238E27FC236}">
                <a16:creationId xmlns:a16="http://schemas.microsoft.com/office/drawing/2014/main" id="{AD029169-EB5C-4C4A-6755-4BAD37C47B81}"/>
              </a:ext>
            </a:extLst>
          </p:cNvPr>
          <p:cNvSpPr txBox="1"/>
          <p:nvPr/>
        </p:nvSpPr>
        <p:spPr>
          <a:xfrm>
            <a:off x="4742121" y="549505"/>
            <a:ext cx="2544799" cy="369332"/>
          </a:xfrm>
          <a:prstGeom prst="rect">
            <a:avLst/>
          </a:prstGeom>
          <a:noFill/>
        </p:spPr>
        <p:txBody>
          <a:bodyPr wrap="none" rtlCol="0">
            <a:spAutoFit/>
          </a:bodyPr>
          <a:lstStyle/>
          <a:p>
            <a:r>
              <a:rPr lang="en-US" sz="1800" b="1" i="1" dirty="0"/>
              <a:t>Launch data Spring 2024</a:t>
            </a:r>
            <a:endParaRPr lang="en-US" i="1" dirty="0"/>
          </a:p>
        </p:txBody>
      </p:sp>
    </p:spTree>
    <p:extLst>
      <p:ext uri="{BB962C8B-B14F-4D97-AF65-F5344CB8AC3E}">
        <p14:creationId xmlns:p14="http://schemas.microsoft.com/office/powerpoint/2010/main" val="159237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2BBAC-07CB-A9B5-DD53-709C5BD17386}"/>
              </a:ext>
            </a:extLst>
          </p:cNvPr>
          <p:cNvSpPr>
            <a:spLocks noGrp="1"/>
          </p:cNvSpPr>
          <p:nvPr>
            <p:ph type="title"/>
          </p:nvPr>
        </p:nvSpPr>
        <p:spPr>
          <a:xfrm>
            <a:off x="2444932" y="3883140"/>
            <a:ext cx="10515600" cy="2852737"/>
          </a:xfrm>
        </p:spPr>
        <p:txBody>
          <a:bodyPr>
            <a:normAutofit/>
          </a:bodyPr>
          <a:lstStyle/>
          <a:p>
            <a:pPr algn="ctr"/>
            <a:br>
              <a:rPr lang="en-US" dirty="0">
                <a:solidFill>
                  <a:schemeClr val="bg1"/>
                </a:solidFill>
              </a:rPr>
            </a:br>
            <a:r>
              <a:rPr lang="en-US" sz="1800" dirty="0">
                <a:solidFill>
                  <a:schemeClr val="bg1"/>
                </a:solidFill>
                <a:hlinkClick r:id="rId3">
                  <a:extLst>
                    <a:ext uri="{A12FA001-AC4F-418D-AE19-62706E023703}">
                      <ahyp:hlinkClr xmlns:ahyp="http://schemas.microsoft.com/office/drawing/2018/hyperlinkcolor" val="tx"/>
                    </a:ext>
                  </a:extLst>
                </a:hlinkClick>
              </a:rPr>
              <a:t>DATMM Home | NLM Semantic Data Catalog (datmm-search.s3.amazonaws.com)</a:t>
            </a:r>
            <a:endParaRPr lang="en-US" sz="1800" dirty="0">
              <a:solidFill>
                <a:schemeClr val="bg1"/>
              </a:solidFill>
            </a:endParaRPr>
          </a:p>
        </p:txBody>
      </p:sp>
      <p:pic>
        <p:nvPicPr>
          <p:cNvPr id="6" name="Picture 5">
            <a:extLst>
              <a:ext uri="{FF2B5EF4-FFF2-40B4-BE49-F238E27FC236}">
                <a16:creationId xmlns:a16="http://schemas.microsoft.com/office/drawing/2014/main" id="{C4CA4D41-398A-4A20-F4B9-8EB1D9F64594}"/>
              </a:ext>
            </a:extLst>
          </p:cNvPr>
          <p:cNvPicPr>
            <a:picLocks noChangeAspect="1"/>
          </p:cNvPicPr>
          <p:nvPr/>
        </p:nvPicPr>
        <p:blipFill>
          <a:blip r:embed="rId4"/>
          <a:stretch>
            <a:fillRect/>
          </a:stretch>
        </p:blipFill>
        <p:spPr>
          <a:xfrm>
            <a:off x="1671540" y="248221"/>
            <a:ext cx="8848919" cy="6352498"/>
          </a:xfrm>
          <a:prstGeom prst="rect">
            <a:avLst/>
          </a:prstGeom>
        </p:spPr>
      </p:pic>
    </p:spTree>
    <p:extLst>
      <p:ext uri="{BB962C8B-B14F-4D97-AF65-F5344CB8AC3E}">
        <p14:creationId xmlns:p14="http://schemas.microsoft.com/office/powerpoint/2010/main" val="1805180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68F023-BA81-9FB3-2B34-6DC604FC2983}"/>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114DA666-7B74-F77B-3A1E-9DAFB782AFAE}"/>
              </a:ext>
            </a:extLst>
          </p:cNvPr>
          <p:cNvSpPr>
            <a:spLocks noGrp="1"/>
          </p:cNvSpPr>
          <p:nvPr>
            <p:ph type="title"/>
          </p:nvPr>
        </p:nvSpPr>
        <p:spPr/>
        <p:txBody>
          <a:bodyPr/>
          <a:lstStyle/>
          <a:p>
            <a:r>
              <a:rPr lang="en-US" sz="4400" dirty="0"/>
              <a:t>Onward towards the Future</a:t>
            </a:r>
          </a:p>
        </p:txBody>
      </p:sp>
      <p:sp>
        <p:nvSpPr>
          <p:cNvPr id="6" name="Text Placeholder 5">
            <a:extLst>
              <a:ext uri="{FF2B5EF4-FFF2-40B4-BE49-F238E27FC236}">
                <a16:creationId xmlns:a16="http://schemas.microsoft.com/office/drawing/2014/main" id="{AB340270-FD80-2B68-8AA6-4E8BEF2704AA}"/>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FCFC7CFA-D81A-4703-842B-25C03B01949C}"/>
              </a:ext>
            </a:extLst>
          </p:cNvPr>
          <p:cNvSpPr>
            <a:spLocks noGrp="1"/>
          </p:cNvSpPr>
          <p:nvPr>
            <p:ph type="body" sz="quarter" idx="49"/>
          </p:nvPr>
        </p:nvSpPr>
        <p:spPr/>
        <p:txBody>
          <a:bodyPr/>
          <a:lstStyle/>
          <a:p>
            <a:endParaRPr lang="en-US"/>
          </a:p>
        </p:txBody>
      </p:sp>
      <p:sp>
        <p:nvSpPr>
          <p:cNvPr id="9" name="TextBox 8">
            <a:extLst>
              <a:ext uri="{FF2B5EF4-FFF2-40B4-BE49-F238E27FC236}">
                <a16:creationId xmlns:a16="http://schemas.microsoft.com/office/drawing/2014/main" id="{947810C6-C5E4-1AE2-E179-E292D06E6C8A}"/>
              </a:ext>
            </a:extLst>
          </p:cNvPr>
          <p:cNvSpPr txBox="1"/>
          <p:nvPr/>
        </p:nvSpPr>
        <p:spPr>
          <a:xfrm>
            <a:off x="659219" y="2020186"/>
            <a:ext cx="10462437" cy="3447098"/>
          </a:xfrm>
          <a:prstGeom prst="rect">
            <a:avLst/>
          </a:prstGeom>
          <a:noFill/>
        </p:spPr>
        <p:txBody>
          <a:bodyPr wrap="square" rtlCol="0">
            <a:spAutoFit/>
          </a:bodyPr>
          <a:lstStyle/>
          <a:p>
            <a:pPr marL="1028700" lvl="1" indent="-571500">
              <a:buFont typeface="Arial" panose="020B0604020202020204" pitchFamily="34" charset="0"/>
              <a:buChar char="•"/>
            </a:pPr>
            <a:r>
              <a:rPr lang="en-US" sz="4000" dirty="0"/>
              <a:t>Architecture: End-to-end, life-cycle approach to data acquisition, preservation, sharing</a:t>
            </a:r>
          </a:p>
          <a:p>
            <a:pPr marL="1028700" lvl="1" indent="-571500">
              <a:buFont typeface="Arial" panose="020B0604020202020204" pitchFamily="34" charset="0"/>
              <a:buChar char="•"/>
            </a:pPr>
            <a:r>
              <a:rPr lang="en-US" sz="4000" dirty="0"/>
              <a:t>Technology: Search and Analytics platforms</a:t>
            </a:r>
          </a:p>
          <a:p>
            <a:pPr marL="1028700" lvl="1" indent="-571500">
              <a:buFont typeface="Arial" panose="020B0604020202020204" pitchFamily="34" charset="0"/>
              <a:buChar char="•"/>
            </a:pPr>
            <a:r>
              <a:rPr lang="en-US" sz="4000" dirty="0"/>
              <a:t>Policy: Consent management and data access controls</a:t>
            </a:r>
          </a:p>
          <a:p>
            <a:endParaRPr lang="en-US" dirty="0"/>
          </a:p>
        </p:txBody>
      </p:sp>
    </p:spTree>
    <p:extLst>
      <p:ext uri="{BB962C8B-B14F-4D97-AF65-F5344CB8AC3E}">
        <p14:creationId xmlns:p14="http://schemas.microsoft.com/office/powerpoint/2010/main" val="197755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68AEF-FEEB-4563-893C-5F2BE7B78085}"/>
              </a:ext>
            </a:extLst>
          </p:cNvPr>
          <p:cNvSpPr>
            <a:spLocks noGrp="1"/>
          </p:cNvSpPr>
          <p:nvPr>
            <p:ph type="ctrTitle"/>
          </p:nvPr>
        </p:nvSpPr>
        <p:spPr/>
        <p:txBody>
          <a:bodyPr/>
          <a:lstStyle/>
          <a:p>
            <a:r>
              <a:rPr lang="en-US"/>
              <a:t>Questions? </a:t>
            </a:r>
          </a:p>
        </p:txBody>
      </p:sp>
      <p:sp>
        <p:nvSpPr>
          <p:cNvPr id="4" name="Subtitle 3">
            <a:extLst>
              <a:ext uri="{FF2B5EF4-FFF2-40B4-BE49-F238E27FC236}">
                <a16:creationId xmlns:a16="http://schemas.microsoft.com/office/drawing/2014/main" id="{768D2951-2D5E-477F-AC29-7209D1D4CA16}"/>
              </a:ext>
            </a:extLst>
          </p:cNvPr>
          <p:cNvSpPr>
            <a:spLocks noGrp="1"/>
          </p:cNvSpPr>
          <p:nvPr>
            <p:ph type="subTitle" idx="1"/>
          </p:nvPr>
        </p:nvSpPr>
        <p:spPr>
          <a:xfrm>
            <a:off x="455878" y="3657600"/>
            <a:ext cx="11277532" cy="914399"/>
          </a:xfrm>
        </p:spPr>
        <p:txBody>
          <a:bodyPr lIns="91440" tIns="45720" rIns="91440" bIns="45720" anchor="t">
            <a:noAutofit/>
          </a:bodyPr>
          <a:lstStyle/>
          <a:p>
            <a:r>
              <a:rPr lang="en-US" dirty="0">
                <a:latin typeface="Calibri Light"/>
                <a:cs typeface="Calibri Light"/>
              </a:rPr>
              <a:t>For questions on </a:t>
            </a:r>
            <a:r>
              <a:rPr lang="en-US" i="1" dirty="0">
                <a:latin typeface="Calibri Light"/>
                <a:cs typeface="Calibri Light"/>
              </a:rPr>
              <a:t>Digital NIH</a:t>
            </a:r>
            <a:r>
              <a:rPr lang="en-US" dirty="0">
                <a:latin typeface="Calibri Light"/>
                <a:cs typeface="Calibri Light"/>
              </a:rPr>
              <a:t>, Reach out to the </a:t>
            </a:r>
            <a:r>
              <a:rPr lang="en-US" i="1" dirty="0">
                <a:latin typeface="Calibri Light"/>
                <a:cs typeface="Calibri Light"/>
              </a:rPr>
              <a:t>Digital NIH</a:t>
            </a:r>
            <a:r>
              <a:rPr lang="en-US" dirty="0">
                <a:latin typeface="Calibri Light"/>
                <a:cs typeface="Calibri Light"/>
              </a:rPr>
              <a:t> mailb</a:t>
            </a:r>
            <a:r>
              <a:rPr lang="en-US" dirty="0">
                <a:solidFill>
                  <a:schemeClr val="bg2"/>
                </a:solidFill>
                <a:latin typeface="Calibri Light"/>
                <a:cs typeface="Calibri Light"/>
              </a:rPr>
              <a:t>ox (digitalnih@od.nih.gov); </a:t>
            </a:r>
            <a:r>
              <a:rPr lang="en-US" dirty="0">
                <a:latin typeface="Calibri Light"/>
                <a:cs typeface="Calibri Light"/>
              </a:rPr>
              <a:t>Ivor D’Souza, Acting CIT Director (</a:t>
            </a:r>
            <a:r>
              <a:rPr lang="en-US" dirty="0" err="1">
                <a:latin typeface="Calibri Light"/>
                <a:cs typeface="Calibri Light"/>
              </a:rPr>
              <a:t>Ivor@nih.gov</a:t>
            </a:r>
            <a:r>
              <a:rPr lang="en-US" dirty="0">
                <a:latin typeface="Calibri Light"/>
                <a:cs typeface="Calibri Light"/>
              </a:rPr>
              <a:t>) or Dennis Papula, Acting Chief Information Officer (dennis.papula@nih.gov)</a:t>
            </a:r>
            <a:endParaRPr lang="en-US" dirty="0">
              <a:solidFill>
                <a:schemeClr val="bg2"/>
              </a:solidFill>
              <a:latin typeface="Calibri Light"/>
              <a:cs typeface="Calibri Light"/>
            </a:endParaRPr>
          </a:p>
          <a:p>
            <a:r>
              <a:rPr lang="en-US" dirty="0">
                <a:solidFill>
                  <a:schemeClr val="bg2"/>
                </a:solidFill>
                <a:latin typeface="Calibri Light"/>
                <a:cs typeface="Calibri Light"/>
              </a:rPr>
              <a:t>For </a:t>
            </a:r>
            <a:r>
              <a:rPr lang="en-US" dirty="0">
                <a:latin typeface="Calibri Light"/>
                <a:cs typeface="Calibri Light"/>
              </a:rPr>
              <a:t>questions on 2023 Data Science Strategy, reach out to Susan </a:t>
            </a:r>
            <a:r>
              <a:rPr lang="en-US" dirty="0" err="1">
                <a:latin typeface="Calibri Light"/>
                <a:cs typeface="Calibri Light"/>
              </a:rPr>
              <a:t>Gregurick</a:t>
            </a:r>
            <a:r>
              <a:rPr lang="en-US" dirty="0">
                <a:latin typeface="Calibri Light"/>
                <a:cs typeface="Calibri Light"/>
              </a:rPr>
              <a:t>, Associate Director for Data Science (</a:t>
            </a:r>
            <a:r>
              <a:rPr lang="en-US" dirty="0">
                <a:latin typeface="Calibri Light"/>
                <a:cs typeface="Calibri Light"/>
                <a:hlinkClick r:id="rId2">
                  <a:extLst>
                    <a:ext uri="{A12FA001-AC4F-418D-AE19-62706E023703}">
                      <ahyp:hlinkClr xmlns:ahyp="http://schemas.microsoft.com/office/drawing/2018/hyperlinkcolor" val="tx"/>
                    </a:ext>
                  </a:extLst>
                </a:hlinkClick>
              </a:rPr>
              <a:t>susan.gregurick@nih.gov</a:t>
            </a:r>
            <a:r>
              <a:rPr lang="en-US" dirty="0">
                <a:latin typeface="Calibri Light"/>
                <a:cs typeface="Calibri Light"/>
              </a:rPr>
              <a:t>). </a:t>
            </a:r>
            <a:endParaRPr lang="en-US" dirty="0"/>
          </a:p>
        </p:txBody>
      </p:sp>
    </p:spTree>
    <p:extLst>
      <p:ext uri="{BB962C8B-B14F-4D97-AF65-F5344CB8AC3E}">
        <p14:creationId xmlns:p14="http://schemas.microsoft.com/office/powerpoint/2010/main" val="1884072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5B3E53-071E-D04A-8472-C61ADFFB2CAD}"/>
              </a:ext>
            </a:extLst>
          </p:cNvPr>
          <p:cNvSpPr>
            <a:spLocks noGrp="1"/>
          </p:cNvSpPr>
          <p:nvPr>
            <p:ph type="ctrTitle"/>
          </p:nvPr>
        </p:nvSpPr>
        <p:spPr>
          <a:xfrm>
            <a:off x="1647567" y="-1638404"/>
            <a:ext cx="9144000" cy="965929"/>
          </a:xfrm>
        </p:spPr>
        <p:txBody>
          <a:bodyPr>
            <a:normAutofit/>
          </a:bodyPr>
          <a:lstStyle/>
          <a:p>
            <a:pPr algn="l"/>
            <a:r>
              <a:rPr lang="en-US" sz="3200" dirty="0">
                <a:solidFill>
                  <a:schemeClr val="accent1"/>
                </a:solidFill>
              </a:rPr>
              <a:t>NLM Title slide</a:t>
            </a:r>
          </a:p>
        </p:txBody>
      </p:sp>
      <p:pic>
        <p:nvPicPr>
          <p:cNvPr id="14339" name="Picture 3" descr="The National Library of Medicine building with crab apple trees in full bloom.">
            <a:extLst>
              <a:ext uri="{FF2B5EF4-FFF2-40B4-BE49-F238E27FC236}">
                <a16:creationId xmlns:a16="http://schemas.microsoft.com/office/drawing/2014/main" id="{E840695D-20A9-0447-A608-521C7EC5F790}"/>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5" t="6554" r="3268" b="26534"/>
          <a:stretch>
            <a:fillRect/>
          </a:stretch>
        </p:blipFill>
        <p:spPr bwMode="auto">
          <a:xfrm>
            <a:off x="0" y="-411644"/>
            <a:ext cx="12192000" cy="646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2" descr="Title: The National Library of Medicine&#10;">
            <a:extLst>
              <a:ext uri="{FF2B5EF4-FFF2-40B4-BE49-F238E27FC236}">
                <a16:creationId xmlns:a16="http://schemas.microsoft.com/office/drawing/2014/main" id="{DFCF5E98-27CA-C248-A65A-49FA912CCC6A}"/>
              </a:ext>
            </a:extLst>
          </p:cNvPr>
          <p:cNvSpPr txBox="1">
            <a:spLocks noChangeArrowheads="1"/>
          </p:cNvSpPr>
          <p:nvPr/>
        </p:nvSpPr>
        <p:spPr bwMode="auto">
          <a:xfrm>
            <a:off x="5395605" y="110017"/>
            <a:ext cx="7015470" cy="380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t>
            </a:r>
            <a:b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National </a:t>
            </a:r>
            <a:b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Library </a:t>
            </a: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a:t>
            </a:r>
            <a:b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altLang="en-US" sz="4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Medicine</a:t>
            </a:r>
            <a:endParaRPr kumimoji="0" lang="en-US" altLang="en-US" sz="4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813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rving Science and Society Since 1836">
            <a:extLst>
              <a:ext uri="{FF2B5EF4-FFF2-40B4-BE49-F238E27FC236}">
                <a16:creationId xmlns:a16="http://schemas.microsoft.com/office/drawing/2014/main" id="{55735DA2-510B-9541-B861-4D337962F306}"/>
              </a:ext>
            </a:extLst>
          </p:cNvPr>
          <p:cNvSpPr>
            <a:spLocks noGrp="1"/>
          </p:cNvSpPr>
          <p:nvPr>
            <p:ph type="title"/>
          </p:nvPr>
        </p:nvSpPr>
        <p:spPr>
          <a:xfrm>
            <a:off x="77251" y="116710"/>
            <a:ext cx="11760434" cy="1325563"/>
          </a:xfrm>
        </p:spPr>
        <p:txBody>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The National Library of Medicine </a:t>
            </a: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latin typeface="Open Sans" panose="020B0606030504020204" pitchFamily="34" charset="0"/>
                <a:ea typeface="Open Sans" panose="020B0606030504020204" pitchFamily="34" charset="0"/>
                <a:cs typeface="Open Sans" panose="020B0606030504020204" pitchFamily="34" charset="0"/>
              </a:rPr>
              <a:t>Serving Science and Society Since 1836</a:t>
            </a:r>
          </a:p>
        </p:txBody>
      </p:sp>
      <p:grpSp>
        <p:nvGrpSpPr>
          <p:cNvPr id="7" name="Group 6" descr="Side-by-side images of the NLM in 1836 and 1968">
            <a:extLst>
              <a:ext uri="{FF2B5EF4-FFF2-40B4-BE49-F238E27FC236}">
                <a16:creationId xmlns:a16="http://schemas.microsoft.com/office/drawing/2014/main" id="{2228D7F3-DD60-3946-8726-0C3678ABBCA5}"/>
              </a:ext>
            </a:extLst>
          </p:cNvPr>
          <p:cNvGrpSpPr/>
          <p:nvPr/>
        </p:nvGrpSpPr>
        <p:grpSpPr>
          <a:xfrm>
            <a:off x="151283" y="1794045"/>
            <a:ext cx="3734917" cy="1928834"/>
            <a:chOff x="113415" y="1549230"/>
            <a:chExt cx="3788884" cy="2075699"/>
          </a:xfrm>
        </p:grpSpPr>
        <p:pic>
          <p:nvPicPr>
            <p:cNvPr id="18" name="Picture 17" descr="A vintage photo of the interior of the Library of the Surgeon General">
              <a:extLst>
                <a:ext uri="{FF2B5EF4-FFF2-40B4-BE49-F238E27FC236}">
                  <a16:creationId xmlns:a16="http://schemas.microsoft.com/office/drawing/2014/main" id="{6D4A213C-95EF-4100-A047-0A1DC6DC49F3}"/>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13415" y="1549230"/>
              <a:ext cx="2414577" cy="2073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overhead picture of the exterior of the National Library of Medicie in the 1960s">
              <a:extLst>
                <a:ext uri="{FF2B5EF4-FFF2-40B4-BE49-F238E27FC236}">
                  <a16:creationId xmlns:a16="http://schemas.microsoft.com/office/drawing/2014/main" id="{42846E76-65C5-45A9-AD12-F82E81C86C0B}"/>
                </a:ext>
              </a:extLst>
            </p:cNvPr>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965443" y="1554030"/>
              <a:ext cx="1936856" cy="2070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7" name="Content Placeholder 23" descr="1836-1968: &#10;A Collection of Books and Journals &#10;">
            <a:extLst>
              <a:ext uri="{FF2B5EF4-FFF2-40B4-BE49-F238E27FC236}">
                <a16:creationId xmlns:a16="http://schemas.microsoft.com/office/drawing/2014/main" id="{51A2EA75-7DA3-D945-A9C5-4D2CCA21A046}"/>
              </a:ext>
            </a:extLst>
          </p:cNvPr>
          <p:cNvSpPr txBox="1">
            <a:spLocks/>
          </p:cNvSpPr>
          <p:nvPr/>
        </p:nvSpPr>
        <p:spPr>
          <a:xfrm>
            <a:off x="88823" y="3797135"/>
            <a:ext cx="3871088" cy="300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1836-1968: </a:t>
            </a:r>
            <a:b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Collection of Books and Journals </a:t>
            </a:r>
          </a:p>
        </p:txBody>
      </p:sp>
      <p:sp>
        <p:nvSpPr>
          <p:cNvPr id="14" name="Content Placeholder 23" descr="With roots in the office of the U.S. Army Surgeon General, Congressional authorization moved NLM to the Public Health Service. In 1965, NLM opened its doors on the NIH Campus in Bethesda, MD.&#10;">
            <a:extLst>
              <a:ext uri="{FF2B5EF4-FFF2-40B4-BE49-F238E27FC236}">
                <a16:creationId xmlns:a16="http://schemas.microsoft.com/office/drawing/2014/main" id="{5B904ABA-8AAA-BD48-BF85-EBD19B07D378}"/>
              </a:ext>
            </a:extLst>
          </p:cNvPr>
          <p:cNvSpPr txBox="1">
            <a:spLocks/>
          </p:cNvSpPr>
          <p:nvPr/>
        </p:nvSpPr>
        <p:spPr>
          <a:xfrm>
            <a:off x="282892" y="4597521"/>
            <a:ext cx="3871089" cy="1843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 roots in the office of the U.S. Army Surgeon General, Congressional authorization moved NLM to the Public Health Service. In 1965, NLM opened its doors on the NIH Campus in Bethesda, MD.</a:t>
            </a:r>
            <a:endParaRPr kumimoji="0" lang="en-US" sz="1400" b="0" i="0" u="none" strike="sng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n illustration of electronic circuits forming a profile of a human head">
            <a:extLst>
              <a:ext uri="{FF2B5EF4-FFF2-40B4-BE49-F238E27FC236}">
                <a16:creationId xmlns:a16="http://schemas.microsoft.com/office/drawing/2014/main" id="{094EDEA9-F8F3-40A3-9696-14C66C0A2CA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240469" y="1782750"/>
            <a:ext cx="3680698" cy="1935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Content Placeholder 23" descr="1968-2000: &#10;Foundation of a Modern Library&#10;">
            <a:extLst>
              <a:ext uri="{FF2B5EF4-FFF2-40B4-BE49-F238E27FC236}">
                <a16:creationId xmlns:a16="http://schemas.microsoft.com/office/drawing/2014/main" id="{C28CB2ED-3674-4D55-AF46-E0AA38D69659}"/>
              </a:ext>
            </a:extLst>
          </p:cNvPr>
          <p:cNvSpPr txBox="1">
            <a:spLocks/>
          </p:cNvSpPr>
          <p:nvPr/>
        </p:nvSpPr>
        <p:spPr>
          <a:xfrm>
            <a:off x="4297055" y="3817210"/>
            <a:ext cx="3680698" cy="70031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1968-2000: </a:t>
            </a:r>
            <a:b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Foundation of a </a:t>
            </a:r>
            <a:b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Modern Library</a:t>
            </a:r>
            <a:endParaRPr kumimoji="0" lang="en-US" sz="1800" b="1" i="0" u="none" strike="sng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23" descr="Expansion and impact in the Information Age.&#10;">
            <a:extLst>
              <a:ext uri="{FF2B5EF4-FFF2-40B4-BE49-F238E27FC236}">
                <a16:creationId xmlns:a16="http://schemas.microsoft.com/office/drawing/2014/main" id="{3A75117A-C8D0-4993-81A0-28CD55D6218D}"/>
              </a:ext>
            </a:extLst>
          </p:cNvPr>
          <p:cNvSpPr txBox="1">
            <a:spLocks/>
          </p:cNvSpPr>
          <p:nvPr/>
        </p:nvSpPr>
        <p:spPr>
          <a:xfrm>
            <a:off x="4221545" y="4624304"/>
            <a:ext cx="3951445" cy="593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Expansion and impact in the </a:t>
            </a:r>
            <a:b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Information Age.</a:t>
            </a:r>
            <a:endParaRPr kumimoji="0" lang="en-US" sz="1400" b="0" i="0" u="none" strike="sng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descr="Lister Hill National Center for Biomedical Communications &#10;National Center for Biotechnology Information&#10;">
            <a:extLst>
              <a:ext uri="{FF2B5EF4-FFF2-40B4-BE49-F238E27FC236}">
                <a16:creationId xmlns:a16="http://schemas.microsoft.com/office/drawing/2014/main" id="{AA4CAFAB-3D85-2419-9983-91D184DC2599}"/>
              </a:ext>
            </a:extLst>
          </p:cNvPr>
          <p:cNvSpPr txBox="1"/>
          <p:nvPr/>
        </p:nvSpPr>
        <p:spPr>
          <a:xfrm>
            <a:off x="4091228" y="5021001"/>
            <a:ext cx="4357912" cy="1015663"/>
          </a:xfrm>
          <a:prstGeom prst="rect">
            <a:avLst/>
          </a:prstGeom>
          <a:noFill/>
        </p:spPr>
        <p:txBody>
          <a:bodyPr wrap="square" rtlCol="0">
            <a:spAutoFit/>
          </a:bodyPr>
          <a:lstStyle/>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Lister Hill National Center for Biomedical Communications </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National Center for Biotechnology Information</a:t>
            </a:r>
            <a:endParaRPr kumimoji="0" lang="en-US" sz="1400" b="0" i="0" u="none" strike="sng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a:p>
        </p:txBody>
      </p:sp>
      <p:pic>
        <p:nvPicPr>
          <p:cNvPr id="9" name="Picture 8" descr="Composite graphic showing DNA code">
            <a:extLst>
              <a:ext uri="{FF2B5EF4-FFF2-40B4-BE49-F238E27FC236}">
                <a16:creationId xmlns:a16="http://schemas.microsoft.com/office/drawing/2014/main" id="{5A749EAF-FD7A-414C-A7B3-6AF0E5B35BF8}"/>
              </a:ext>
            </a:extLst>
          </p:cNvPr>
          <p:cNvPicPr>
            <a:picLocks noChangeAspect="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8449140" y="1822126"/>
            <a:ext cx="3282963" cy="1895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Content Placeholder 23" descr="2000-2036: &#10;The 21st Century Library&#10;">
            <a:extLst>
              <a:ext uri="{FF2B5EF4-FFF2-40B4-BE49-F238E27FC236}">
                <a16:creationId xmlns:a16="http://schemas.microsoft.com/office/drawing/2014/main" id="{546BA5FD-5880-4F13-8D1D-E3782AE2B1EC}"/>
              </a:ext>
            </a:extLst>
          </p:cNvPr>
          <p:cNvSpPr txBox="1">
            <a:spLocks/>
          </p:cNvSpPr>
          <p:nvPr/>
        </p:nvSpPr>
        <p:spPr>
          <a:xfrm>
            <a:off x="8041335" y="3833844"/>
            <a:ext cx="4124726" cy="685798"/>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2000-2036: </a:t>
            </a:r>
            <a:b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21</a:t>
            </a:r>
            <a:r>
              <a:rPr kumimoji="0" lang="en-US" sz="1800" b="1" i="0" u="none" strike="noStrike" kern="1200" cap="none" spc="0" normalizeH="0" baseline="3000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Century Library</a:t>
            </a:r>
            <a:endParaRPr kumimoji="0" lang="en-US" sz="1800" b="1" i="0" u="none" strike="sng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 name="TextBox 3" descr="NLM leads innovative research to accelerate NIH’s mission and reach scientists and society with trusted health information.&#10;">
            <a:extLst>
              <a:ext uri="{FF2B5EF4-FFF2-40B4-BE49-F238E27FC236}">
                <a16:creationId xmlns:a16="http://schemas.microsoft.com/office/drawing/2014/main" id="{3362A8F4-888E-C244-99FA-8E4D50F4B23C}"/>
              </a:ext>
            </a:extLst>
          </p:cNvPr>
          <p:cNvSpPr txBox="1"/>
          <p:nvPr/>
        </p:nvSpPr>
        <p:spPr>
          <a:xfrm>
            <a:off x="8569557" y="4597027"/>
            <a:ext cx="347238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NLM leads innovative research to accelerate NIH’s mission and reach scientists and society with trusted health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Create new search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Present results in informative ways</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B135A6DB-85CA-3813-6953-279675DF28FE}"/>
              </a:ext>
              <a:ext uri="{C183D7F6-B498-43B3-948B-1728B52AA6E4}">
                <adec:decorative xmlns:adec="http://schemas.microsoft.com/office/drawing/2017/decorative" val="1"/>
              </a:ext>
            </a:extLst>
          </p:cNvPr>
          <p:cNvPicPr>
            <a:picLocks noChangeAspect="1"/>
          </p:cNvPicPr>
          <p:nvPr/>
        </p:nvPicPr>
        <p:blipFill rotWithShape="1">
          <a:blip r:embed="rId7"/>
          <a:srcRect t="87726"/>
          <a:stretch/>
        </p:blipFill>
        <p:spPr>
          <a:xfrm>
            <a:off x="0" y="6016221"/>
            <a:ext cx="12192000" cy="841779"/>
          </a:xfrm>
          <a:prstGeom prst="rect">
            <a:avLst/>
          </a:prstGeom>
        </p:spPr>
      </p:pic>
    </p:spTree>
    <p:extLst>
      <p:ext uri="{BB962C8B-B14F-4D97-AF65-F5344CB8AC3E}">
        <p14:creationId xmlns:p14="http://schemas.microsoft.com/office/powerpoint/2010/main" val="70972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3653-2F39-E8A0-4F4B-FBB6C8C3506B}"/>
              </a:ext>
            </a:extLst>
          </p:cNvPr>
          <p:cNvSpPr>
            <a:spLocks noGrp="1"/>
          </p:cNvSpPr>
          <p:nvPr>
            <p:ph type="title" idx="4294967295"/>
          </p:nvPr>
        </p:nvSpPr>
        <p:spPr>
          <a:xfrm>
            <a:off x="-82160" y="2375466"/>
            <a:ext cx="4543621" cy="1658938"/>
          </a:xfrm>
        </p:spPr>
        <p:txBody>
          <a:bodyPr>
            <a:noAutofit/>
          </a:bodyPr>
          <a:lstStyle/>
          <a:p>
            <a:pPr algn="ctr"/>
            <a:r>
              <a:rPr lang="en-US" sz="4800" b="1" dirty="0"/>
              <a:t>The NLM </a:t>
            </a:r>
            <a:br>
              <a:rPr lang="en-US" sz="4800" b="1" dirty="0"/>
            </a:br>
            <a:r>
              <a:rPr lang="en-US" sz="4800" b="1" dirty="0"/>
              <a:t> a </a:t>
            </a:r>
            <a:br>
              <a:rPr lang="en-US" sz="4800" b="1" dirty="0"/>
            </a:br>
            <a:r>
              <a:rPr lang="en-US" sz="4800" b="1" dirty="0"/>
              <a:t>knowledge hub </a:t>
            </a:r>
            <a:br>
              <a:rPr lang="en-US" sz="4800" b="1" dirty="0"/>
            </a:br>
            <a:r>
              <a:rPr lang="en-US" sz="4800" b="1" dirty="0"/>
              <a:t>that powers, and is powered by </a:t>
            </a:r>
            <a:br>
              <a:rPr lang="en-US" sz="4800" b="1" dirty="0"/>
            </a:br>
            <a:r>
              <a:rPr lang="en-US" sz="4800" b="1" dirty="0"/>
              <a:t>Artificial Intelligence</a:t>
            </a:r>
            <a:endParaRPr lang="en-US" sz="4800" dirty="0">
              <a:cs typeface="Calibri Light"/>
            </a:endParaRPr>
          </a:p>
        </p:txBody>
      </p:sp>
      <p:grpSp>
        <p:nvGrpSpPr>
          <p:cNvPr id="4" name="Group 3" descr="A circle titled Research Literature with the logos for PubMed, Medline, PMC">
            <a:extLst>
              <a:ext uri="{FF2B5EF4-FFF2-40B4-BE49-F238E27FC236}">
                <a16:creationId xmlns:a16="http://schemas.microsoft.com/office/drawing/2014/main" id="{C12466C8-FF43-D423-E489-582796F5FAD9}"/>
              </a:ext>
            </a:extLst>
          </p:cNvPr>
          <p:cNvGrpSpPr/>
          <p:nvPr/>
        </p:nvGrpSpPr>
        <p:grpSpPr>
          <a:xfrm>
            <a:off x="6764766" y="92600"/>
            <a:ext cx="3078480" cy="2946707"/>
            <a:chOff x="5712366" y="61285"/>
            <a:chExt cx="3078480" cy="2946707"/>
          </a:xfrm>
        </p:grpSpPr>
        <p:sp>
          <p:nvSpPr>
            <p:cNvPr id="37" name="Oval 36">
              <a:extLst>
                <a:ext uri="{FF2B5EF4-FFF2-40B4-BE49-F238E27FC236}">
                  <a16:creationId xmlns:a16="http://schemas.microsoft.com/office/drawing/2014/main" id="{97206457-861F-5976-222A-858753A0D3E7}"/>
                </a:ext>
                <a:ext uri="{C183D7F6-B498-43B3-948B-1728B52AA6E4}">
                  <adec:decorative xmlns:adec="http://schemas.microsoft.com/office/drawing/2017/decorative" val="1"/>
                </a:ext>
              </a:extLst>
            </p:cNvPr>
            <p:cNvSpPr/>
            <p:nvPr/>
          </p:nvSpPr>
          <p:spPr>
            <a:xfrm>
              <a:off x="5712366" y="61285"/>
              <a:ext cx="3078480" cy="2946707"/>
            </a:xfrm>
            <a:prstGeom prst="ellipse">
              <a:avLst/>
            </a:prstGeom>
            <a:solidFill>
              <a:srgbClr val="F6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
              <a:extLst>
                <a:ext uri="{FF2B5EF4-FFF2-40B4-BE49-F238E27FC236}">
                  <a16:creationId xmlns:a16="http://schemas.microsoft.com/office/drawing/2014/main" id="{FEBD1158-0880-1D6C-3CD5-DE88CCD16531}"/>
                </a:ext>
                <a:ext uri="{C183D7F6-B498-43B3-948B-1728B52AA6E4}">
                  <adec:decorative xmlns:adec="http://schemas.microsoft.com/office/drawing/2017/decorative" val="1"/>
                </a:ext>
              </a:extLst>
            </p:cNvPr>
            <p:cNvSpPr txBox="1"/>
            <p:nvPr/>
          </p:nvSpPr>
          <p:spPr>
            <a:xfrm>
              <a:off x="6490364" y="71109"/>
              <a:ext cx="152511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Research Literature</a:t>
              </a:r>
            </a:p>
          </p:txBody>
        </p:sp>
        <p:pic>
          <p:nvPicPr>
            <p:cNvPr id="39" name="Picture 38">
              <a:extLst>
                <a:ext uri="{FF2B5EF4-FFF2-40B4-BE49-F238E27FC236}">
                  <a16:creationId xmlns:a16="http://schemas.microsoft.com/office/drawing/2014/main" id="{B79FBB76-5AC9-D2AC-6596-3C3DFA1E87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577" y="2093911"/>
              <a:ext cx="1250369" cy="657452"/>
            </a:xfrm>
            <a:prstGeom prst="rect">
              <a:avLst/>
            </a:prstGeom>
          </p:spPr>
        </p:pic>
        <p:pic>
          <p:nvPicPr>
            <p:cNvPr id="40" name="Picture 39">
              <a:extLst>
                <a:ext uri="{FF2B5EF4-FFF2-40B4-BE49-F238E27FC236}">
                  <a16:creationId xmlns:a16="http://schemas.microsoft.com/office/drawing/2014/main" id="{834AD2D6-35F4-F9C3-A19F-2177E5FEEA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648" y="802305"/>
              <a:ext cx="2188915" cy="860409"/>
            </a:xfrm>
            <a:prstGeom prst="rect">
              <a:avLst/>
            </a:prstGeom>
          </p:spPr>
        </p:pic>
        <p:pic>
          <p:nvPicPr>
            <p:cNvPr id="41" name="Picture 40">
              <a:extLst>
                <a:ext uri="{FF2B5EF4-FFF2-40B4-BE49-F238E27FC236}">
                  <a16:creationId xmlns:a16="http://schemas.microsoft.com/office/drawing/2014/main" id="{0E88E510-62EE-BF79-D20E-DE40B93202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04498" y="1586981"/>
              <a:ext cx="2827389" cy="373429"/>
            </a:xfrm>
            <a:prstGeom prst="rect">
              <a:avLst/>
            </a:prstGeom>
          </p:spPr>
        </p:pic>
      </p:grpSp>
      <p:grpSp>
        <p:nvGrpSpPr>
          <p:cNvPr id="5" name="Group 4" descr="A circle with the title &quot;Health Standards&quot; with the logos for NLM Value Set Authority Center, NIH CDE Repository, UMLS, MeSH, LOINC">
            <a:extLst>
              <a:ext uri="{FF2B5EF4-FFF2-40B4-BE49-F238E27FC236}">
                <a16:creationId xmlns:a16="http://schemas.microsoft.com/office/drawing/2014/main" id="{6A811571-6282-141F-7CAF-83D681E295EC}"/>
              </a:ext>
            </a:extLst>
          </p:cNvPr>
          <p:cNvGrpSpPr/>
          <p:nvPr/>
        </p:nvGrpSpPr>
        <p:grpSpPr>
          <a:xfrm>
            <a:off x="4272430" y="1492289"/>
            <a:ext cx="3078480" cy="2946707"/>
            <a:chOff x="3220030" y="1460974"/>
            <a:chExt cx="3078480" cy="2946707"/>
          </a:xfrm>
        </p:grpSpPr>
        <p:sp>
          <p:nvSpPr>
            <p:cNvPr id="30" name="Oval 29">
              <a:extLst>
                <a:ext uri="{FF2B5EF4-FFF2-40B4-BE49-F238E27FC236}">
                  <a16:creationId xmlns:a16="http://schemas.microsoft.com/office/drawing/2014/main" id="{78AD90D6-A2D4-60BA-37DE-F113CAA6C432}"/>
                </a:ext>
                <a:ext uri="{C183D7F6-B498-43B3-948B-1728B52AA6E4}">
                  <adec:decorative xmlns:adec="http://schemas.microsoft.com/office/drawing/2017/decorative" val="1"/>
                </a:ext>
              </a:extLst>
            </p:cNvPr>
            <p:cNvSpPr/>
            <p:nvPr/>
          </p:nvSpPr>
          <p:spPr>
            <a:xfrm>
              <a:off x="3220030" y="1460974"/>
              <a:ext cx="3078480" cy="2946707"/>
            </a:xfrm>
            <a:prstGeom prst="ellipse">
              <a:avLst/>
            </a:prstGeom>
            <a:solidFill>
              <a:srgbClr val="F6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9">
              <a:extLst>
                <a:ext uri="{FF2B5EF4-FFF2-40B4-BE49-F238E27FC236}">
                  <a16:creationId xmlns:a16="http://schemas.microsoft.com/office/drawing/2014/main" id="{C592D0DC-6DBC-E5C4-9AE6-B73A751016EA}"/>
                </a:ext>
                <a:ext uri="{C183D7F6-B498-43B3-948B-1728B52AA6E4}">
                  <adec:decorative xmlns:adec="http://schemas.microsoft.com/office/drawing/2017/decorative" val="1"/>
                </a:ext>
              </a:extLst>
            </p:cNvPr>
            <p:cNvSpPr txBox="1"/>
            <p:nvPr/>
          </p:nvSpPr>
          <p:spPr>
            <a:xfrm>
              <a:off x="3966079" y="1486746"/>
              <a:ext cx="157738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Health Standards</a:t>
              </a:r>
            </a:p>
          </p:txBody>
        </p:sp>
        <p:pic>
          <p:nvPicPr>
            <p:cNvPr id="32" name="Picture 31">
              <a:extLst>
                <a:ext uri="{FF2B5EF4-FFF2-40B4-BE49-F238E27FC236}">
                  <a16:creationId xmlns:a16="http://schemas.microsoft.com/office/drawing/2014/main" id="{1E89CD13-F451-E2EC-8357-8709A4AC05F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84769" y="2672923"/>
              <a:ext cx="1080304" cy="350060"/>
            </a:xfrm>
            <a:prstGeom prst="rect">
              <a:avLst/>
            </a:prstGeom>
          </p:spPr>
        </p:pic>
        <p:pic>
          <p:nvPicPr>
            <p:cNvPr id="33" name="Picture 32">
              <a:extLst>
                <a:ext uri="{FF2B5EF4-FFF2-40B4-BE49-F238E27FC236}">
                  <a16:creationId xmlns:a16="http://schemas.microsoft.com/office/drawing/2014/main" id="{22AC706A-3FCC-40F2-FBDB-E2176122597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30910" y="2244869"/>
              <a:ext cx="2260922" cy="394224"/>
            </a:xfrm>
            <a:prstGeom prst="rect">
              <a:avLst/>
            </a:prstGeom>
          </p:spPr>
        </p:pic>
        <p:pic>
          <p:nvPicPr>
            <p:cNvPr id="34" name="Picture 33">
              <a:extLst>
                <a:ext uri="{FF2B5EF4-FFF2-40B4-BE49-F238E27FC236}">
                  <a16:creationId xmlns:a16="http://schemas.microsoft.com/office/drawing/2014/main" id="{525A3DFF-0B2B-2433-D1F9-A6BEA9DC9F3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09061" y="2775995"/>
              <a:ext cx="630822" cy="759519"/>
            </a:xfrm>
            <a:prstGeom prst="rect">
              <a:avLst/>
            </a:prstGeom>
          </p:spPr>
        </p:pic>
        <p:pic>
          <p:nvPicPr>
            <p:cNvPr id="35" name="Picture 34">
              <a:extLst>
                <a:ext uri="{FF2B5EF4-FFF2-40B4-BE49-F238E27FC236}">
                  <a16:creationId xmlns:a16="http://schemas.microsoft.com/office/drawing/2014/main" id="{7C14B2D5-9ED8-6BAC-64FC-F571B9760BD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895083" y="3342094"/>
              <a:ext cx="976856" cy="350738"/>
            </a:xfrm>
            <a:prstGeom prst="rect">
              <a:avLst/>
            </a:prstGeom>
          </p:spPr>
        </p:pic>
        <p:pic>
          <p:nvPicPr>
            <p:cNvPr id="36" name="Picture 35">
              <a:extLst>
                <a:ext uri="{FF2B5EF4-FFF2-40B4-BE49-F238E27FC236}">
                  <a16:creationId xmlns:a16="http://schemas.microsoft.com/office/drawing/2014/main" id="{1D3697C9-03F7-3F81-0340-30BFAF04D32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126510" y="3018183"/>
              <a:ext cx="922479" cy="323368"/>
            </a:xfrm>
            <a:prstGeom prst="rect">
              <a:avLst/>
            </a:prstGeom>
          </p:spPr>
        </p:pic>
      </p:grpSp>
      <p:grpSp>
        <p:nvGrpSpPr>
          <p:cNvPr id="6" name="Group 5" descr="A circle with the title &quot;Biomedical Data &amp; Tools&quot; with the logos for NIH Comparative Genomics Resource, PubChem, Gene, GenBank, Blast, SRA ">
            <a:extLst>
              <a:ext uri="{FF2B5EF4-FFF2-40B4-BE49-F238E27FC236}">
                <a16:creationId xmlns:a16="http://schemas.microsoft.com/office/drawing/2014/main" id="{CD1F0B4E-E4D4-B6D8-AC8C-88FDAB8BDC0D}"/>
              </a:ext>
            </a:extLst>
          </p:cNvPr>
          <p:cNvGrpSpPr/>
          <p:nvPr/>
        </p:nvGrpSpPr>
        <p:grpSpPr>
          <a:xfrm>
            <a:off x="8989189" y="1372313"/>
            <a:ext cx="3078480" cy="2946707"/>
            <a:chOff x="7936789" y="1457961"/>
            <a:chExt cx="3078480" cy="2946707"/>
          </a:xfrm>
        </p:grpSpPr>
        <p:sp>
          <p:nvSpPr>
            <p:cNvPr id="23" name="Oval 22">
              <a:extLst>
                <a:ext uri="{FF2B5EF4-FFF2-40B4-BE49-F238E27FC236}">
                  <a16:creationId xmlns:a16="http://schemas.microsoft.com/office/drawing/2014/main" id="{199D7F05-5120-C1E8-BB58-72E6E423DBDB}"/>
                </a:ext>
                <a:ext uri="{C183D7F6-B498-43B3-948B-1728B52AA6E4}">
                  <adec:decorative xmlns:adec="http://schemas.microsoft.com/office/drawing/2017/decorative" val="1"/>
                </a:ext>
              </a:extLst>
            </p:cNvPr>
            <p:cNvSpPr/>
            <p:nvPr/>
          </p:nvSpPr>
          <p:spPr>
            <a:xfrm>
              <a:off x="7936789" y="1457961"/>
              <a:ext cx="3078480" cy="2946707"/>
            </a:xfrm>
            <a:prstGeom prst="ellipse">
              <a:avLst/>
            </a:prstGeom>
            <a:solidFill>
              <a:srgbClr val="F6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17">
              <a:extLst>
                <a:ext uri="{FF2B5EF4-FFF2-40B4-BE49-F238E27FC236}">
                  <a16:creationId xmlns:a16="http://schemas.microsoft.com/office/drawing/2014/main" id="{427D3BE5-E75A-2174-0B95-8026661BA0F9}"/>
                </a:ext>
                <a:ext uri="{C183D7F6-B498-43B3-948B-1728B52AA6E4}">
                  <adec:decorative xmlns:adec="http://schemas.microsoft.com/office/drawing/2017/decorative" val="1"/>
                </a:ext>
              </a:extLst>
            </p:cNvPr>
            <p:cNvSpPr txBox="1"/>
            <p:nvPr/>
          </p:nvSpPr>
          <p:spPr>
            <a:xfrm>
              <a:off x="8627796" y="1530544"/>
              <a:ext cx="179123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Biomedical Data &amp; Tools</a:t>
              </a:r>
            </a:p>
          </p:txBody>
        </p:sp>
        <p:pic>
          <p:nvPicPr>
            <p:cNvPr id="25" name="Picture 24">
              <a:extLst>
                <a:ext uri="{FF2B5EF4-FFF2-40B4-BE49-F238E27FC236}">
                  <a16:creationId xmlns:a16="http://schemas.microsoft.com/office/drawing/2014/main" id="{ABF06CDE-E5E2-478F-E501-0CA008A2D93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6176" y="2811159"/>
              <a:ext cx="1316126" cy="393665"/>
            </a:xfrm>
            <a:prstGeom prst="rect">
              <a:avLst/>
            </a:prstGeom>
          </p:spPr>
        </p:pic>
        <p:pic>
          <p:nvPicPr>
            <p:cNvPr id="26" name="Picture 25">
              <a:extLst>
                <a:ext uri="{FF2B5EF4-FFF2-40B4-BE49-F238E27FC236}">
                  <a16:creationId xmlns:a16="http://schemas.microsoft.com/office/drawing/2014/main" id="{8DB57C7B-09BB-5D2A-4425-8B1766CE066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4316" y="2996818"/>
              <a:ext cx="1191412" cy="436926"/>
            </a:xfrm>
            <a:prstGeom prst="rect">
              <a:avLst/>
            </a:prstGeom>
          </p:spPr>
        </p:pic>
        <p:pic>
          <p:nvPicPr>
            <p:cNvPr id="27" name="Picture 26">
              <a:extLst>
                <a:ext uri="{FF2B5EF4-FFF2-40B4-BE49-F238E27FC236}">
                  <a16:creationId xmlns:a16="http://schemas.microsoft.com/office/drawing/2014/main" id="{B68019DC-5897-5AD7-3455-C1CF9343978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502212" y="2290440"/>
              <a:ext cx="2106593" cy="491241"/>
            </a:xfrm>
            <a:prstGeom prst="rect">
              <a:avLst/>
            </a:prstGeom>
          </p:spPr>
        </p:pic>
        <p:pic>
          <p:nvPicPr>
            <p:cNvPr id="28" name="Picture 27">
              <a:extLst>
                <a:ext uri="{FF2B5EF4-FFF2-40B4-BE49-F238E27FC236}">
                  <a16:creationId xmlns:a16="http://schemas.microsoft.com/office/drawing/2014/main" id="{CC4591D3-02E3-58A3-EE09-93A5C8FD7703}"/>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8538658" y="3535704"/>
              <a:ext cx="1090157" cy="331787"/>
            </a:xfrm>
            <a:prstGeom prst="rect">
              <a:avLst/>
            </a:prstGeom>
          </p:spPr>
        </p:pic>
        <p:pic>
          <p:nvPicPr>
            <p:cNvPr id="29" name="Picture 28">
              <a:extLst>
                <a:ext uri="{FF2B5EF4-FFF2-40B4-BE49-F238E27FC236}">
                  <a16:creationId xmlns:a16="http://schemas.microsoft.com/office/drawing/2014/main" id="{6492967F-CB43-A439-A011-6C8C4659F333}"/>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9728949" y="3356843"/>
              <a:ext cx="1047750" cy="352425"/>
            </a:xfrm>
            <a:prstGeom prst="rect">
              <a:avLst/>
            </a:prstGeom>
          </p:spPr>
        </p:pic>
      </p:grpSp>
      <p:grpSp>
        <p:nvGrpSpPr>
          <p:cNvPr id="7" name="Group 6" descr="A circle with the title &quot;Library Resources&quot; with logos and titles for NLM Interlibrary Loan, Docline, NLM Catalog Digital Repository Bookshelf">
            <a:extLst>
              <a:ext uri="{FF2B5EF4-FFF2-40B4-BE49-F238E27FC236}">
                <a16:creationId xmlns:a16="http://schemas.microsoft.com/office/drawing/2014/main" id="{308EA736-B2FF-B79C-6A8E-DE5AD9E30C4A}"/>
              </a:ext>
            </a:extLst>
          </p:cNvPr>
          <p:cNvGrpSpPr/>
          <p:nvPr/>
        </p:nvGrpSpPr>
        <p:grpSpPr>
          <a:xfrm>
            <a:off x="5134879" y="3866333"/>
            <a:ext cx="3078480" cy="2946707"/>
            <a:chOff x="4061213" y="3835018"/>
            <a:chExt cx="3078480" cy="2946707"/>
          </a:xfrm>
        </p:grpSpPr>
        <p:grpSp>
          <p:nvGrpSpPr>
            <p:cNvPr id="16" name="Group 15">
              <a:extLst>
                <a:ext uri="{FF2B5EF4-FFF2-40B4-BE49-F238E27FC236}">
                  <a16:creationId xmlns:a16="http://schemas.microsoft.com/office/drawing/2014/main" id="{184B0477-49BE-44DB-FB99-96EF9F26F838}"/>
                </a:ext>
              </a:extLst>
            </p:cNvPr>
            <p:cNvGrpSpPr/>
            <p:nvPr/>
          </p:nvGrpSpPr>
          <p:grpSpPr>
            <a:xfrm>
              <a:off x="4061213" y="3835018"/>
              <a:ext cx="3078480" cy="2946707"/>
              <a:chOff x="4061213" y="3835018"/>
              <a:chExt cx="3078480" cy="2946707"/>
            </a:xfrm>
          </p:grpSpPr>
          <p:sp>
            <p:nvSpPr>
              <p:cNvPr id="18" name="Oval 17">
                <a:extLst>
                  <a:ext uri="{FF2B5EF4-FFF2-40B4-BE49-F238E27FC236}">
                    <a16:creationId xmlns:a16="http://schemas.microsoft.com/office/drawing/2014/main" id="{D7B1322E-47E0-D210-7295-B11321EEAB7A}"/>
                  </a:ext>
                  <a:ext uri="{C183D7F6-B498-43B3-948B-1728B52AA6E4}">
                    <adec:decorative xmlns:adec="http://schemas.microsoft.com/office/drawing/2017/decorative" val="1"/>
                  </a:ext>
                </a:extLst>
              </p:cNvPr>
              <p:cNvSpPr/>
              <p:nvPr/>
            </p:nvSpPr>
            <p:spPr>
              <a:xfrm>
                <a:off x="4061213" y="3835018"/>
                <a:ext cx="3078480" cy="2946707"/>
              </a:xfrm>
              <a:prstGeom prst="ellipse">
                <a:avLst/>
              </a:prstGeom>
              <a:solidFill>
                <a:srgbClr val="F6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27">
                <a:extLst>
                  <a:ext uri="{FF2B5EF4-FFF2-40B4-BE49-F238E27FC236}">
                    <a16:creationId xmlns:a16="http://schemas.microsoft.com/office/drawing/2014/main" id="{FCAB3073-7B7F-3F42-E311-64BD700A64C9}"/>
                  </a:ext>
                  <a:ext uri="{C183D7F6-B498-43B3-948B-1728B52AA6E4}">
                    <adec:decorative xmlns:adec="http://schemas.microsoft.com/office/drawing/2017/decorative" val="1"/>
                  </a:ext>
                </a:extLst>
              </p:cNvPr>
              <p:cNvSpPr txBox="1"/>
              <p:nvPr/>
            </p:nvSpPr>
            <p:spPr>
              <a:xfrm>
                <a:off x="4745444" y="3903277"/>
                <a:ext cx="170212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Library Resources</a:t>
                </a:r>
              </a:p>
            </p:txBody>
          </p:sp>
          <p:sp>
            <p:nvSpPr>
              <p:cNvPr id="20" name="TextBox 28">
                <a:extLst>
                  <a:ext uri="{FF2B5EF4-FFF2-40B4-BE49-F238E27FC236}">
                    <a16:creationId xmlns:a16="http://schemas.microsoft.com/office/drawing/2014/main" id="{525B77B8-9DDF-C3B1-093A-4B6AF5B8E611}"/>
                  </a:ext>
                  <a:ext uri="{C183D7F6-B498-43B3-948B-1728B52AA6E4}">
                    <adec:decorative xmlns:adec="http://schemas.microsoft.com/office/drawing/2017/decorative" val="1"/>
                  </a:ext>
                </a:extLst>
              </p:cNvPr>
              <p:cNvSpPr txBox="1"/>
              <p:nvPr/>
            </p:nvSpPr>
            <p:spPr>
              <a:xfrm>
                <a:off x="4773213" y="5642525"/>
                <a:ext cx="192089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NLM Catalog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Digital Repository</a:t>
                </a:r>
              </a:p>
            </p:txBody>
          </p:sp>
          <p:pic>
            <p:nvPicPr>
              <p:cNvPr id="21" name="Picture 20">
                <a:extLst>
                  <a:ext uri="{FF2B5EF4-FFF2-40B4-BE49-F238E27FC236}">
                    <a16:creationId xmlns:a16="http://schemas.microsoft.com/office/drawing/2014/main" id="{D5D4A53A-F00C-9F2B-10FC-66B8323FD78D}"/>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609737" y="4720027"/>
                <a:ext cx="1990846" cy="221681"/>
              </a:xfrm>
              <a:prstGeom prst="rect">
                <a:avLst/>
              </a:prstGeom>
            </p:spPr>
          </p:pic>
          <p:pic>
            <p:nvPicPr>
              <p:cNvPr id="22" name="Picture 21">
                <a:extLst>
                  <a:ext uri="{FF2B5EF4-FFF2-40B4-BE49-F238E27FC236}">
                    <a16:creationId xmlns:a16="http://schemas.microsoft.com/office/drawing/2014/main" id="{97AC2B9F-FCB4-0F03-3C46-A7DC62645649}"/>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4708725" y="5127468"/>
                <a:ext cx="1619250" cy="381000"/>
              </a:xfrm>
              <a:prstGeom prst="rect">
                <a:avLst/>
              </a:prstGeom>
            </p:spPr>
          </p:pic>
        </p:grpSp>
        <p:sp>
          <p:nvSpPr>
            <p:cNvPr id="17" name="TextBox 25">
              <a:extLst>
                <a:ext uri="{FF2B5EF4-FFF2-40B4-BE49-F238E27FC236}">
                  <a16:creationId xmlns:a16="http://schemas.microsoft.com/office/drawing/2014/main" id="{4C5E6FBF-02DA-66D8-A5AC-912B84C75DD3}"/>
                </a:ext>
                <a:ext uri="{C183D7F6-B498-43B3-948B-1728B52AA6E4}">
                  <adec:decorative xmlns:adec="http://schemas.microsoft.com/office/drawing/2017/decorative" val="1"/>
                </a:ext>
              </a:extLst>
            </p:cNvPr>
            <p:cNvSpPr txBox="1"/>
            <p:nvPr/>
          </p:nvSpPr>
          <p:spPr>
            <a:xfrm>
              <a:off x="5056249" y="6254177"/>
              <a:ext cx="1122763"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Bookshelf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descr="A circle with the title &quot;Consumer Health&quot; and logos for MedlinePlus, RxNorm, ClinicalTrials.gov, DailyMed">
            <a:extLst>
              <a:ext uri="{FF2B5EF4-FFF2-40B4-BE49-F238E27FC236}">
                <a16:creationId xmlns:a16="http://schemas.microsoft.com/office/drawing/2014/main" id="{DF18A56E-96A1-3D64-EA56-E64FED3671F3}"/>
              </a:ext>
            </a:extLst>
          </p:cNvPr>
          <p:cNvGrpSpPr/>
          <p:nvPr/>
        </p:nvGrpSpPr>
        <p:grpSpPr>
          <a:xfrm>
            <a:off x="8177081" y="3872273"/>
            <a:ext cx="3078480" cy="2946707"/>
            <a:chOff x="7118535" y="3854102"/>
            <a:chExt cx="3078480" cy="2946707"/>
          </a:xfrm>
        </p:grpSpPr>
        <p:sp>
          <p:nvSpPr>
            <p:cNvPr id="10" name="Oval 9">
              <a:extLst>
                <a:ext uri="{FF2B5EF4-FFF2-40B4-BE49-F238E27FC236}">
                  <a16:creationId xmlns:a16="http://schemas.microsoft.com/office/drawing/2014/main" id="{4D9943D7-A8BC-D0FE-651B-A9AB9FA6A16B}"/>
                </a:ext>
                <a:ext uri="{C183D7F6-B498-43B3-948B-1728B52AA6E4}">
                  <adec:decorative xmlns:adec="http://schemas.microsoft.com/office/drawing/2017/decorative" val="1"/>
                </a:ext>
              </a:extLst>
            </p:cNvPr>
            <p:cNvSpPr/>
            <p:nvPr/>
          </p:nvSpPr>
          <p:spPr>
            <a:xfrm>
              <a:off x="7118535" y="3854102"/>
              <a:ext cx="3078480" cy="2946707"/>
            </a:xfrm>
            <a:prstGeom prst="ellipse">
              <a:avLst/>
            </a:prstGeom>
            <a:solidFill>
              <a:srgbClr val="F6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33">
              <a:extLst>
                <a:ext uri="{FF2B5EF4-FFF2-40B4-BE49-F238E27FC236}">
                  <a16:creationId xmlns:a16="http://schemas.microsoft.com/office/drawing/2014/main" id="{2C38D7E7-43BF-48D5-0597-F4F1C5ECA4FD}"/>
                </a:ext>
                <a:ext uri="{C183D7F6-B498-43B3-948B-1728B52AA6E4}">
                  <adec:decorative xmlns:adec="http://schemas.microsoft.com/office/drawing/2017/decorative" val="1"/>
                </a:ext>
              </a:extLst>
            </p:cNvPr>
            <p:cNvSpPr txBox="1"/>
            <p:nvPr/>
          </p:nvSpPr>
          <p:spPr>
            <a:xfrm>
              <a:off x="7790475" y="3957307"/>
              <a:ext cx="176324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Consumer Health</a:t>
              </a:r>
            </a:p>
          </p:txBody>
        </p:sp>
        <p:pic>
          <p:nvPicPr>
            <p:cNvPr id="12" name="Picture 11">
              <a:extLst>
                <a:ext uri="{FF2B5EF4-FFF2-40B4-BE49-F238E27FC236}">
                  <a16:creationId xmlns:a16="http://schemas.microsoft.com/office/drawing/2014/main" id="{1D0AABA2-4CEB-1B38-AACE-269FFC0B357C}"/>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4729" y="6082702"/>
              <a:ext cx="1199535" cy="456345"/>
            </a:xfrm>
            <a:prstGeom prst="rect">
              <a:avLst/>
            </a:prstGeom>
          </p:spPr>
        </p:pic>
        <p:pic>
          <p:nvPicPr>
            <p:cNvPr id="13" name="Picture 12">
              <a:extLst>
                <a:ext uri="{FF2B5EF4-FFF2-40B4-BE49-F238E27FC236}">
                  <a16:creationId xmlns:a16="http://schemas.microsoft.com/office/drawing/2014/main" id="{283AD84B-6A6F-7778-B68A-6CC0F7F1831B}"/>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12460" y="4820172"/>
              <a:ext cx="1746433" cy="419144"/>
            </a:xfrm>
            <a:prstGeom prst="rect">
              <a:avLst/>
            </a:prstGeom>
          </p:spPr>
        </p:pic>
        <p:pic>
          <p:nvPicPr>
            <p:cNvPr id="14" name="Picture 13">
              <a:extLst>
                <a:ext uri="{FF2B5EF4-FFF2-40B4-BE49-F238E27FC236}">
                  <a16:creationId xmlns:a16="http://schemas.microsoft.com/office/drawing/2014/main" id="{40ABBB55-CE5F-B0A9-0C9E-174151EC4D1B}"/>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31678" y="5647172"/>
              <a:ext cx="2695139" cy="400110"/>
            </a:xfrm>
            <a:prstGeom prst="rect">
              <a:avLst/>
            </a:prstGeom>
          </p:spPr>
        </p:pic>
        <p:pic>
          <p:nvPicPr>
            <p:cNvPr id="15" name="Picture 14">
              <a:extLst>
                <a:ext uri="{FF2B5EF4-FFF2-40B4-BE49-F238E27FC236}">
                  <a16:creationId xmlns:a16="http://schemas.microsoft.com/office/drawing/2014/main" id="{33169379-AA2F-BAB9-0047-E2E71F701508}"/>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8198035" y="5294218"/>
              <a:ext cx="1072921" cy="333519"/>
            </a:xfrm>
            <a:prstGeom prst="rect">
              <a:avLst/>
            </a:prstGeom>
          </p:spPr>
        </p:pic>
      </p:grpSp>
      <p:pic>
        <p:nvPicPr>
          <p:cNvPr id="9" name="Picture 8" descr="a circular seal that says &quot;Trusted&quot; in the center and &quot;National Library of Medicine&quot; around it ">
            <a:extLst>
              <a:ext uri="{FF2B5EF4-FFF2-40B4-BE49-F238E27FC236}">
                <a16:creationId xmlns:a16="http://schemas.microsoft.com/office/drawing/2014/main" id="{DF923D6A-4D61-2800-1655-D99EC5C9A00A}"/>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7179724" y="2804797"/>
            <a:ext cx="1966703" cy="1958898"/>
          </a:xfrm>
          <a:prstGeom prst="rect">
            <a:avLst/>
          </a:prstGeom>
        </p:spPr>
      </p:pic>
      <p:sp>
        <p:nvSpPr>
          <p:cNvPr id="3" name="TextBox 2">
            <a:extLst>
              <a:ext uri="{FF2B5EF4-FFF2-40B4-BE49-F238E27FC236}">
                <a16:creationId xmlns:a16="http://schemas.microsoft.com/office/drawing/2014/main" id="{04E19BB5-0B27-6C32-22E2-2632BBFEC3B8}"/>
              </a:ext>
            </a:extLst>
          </p:cNvPr>
          <p:cNvSpPr txBox="1"/>
          <p:nvPr/>
        </p:nvSpPr>
        <p:spPr>
          <a:xfrm>
            <a:off x="10681215" y="3719136"/>
            <a:ext cx="562975" cy="369332"/>
          </a:xfrm>
          <a:prstGeom prst="rect">
            <a:avLst/>
          </a:prstGeom>
          <a:noFill/>
        </p:spPr>
        <p:txBody>
          <a:bodyPr wrap="none" rtlCol="0">
            <a:spAutoFit/>
          </a:bodyPr>
          <a:lstStyle/>
          <a:p>
            <a:r>
              <a:rPr lang="en-US" b="1" dirty="0"/>
              <a:t>SRA</a:t>
            </a:r>
          </a:p>
        </p:txBody>
      </p:sp>
      <p:sp>
        <p:nvSpPr>
          <p:cNvPr id="42" name="TextBox 41">
            <a:extLst>
              <a:ext uri="{FF2B5EF4-FFF2-40B4-BE49-F238E27FC236}">
                <a16:creationId xmlns:a16="http://schemas.microsoft.com/office/drawing/2014/main" id="{43136230-0EB3-39C8-6639-7B40EEB97A63}"/>
              </a:ext>
            </a:extLst>
          </p:cNvPr>
          <p:cNvSpPr txBox="1"/>
          <p:nvPr/>
        </p:nvSpPr>
        <p:spPr>
          <a:xfrm>
            <a:off x="4658151" y="3653190"/>
            <a:ext cx="1043876" cy="369332"/>
          </a:xfrm>
          <a:prstGeom prst="rect">
            <a:avLst/>
          </a:prstGeom>
          <a:noFill/>
        </p:spPr>
        <p:txBody>
          <a:bodyPr wrap="none" rtlCol="0">
            <a:spAutoFit/>
          </a:bodyPr>
          <a:lstStyle/>
          <a:p>
            <a:r>
              <a:rPr lang="en-US" dirty="0"/>
              <a:t>SNOMED</a:t>
            </a:r>
          </a:p>
        </p:txBody>
      </p:sp>
    </p:spTree>
    <p:extLst>
      <p:ext uri="{BB962C8B-B14F-4D97-AF65-F5344CB8AC3E}">
        <p14:creationId xmlns:p14="http://schemas.microsoft.com/office/powerpoint/2010/main" val="188439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1" descr="Digital NIH: Innovation, Technology, and Computation for the Future of NIH">
            <a:extLst>
              <a:ext uri="{FF2B5EF4-FFF2-40B4-BE49-F238E27FC236}">
                <a16:creationId xmlns:a16="http://schemas.microsoft.com/office/drawing/2014/main" id="{40910BC6-B032-4631-BF34-084A9A181007}"/>
              </a:ext>
            </a:extLst>
          </p:cNvPr>
          <p:cNvSpPr>
            <a:spLocks noGrp="1"/>
          </p:cNvSpPr>
          <p:nvPr>
            <p:ph type="title"/>
          </p:nvPr>
        </p:nvSpPr>
        <p:spPr>
          <a:xfrm>
            <a:off x="381061" y="2766218"/>
            <a:ext cx="3497943" cy="1325563"/>
          </a:xfrm>
        </p:spPr>
        <p:txBody>
          <a:bodyPr/>
          <a:lstStyle/>
          <a:p>
            <a:r>
              <a:rPr lang="en-US" sz="28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Digital NIH: </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Innovation, Technology, and Computation for the Future of NIH</a:t>
            </a:r>
            <a:b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US" dirty="0">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E5D8195-D33C-4C21-A919-922D70608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4265" y="121128"/>
            <a:ext cx="1499746" cy="841321"/>
          </a:xfrm>
          <a:prstGeom prst="rect">
            <a:avLst/>
          </a:prstGeom>
        </p:spPr>
      </p:pic>
      <p:sp>
        <p:nvSpPr>
          <p:cNvPr id="2" name="Date Placeholder 10">
            <a:extLst>
              <a:ext uri="{FF2B5EF4-FFF2-40B4-BE49-F238E27FC236}">
                <a16:creationId xmlns:a16="http://schemas.microsoft.com/office/drawing/2014/main" id="{0353B04C-605F-44CB-F703-BD3FE7A81074}"/>
              </a:ext>
            </a:extLst>
          </p:cNvPr>
          <p:cNvSpPr txBox="1">
            <a:spLocks/>
          </p:cNvSpPr>
          <p:nvPr/>
        </p:nvSpPr>
        <p:spPr>
          <a:xfrm>
            <a:off x="462062" y="4783093"/>
            <a:ext cx="4250724" cy="1445319"/>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Patricia Flatley Brennan, RN, PhD</a:t>
            </a:r>
          </a:p>
          <a:p>
            <a:pPr marL="0" indent="0">
              <a:lnSpc>
                <a:spcPct val="100000"/>
              </a:lnSpc>
              <a:spcBef>
                <a:spcPts val="0"/>
              </a:spcBef>
              <a:buNone/>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Director, National Library of Medicine</a:t>
            </a:r>
          </a:p>
          <a:p>
            <a:pPr marL="0" indent="0">
              <a:lnSpc>
                <a:spcPct val="100000"/>
              </a:lnSpc>
              <a:spcBef>
                <a:spcPts val="0"/>
              </a:spcBef>
              <a:buNone/>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buNone/>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Dennis </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Papula</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buNone/>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Acting CIO</a:t>
            </a:r>
          </a:p>
          <a:p>
            <a:pPr marL="0" indent="0">
              <a:lnSpc>
                <a:spcPct val="100000"/>
              </a:lnSpc>
              <a:spcBef>
                <a:spcPts val="0"/>
              </a:spcBef>
              <a:buNone/>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63AE832-AECE-4A15-8E20-B26E566BB11E}"/>
              </a:ext>
              <a:ext uri="{C183D7F6-B498-43B3-948B-1728B52AA6E4}">
                <adec:decorative xmlns:adec="http://schemas.microsoft.com/office/drawing/2017/decorative" val="1"/>
              </a:ext>
            </a:extLst>
          </p:cNvPr>
          <p:cNvPicPr>
            <a:picLocks noChangeAspect="1"/>
          </p:cNvPicPr>
          <p:nvPr/>
        </p:nvPicPr>
        <p:blipFill rotWithShape="1">
          <a:blip r:embed="rId4"/>
          <a:srcRect l="28214" t="16818" r="29524" b="18885"/>
          <a:stretch/>
        </p:blipFill>
        <p:spPr>
          <a:xfrm>
            <a:off x="4094011" y="0"/>
            <a:ext cx="8097989" cy="6930157"/>
          </a:xfrm>
          <a:prstGeom prst="rect">
            <a:avLst/>
          </a:prstGeom>
        </p:spPr>
      </p:pic>
    </p:spTree>
    <p:extLst>
      <p:ext uri="{BB962C8B-B14F-4D97-AF65-F5344CB8AC3E}">
        <p14:creationId xmlns:p14="http://schemas.microsoft.com/office/powerpoint/2010/main" val="354007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4C4DC7-A587-4173-64AE-52F70FCE96B2}"/>
              </a:ext>
              <a:ext uri="{C183D7F6-B498-43B3-948B-1728B52AA6E4}">
                <adec:decorative xmlns:adec="http://schemas.microsoft.com/office/drawing/2017/decorative" val="1"/>
              </a:ext>
            </a:extLst>
          </p:cNvPr>
          <p:cNvSpPr/>
          <p:nvPr/>
        </p:nvSpPr>
        <p:spPr bwMode="gray">
          <a:xfrm>
            <a:off x="876567" y="493991"/>
            <a:ext cx="10438867" cy="2708799"/>
          </a:xfrm>
          <a:prstGeom prst="rect">
            <a:avLst/>
          </a:prstGeom>
          <a:solidFill>
            <a:srgbClr val="F2F2F2"/>
          </a:solidFill>
          <a:ln w="19050" algn="ctr">
            <a:noFill/>
            <a:miter lim="800000"/>
            <a:headEnd/>
            <a:tailEnd/>
          </a:ln>
        </p:spPr>
        <p:txBody>
          <a:bodyPr wrap="square" lIns="65303" tIns="65303" rIns="65303" bIns="65303" rtlCol="0" anchor="ctr"/>
          <a:lstStyle/>
          <a:p>
            <a:pPr algn="ctr" defTabSz="671718" fontAlgn="base">
              <a:lnSpc>
                <a:spcPct val="106000"/>
              </a:lnSpc>
              <a:spcBef>
                <a:spcPct val="0"/>
              </a:spcBef>
              <a:spcAft>
                <a:spcPct val="0"/>
              </a:spcAft>
              <a:defRPr/>
            </a:pPr>
            <a:endParaRPr lang="en-US" sz="1175" b="1">
              <a:solidFill>
                <a:prstClr val="white"/>
              </a:solidFill>
              <a:latin typeface="Gotham Book" charset="0"/>
              <a:ea typeface="ヒラギノ角ゴ ProN W3" charset="0"/>
              <a:sym typeface="Gotham Book" charset="0"/>
            </a:endParaRPr>
          </a:p>
        </p:txBody>
      </p:sp>
      <p:sp>
        <p:nvSpPr>
          <p:cNvPr id="4" name="Freeform 6">
            <a:extLst>
              <a:ext uri="{FF2B5EF4-FFF2-40B4-BE49-F238E27FC236}">
                <a16:creationId xmlns:a16="http://schemas.microsoft.com/office/drawing/2014/main" id="{26A823D5-94E1-3529-CD0F-0C4343F5C3A8}"/>
              </a:ext>
              <a:ext uri="{C183D7F6-B498-43B3-948B-1728B52AA6E4}">
                <adec:decorative xmlns:adec="http://schemas.microsoft.com/office/drawing/2017/decorative" val="1"/>
              </a:ext>
            </a:extLst>
          </p:cNvPr>
          <p:cNvSpPr>
            <a:spLocks/>
          </p:cNvSpPr>
          <p:nvPr/>
        </p:nvSpPr>
        <p:spPr bwMode="auto">
          <a:xfrm>
            <a:off x="5026045" y="4029074"/>
            <a:ext cx="2010382" cy="1620363"/>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7">
            <a:extLst>
              <a:ext uri="{FF2B5EF4-FFF2-40B4-BE49-F238E27FC236}">
                <a16:creationId xmlns:a16="http://schemas.microsoft.com/office/drawing/2014/main" id="{24D38315-9464-0E4E-0D56-0987DE089C25}"/>
              </a:ext>
              <a:ext uri="{C183D7F6-B498-43B3-948B-1728B52AA6E4}">
                <adec:decorative xmlns:adec="http://schemas.microsoft.com/office/drawing/2017/decorative" val="1"/>
              </a:ext>
            </a:extLst>
          </p:cNvPr>
          <p:cNvSpPr>
            <a:spLocks/>
          </p:cNvSpPr>
          <p:nvPr/>
        </p:nvSpPr>
        <p:spPr bwMode="auto">
          <a:xfrm>
            <a:off x="4953326" y="4029074"/>
            <a:ext cx="2009004" cy="157674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itle 1" descr="Digital NIH is a new framework to define high-priority capabilities and manage NIH technology investments across functional areas common to all ICs to achieve its target outcomes.">
            <a:extLst>
              <a:ext uri="{FF2B5EF4-FFF2-40B4-BE49-F238E27FC236}">
                <a16:creationId xmlns:a16="http://schemas.microsoft.com/office/drawing/2014/main" id="{84D020EB-DFF7-BB75-869A-FAAB7B3767DB}"/>
              </a:ext>
            </a:extLst>
          </p:cNvPr>
          <p:cNvSpPr txBox="1">
            <a:spLocks noGrp="1"/>
          </p:cNvSpPr>
          <p:nvPr>
            <p:ph type="title" idx="4294967295"/>
          </p:nvPr>
        </p:nvSpPr>
        <p:spPr bwMode="gray">
          <a:xfrm>
            <a:off x="1158035" y="1668392"/>
            <a:ext cx="9881685" cy="1325880"/>
          </a:xfrm>
          <a:prstGeom prst="rect">
            <a:avLst/>
          </a:prstGeom>
          <a:noFill/>
          <a:ln>
            <a:noFill/>
            <a:prstDash/>
          </a:ln>
          <a:effectLst/>
        </p:spPr>
        <p:txBody>
          <a:bodyPr rot="0" spcFirstLastPara="0" vertOverflow="overflow" horzOverflow="overflow" vert="horz" wrap="square" lIns="0" tIns="45720" rIns="0" bIns="0" numCol="1" spcCol="0" rtlCol="0" fromWordArt="0" anchor="b" anchorCtr="0" forceAA="0" compatLnSpc="1">
            <a:prstTxWarp prst="textNoShape">
              <a:avLst/>
            </a:prstTxWarp>
            <a:noAutofit/>
          </a:bodyPr>
          <a:lstStyle>
            <a:lvl1pPr algn="l" defTabSz="1219170" rtl="0" eaLnBrk="1" latinLnBrk="0" hangingPunct="1">
              <a:spcBef>
                <a:spcPct val="0"/>
              </a:spcBef>
              <a:buNone/>
              <a:defRPr lang="en-US" sz="3600" b="1" i="0" kern="1200" spc="-75"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solidFill>
                  <a:srgbClr val="20558A"/>
                </a:solidFill>
                <a:effectLst/>
                <a:uLnTx/>
                <a:uFillTx/>
                <a:latin typeface="Open Sans"/>
                <a:ea typeface="Open Sans"/>
                <a:cs typeface="Open Sans"/>
              </a:rPr>
              <a:t>Digital NIH </a:t>
            </a:r>
            <a:br>
              <a:rPr kumimoji="0" lang="en-US" sz="2800" i="1" u="none" strike="noStrike" kern="1200" cap="none" spc="0" normalizeH="0" baseline="0" noProof="0" dirty="0">
                <a:ln>
                  <a:noFill/>
                </a:ln>
                <a:solidFill>
                  <a:srgbClr val="20558A"/>
                </a:solidFill>
                <a:effectLst/>
                <a:uLnTx/>
                <a:uFillTx/>
                <a:latin typeface="Open Sans"/>
                <a:ea typeface="Open Sans"/>
                <a:cs typeface="Open Sans"/>
              </a:rPr>
            </a:br>
            <a:r>
              <a:rPr lang="en-US" sz="2400" b="0" spc="0" dirty="0">
                <a:solidFill>
                  <a:srgbClr val="000000"/>
                </a:solidFill>
                <a:latin typeface="Open Sans"/>
                <a:ea typeface="Open Sans"/>
                <a:cs typeface="Open Sans"/>
              </a:rPr>
              <a:t>is</a:t>
            </a:r>
            <a:r>
              <a:rPr kumimoji="0" lang="en-US" sz="2400" b="0" i="0" u="none" strike="noStrike" kern="1200" cap="none" spc="0" normalizeH="0" baseline="0" noProof="0" dirty="0">
                <a:ln>
                  <a:noFill/>
                </a:ln>
                <a:solidFill>
                  <a:srgbClr val="000000"/>
                </a:solidFill>
                <a:effectLst/>
                <a:uLnTx/>
                <a:uFillTx/>
                <a:latin typeface="Open Sans"/>
                <a:ea typeface="Open Sans"/>
                <a:cs typeface="Open Sans"/>
              </a:rPr>
              <a:t> a </a:t>
            </a:r>
            <a:br>
              <a:rPr kumimoji="0" lang="en-US" sz="2400" b="0" i="0" u="none" strike="noStrike" kern="1200" cap="none" spc="0" normalizeH="0" baseline="0" noProof="0" dirty="0">
                <a:ln>
                  <a:noFill/>
                </a:ln>
                <a:solidFill>
                  <a:srgbClr val="000000"/>
                </a:solidFill>
                <a:effectLst/>
                <a:uLnTx/>
                <a:uFillTx/>
                <a:latin typeface="Open Sans"/>
                <a:ea typeface="Open Sans"/>
                <a:cs typeface="Open Sans"/>
              </a:rPr>
            </a:br>
            <a:r>
              <a:rPr lang="en-US" sz="2800" spc="0" dirty="0">
                <a:solidFill>
                  <a:srgbClr val="20558A"/>
                </a:solidFill>
                <a:latin typeface="Open Sans"/>
                <a:ea typeface="Open Sans"/>
                <a:cs typeface="Open Sans"/>
              </a:rPr>
              <a:t>framework</a:t>
            </a:r>
            <a:r>
              <a:rPr kumimoji="0" lang="en-US" sz="2800" i="0" u="none" strike="noStrike" kern="1200" cap="none" spc="0" normalizeH="0" baseline="0" noProof="0" dirty="0">
                <a:ln>
                  <a:noFill/>
                </a:ln>
                <a:solidFill>
                  <a:srgbClr val="20558A"/>
                </a:solidFill>
                <a:effectLst/>
                <a:uLnTx/>
                <a:uFillTx/>
                <a:latin typeface="Open Sans"/>
                <a:ea typeface="Open Sans"/>
                <a:cs typeface="Open Sans"/>
              </a:rPr>
              <a:t> to </a:t>
            </a:r>
            <a:r>
              <a:rPr kumimoji="0" lang="en-US" sz="2800" b="1" i="0" u="none" strike="noStrike" kern="1200" cap="none" spc="0" normalizeH="0" baseline="0" noProof="0" dirty="0">
                <a:ln>
                  <a:noFill/>
                </a:ln>
                <a:solidFill>
                  <a:srgbClr val="20558A"/>
                </a:solidFill>
                <a:effectLst/>
                <a:uLnTx/>
                <a:uFillTx/>
                <a:latin typeface="Open Sans"/>
                <a:ea typeface="Open Sans"/>
                <a:cs typeface="Open Sans"/>
              </a:rPr>
              <a:t>define high-priority capabilities </a:t>
            </a:r>
            <a:r>
              <a:rPr kumimoji="0" lang="en-US" sz="2400" b="0" i="0" u="none" strike="noStrike" kern="1200" cap="none" spc="0" normalizeH="0" baseline="0" noProof="0" dirty="0">
                <a:ln>
                  <a:noFill/>
                </a:ln>
                <a:effectLst/>
                <a:uLnTx/>
                <a:uFillTx/>
                <a:latin typeface="Open Sans"/>
                <a:ea typeface="Open Sans"/>
                <a:cs typeface="Open Sans"/>
              </a:rPr>
              <a:t>and</a:t>
            </a:r>
            <a:r>
              <a:rPr kumimoji="0" lang="en-US" sz="2800" b="1" i="0" u="none" strike="noStrike" kern="1200" cap="none" spc="0" normalizeH="0" baseline="0" noProof="0" dirty="0">
                <a:ln>
                  <a:noFill/>
                </a:ln>
                <a:solidFill>
                  <a:srgbClr val="20558A"/>
                </a:solidFill>
                <a:effectLst/>
                <a:uLnTx/>
                <a:uFillTx/>
                <a:latin typeface="Open Sans"/>
                <a:ea typeface="Open Sans"/>
                <a:cs typeface="Open Sans"/>
              </a:rPr>
              <a:t> manage NIH technology investments</a:t>
            </a:r>
            <a:r>
              <a:rPr lang="en-US" sz="2800" spc="0" dirty="0">
                <a:solidFill>
                  <a:srgbClr val="20558A"/>
                </a:solidFill>
                <a:latin typeface="Open Sans"/>
                <a:ea typeface="Open Sans"/>
                <a:cs typeface="Open Sans"/>
              </a:rPr>
              <a:t> </a:t>
            </a:r>
            <a:br>
              <a:rPr lang="en-US" sz="2800" spc="0" dirty="0">
                <a:solidFill>
                  <a:srgbClr val="20558A"/>
                </a:solidFill>
                <a:latin typeface="Open Sans"/>
                <a:ea typeface="Open Sans"/>
                <a:cs typeface="Open Sans"/>
              </a:rPr>
            </a:br>
            <a:r>
              <a:rPr kumimoji="0" lang="en-US" sz="2400" b="0" i="0" u="none" strike="noStrike" kern="1200" cap="none" spc="0" normalizeH="0" baseline="0" noProof="0" dirty="0">
                <a:ln>
                  <a:noFill/>
                </a:ln>
                <a:solidFill>
                  <a:srgbClr val="000000"/>
                </a:solidFill>
                <a:effectLst/>
                <a:uLnTx/>
                <a:uFillTx/>
                <a:latin typeface="Open Sans"/>
                <a:ea typeface="Open Sans"/>
                <a:cs typeface="Open Sans"/>
              </a:rPr>
              <a:t>across functional areas common to all ICs to achieve </a:t>
            </a:r>
            <a:br>
              <a:rPr kumimoji="0" lang="en-US" sz="2400" b="0" i="0" u="none" strike="noStrike" kern="1200" cap="none" spc="0" normalizeH="0" baseline="0" noProof="0" dirty="0">
                <a:ln>
                  <a:noFill/>
                </a:ln>
                <a:solidFill>
                  <a:srgbClr val="000000"/>
                </a:solidFill>
                <a:effectLst/>
                <a:uLnTx/>
                <a:uFillTx/>
                <a:latin typeface="Open Sans"/>
                <a:ea typeface="Open Sans"/>
                <a:cs typeface="Open Sans"/>
              </a:rPr>
            </a:br>
            <a:r>
              <a:rPr kumimoji="0" lang="en-US" sz="2400" b="0" i="0" u="none" strike="noStrike" kern="1200" cap="none" spc="0" normalizeH="0" baseline="0" noProof="0" dirty="0">
                <a:ln>
                  <a:noFill/>
                </a:ln>
                <a:solidFill>
                  <a:srgbClr val="000000"/>
                </a:solidFill>
                <a:effectLst/>
                <a:uLnTx/>
                <a:uFillTx/>
                <a:latin typeface="Open Sans"/>
                <a:ea typeface="Open Sans"/>
                <a:cs typeface="Open Sans"/>
              </a:rPr>
              <a:t>NIH outcomes.</a:t>
            </a:r>
            <a:endParaRPr kumimoji="0" lang="en-US" sz="2800" b="0" i="0" u="none" strike="noStrike" kern="1200" cap="none" spc="0" normalizeH="0" baseline="0" noProof="0" dirty="0">
              <a:ln>
                <a:noFill/>
              </a:ln>
              <a:solidFill>
                <a:srgbClr val="000000"/>
              </a:solidFill>
              <a:effectLst/>
              <a:uLnTx/>
              <a:uFillTx/>
              <a:latin typeface="Open Sans"/>
              <a:ea typeface="Open Sans"/>
              <a:cs typeface="Open Sans"/>
            </a:endParaRPr>
          </a:p>
        </p:txBody>
      </p:sp>
      <p:grpSp>
        <p:nvGrpSpPr>
          <p:cNvPr id="54" name="Group 53">
            <a:extLst>
              <a:ext uri="{FF2B5EF4-FFF2-40B4-BE49-F238E27FC236}">
                <a16:creationId xmlns:a16="http://schemas.microsoft.com/office/drawing/2014/main" id="{CDDE55B5-61AE-55F3-A7FA-277EC7D203D8}"/>
              </a:ext>
              <a:ext uri="{C183D7F6-B498-43B3-948B-1728B52AA6E4}">
                <adec:decorative xmlns:adec="http://schemas.microsoft.com/office/drawing/2017/decorative" val="1"/>
              </a:ext>
            </a:extLst>
          </p:cNvPr>
          <p:cNvGrpSpPr/>
          <p:nvPr/>
        </p:nvGrpSpPr>
        <p:grpSpPr>
          <a:xfrm>
            <a:off x="2027297" y="4029074"/>
            <a:ext cx="2083101" cy="1620363"/>
            <a:chOff x="674256" y="1907532"/>
            <a:chExt cx="2453086" cy="3428107"/>
          </a:xfrm>
        </p:grpSpPr>
        <p:sp>
          <p:nvSpPr>
            <p:cNvPr id="2" name="Freeform 6">
              <a:extLst>
                <a:ext uri="{FF2B5EF4-FFF2-40B4-BE49-F238E27FC236}">
                  <a16:creationId xmlns:a16="http://schemas.microsoft.com/office/drawing/2014/main" id="{19551E81-3936-0F8C-C7EE-0AAC25FF40EA}"/>
                </a:ext>
              </a:extLst>
            </p:cNvPr>
            <p:cNvSpPr>
              <a:spLocks/>
            </p:cNvSpPr>
            <p:nvPr/>
          </p:nvSpPr>
          <p:spPr bwMode="auto">
            <a:xfrm>
              <a:off x="759891" y="1907532"/>
              <a:ext cx="2367451" cy="3428107"/>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7">
              <a:extLst>
                <a:ext uri="{FF2B5EF4-FFF2-40B4-BE49-F238E27FC236}">
                  <a16:creationId xmlns:a16="http://schemas.microsoft.com/office/drawing/2014/main" id="{A59FC56D-3414-FE76-D6B3-D6A2D03D7511}"/>
                </a:ext>
              </a:extLst>
            </p:cNvPr>
            <p:cNvSpPr>
              <a:spLocks/>
            </p:cNvSpPr>
            <p:nvPr/>
          </p:nvSpPr>
          <p:spPr bwMode="auto">
            <a:xfrm>
              <a:off x="674256" y="1907532"/>
              <a:ext cx="2365828" cy="3335826"/>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5" name="iBar:58/189">
            <a:extLst>
              <a:ext uri="{FF2B5EF4-FFF2-40B4-BE49-F238E27FC236}">
                <a16:creationId xmlns:a16="http://schemas.microsoft.com/office/drawing/2014/main" id="{5F4FC2F0-8A9E-1E54-DDED-D2CB9FBD42CA}"/>
              </a:ext>
              <a:ext uri="{C183D7F6-B498-43B3-948B-1728B52AA6E4}">
                <adec:decorative xmlns:adec="http://schemas.microsoft.com/office/drawing/2017/decorative" val="1"/>
              </a:ext>
            </a:extLst>
          </p:cNvPr>
          <p:cNvCxnSpPr>
            <a:cxnSpLocks/>
          </p:cNvCxnSpPr>
          <p:nvPr/>
        </p:nvCxnSpPr>
        <p:spPr>
          <a:xfrm>
            <a:off x="899844" y="3551435"/>
            <a:ext cx="10392312" cy="0"/>
          </a:xfrm>
          <a:prstGeom prst="line">
            <a:avLst/>
          </a:prstGeom>
          <a:ln w="12700">
            <a:solidFill>
              <a:srgbClr val="00277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xtBox:58/189" descr="The Digital NIH framework applies across…&#10;">
            <a:extLst>
              <a:ext uri="{FF2B5EF4-FFF2-40B4-BE49-F238E27FC236}">
                <a16:creationId xmlns:a16="http://schemas.microsoft.com/office/drawing/2014/main" id="{6D812762-AEA1-5BB4-420B-DE0987C9EC51}"/>
              </a:ext>
            </a:extLst>
          </p:cNvPr>
          <p:cNvSpPr/>
          <p:nvPr/>
        </p:nvSpPr>
        <p:spPr>
          <a:xfrm>
            <a:off x="3792716" y="3398601"/>
            <a:ext cx="4606568" cy="246221"/>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1600" b="1"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Digital NIH </a:t>
            </a:r>
            <a:r>
              <a:rPr kumimoji="0" lang="en-US" sz="1600" b="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framework applies across…</a:t>
            </a:r>
            <a:endPar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F02B9911-D31F-3176-3A16-7C3EB7E7769B}"/>
              </a:ext>
              <a:ext uri="{C183D7F6-B498-43B3-948B-1728B52AA6E4}">
                <adec:decorative xmlns:adec="http://schemas.microsoft.com/office/drawing/2017/decorative" val="1"/>
              </a:ext>
            </a:extLst>
          </p:cNvPr>
          <p:cNvGrpSpPr/>
          <p:nvPr/>
        </p:nvGrpSpPr>
        <p:grpSpPr>
          <a:xfrm>
            <a:off x="2747145" y="4186175"/>
            <a:ext cx="450365" cy="455643"/>
            <a:chOff x="1478108" y="1140418"/>
            <a:chExt cx="480060" cy="480060"/>
          </a:xfrm>
          <a:solidFill>
            <a:schemeClr val="bg1"/>
          </a:solidFill>
        </p:grpSpPr>
        <p:sp>
          <p:nvSpPr>
            <p:cNvPr id="33" name="Oval 32">
              <a:extLst>
                <a:ext uri="{FF2B5EF4-FFF2-40B4-BE49-F238E27FC236}">
                  <a16:creationId xmlns:a16="http://schemas.microsoft.com/office/drawing/2014/main" id="{046FD8C2-FFB1-42C1-0C92-54F39867B6DB}"/>
                </a:ext>
              </a:extLst>
            </p:cNvPr>
            <p:cNvSpPr/>
            <p:nvPr/>
          </p:nvSpPr>
          <p:spPr>
            <a:xfrm>
              <a:off x="1478108" y="1140418"/>
              <a:ext cx="480060" cy="480060"/>
            </a:xfrm>
            <a:prstGeom prst="ellipse">
              <a:avLst/>
            </a:prstGeom>
            <a:solidFill>
              <a:schemeClr val="accent1"/>
            </a:solidFill>
            <a:ln w="38100" cap="flat" cmpd="sng" algn="ctr">
              <a:solidFill>
                <a:schemeClr val="bg1"/>
              </a:solidFill>
              <a:prstDash val="solid"/>
              <a:miter lim="800000"/>
            </a:ln>
            <a:effectLst/>
          </p:spPr>
          <p:txBody>
            <a:bodyPr lIns="274320" rtlCol="0" anchor="ctr"/>
            <a:lstStyle/>
            <a:p>
              <a:pPr algn="ctr" defTabSz="914354">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72" descr="Checklist with solid fill">
              <a:extLst>
                <a:ext uri="{FF2B5EF4-FFF2-40B4-BE49-F238E27FC236}">
                  <a16:creationId xmlns:a16="http://schemas.microsoft.com/office/drawing/2014/main" id="{FC7830C7-36C9-6E72-D0D5-1AF74332B2F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7958" y="1224927"/>
              <a:ext cx="340359" cy="346983"/>
            </a:xfrm>
            <a:prstGeom prst="rect">
              <a:avLst/>
            </a:prstGeom>
          </p:spPr>
        </p:pic>
      </p:grpSp>
      <p:sp>
        <p:nvSpPr>
          <p:cNvPr id="13" name="Inhaltsplatzhalter 4" descr="EXTRAMURAL RESEARCH&#10;">
            <a:extLst>
              <a:ext uri="{FF2B5EF4-FFF2-40B4-BE49-F238E27FC236}">
                <a16:creationId xmlns:a16="http://schemas.microsoft.com/office/drawing/2014/main" id="{4D6DA115-B823-D4D3-E1A0-B581AB8E25AC}"/>
              </a:ext>
            </a:extLst>
          </p:cNvPr>
          <p:cNvSpPr txBox="1">
            <a:spLocks/>
          </p:cNvSpPr>
          <p:nvPr/>
        </p:nvSpPr>
        <p:spPr>
          <a:xfrm>
            <a:off x="2233019" y="4782546"/>
            <a:ext cx="1564179" cy="6501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dirty="0">
                <a:latin typeface="Open Sans" panose="020B0606030504020204" pitchFamily="34" charset="0"/>
                <a:ea typeface="Open Sans" panose="020B0606030504020204" pitchFamily="34" charset="0"/>
                <a:cs typeface="Open Sans" panose="020B0606030504020204" pitchFamily="34" charset="0"/>
              </a:rPr>
              <a:t>EXTRAMURAL RESEARCH MANAGEMENT</a:t>
            </a:r>
          </a:p>
        </p:txBody>
      </p:sp>
      <p:grpSp>
        <p:nvGrpSpPr>
          <p:cNvPr id="43" name="Group 42">
            <a:extLst>
              <a:ext uri="{FF2B5EF4-FFF2-40B4-BE49-F238E27FC236}">
                <a16:creationId xmlns:a16="http://schemas.microsoft.com/office/drawing/2014/main" id="{FD5B1912-5A57-BE55-A5BF-4D67F6F23814}"/>
              </a:ext>
              <a:ext uri="{C183D7F6-B498-43B3-948B-1728B52AA6E4}">
                <adec:decorative xmlns:adec="http://schemas.microsoft.com/office/drawing/2017/decorative" val="1"/>
              </a:ext>
            </a:extLst>
          </p:cNvPr>
          <p:cNvGrpSpPr/>
          <p:nvPr/>
        </p:nvGrpSpPr>
        <p:grpSpPr>
          <a:xfrm>
            <a:off x="5753816" y="4186175"/>
            <a:ext cx="488742" cy="455643"/>
            <a:chOff x="3497290" y="1140418"/>
            <a:chExt cx="480060" cy="480060"/>
          </a:xfrm>
          <a:solidFill>
            <a:schemeClr val="bg1"/>
          </a:solidFill>
        </p:grpSpPr>
        <p:sp>
          <p:nvSpPr>
            <p:cNvPr id="44" name="Oval 43">
              <a:extLst>
                <a:ext uri="{FF2B5EF4-FFF2-40B4-BE49-F238E27FC236}">
                  <a16:creationId xmlns:a16="http://schemas.microsoft.com/office/drawing/2014/main" id="{495EDF64-5B2A-2B4F-9069-446CD56837D5}"/>
                </a:ext>
                <a:ext uri="{C183D7F6-B498-43B3-948B-1728B52AA6E4}">
                  <adec:decorative xmlns:adec="http://schemas.microsoft.com/office/drawing/2017/decorative" val="1"/>
                </a:ext>
              </a:extLst>
            </p:cNvPr>
            <p:cNvSpPr/>
            <p:nvPr/>
          </p:nvSpPr>
          <p:spPr>
            <a:xfrm>
              <a:off x="3497290" y="1140418"/>
              <a:ext cx="480060" cy="480060"/>
            </a:xfrm>
            <a:prstGeom prst="ellipse">
              <a:avLst/>
            </a:prstGeom>
            <a:solidFill>
              <a:schemeClr val="accent3"/>
            </a:solidFill>
            <a:ln w="38100" cap="flat" cmpd="sng" algn="ctr">
              <a:solidFill>
                <a:schemeClr val="bg1"/>
              </a:solidFill>
              <a:prstDash val="solid"/>
              <a:miter lim="800000"/>
            </a:ln>
            <a:effectLst/>
          </p:spPr>
          <p:txBody>
            <a:bodyPr lIns="274320" rtlCol="0" anchor="ctr"/>
            <a:lstStyle/>
            <a:p>
              <a:pPr algn="ctr" defTabSz="914354">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Graphic 44" descr="Microscope with solid fill">
              <a:extLst>
                <a:ext uri="{FF2B5EF4-FFF2-40B4-BE49-F238E27FC236}">
                  <a16:creationId xmlns:a16="http://schemas.microsoft.com/office/drawing/2014/main" id="{D72B69BA-AC3D-4656-646D-68536187492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69698" y="1186787"/>
              <a:ext cx="324767" cy="331087"/>
            </a:xfrm>
            <a:prstGeom prst="rect">
              <a:avLst/>
            </a:prstGeom>
          </p:spPr>
        </p:pic>
      </p:grpSp>
      <p:sp>
        <p:nvSpPr>
          <p:cNvPr id="14" name="Inhaltsplatzhalter 4" descr="INTRAMURAL CLINICAL &amp; BASIC RESEARCH&#10;">
            <a:extLst>
              <a:ext uri="{FF2B5EF4-FFF2-40B4-BE49-F238E27FC236}">
                <a16:creationId xmlns:a16="http://schemas.microsoft.com/office/drawing/2014/main" id="{3C6B1C75-F952-8F25-0CD0-FC5643927269}"/>
              </a:ext>
            </a:extLst>
          </p:cNvPr>
          <p:cNvSpPr txBox="1">
            <a:spLocks/>
          </p:cNvSpPr>
          <p:nvPr/>
        </p:nvSpPr>
        <p:spPr>
          <a:xfrm>
            <a:off x="4960258" y="4746135"/>
            <a:ext cx="1995083" cy="65015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0"/>
              </a:spcAft>
              <a:buNone/>
            </a:pPr>
            <a:r>
              <a:rPr lang="en-US" sz="1400" b="1">
                <a:latin typeface="Open Sans" panose="020B0606030504020204" pitchFamily="34" charset="0"/>
                <a:ea typeface="Open Sans" panose="020B0606030504020204" pitchFamily="34" charset="0"/>
                <a:cs typeface="Open Sans" panose="020B0606030504020204" pitchFamily="34" charset="0"/>
              </a:rPr>
              <a:t>INTRAMURAL </a:t>
            </a:r>
          </a:p>
          <a:p>
            <a:pPr marL="0" indent="0" algn="ctr">
              <a:lnSpc>
                <a:spcPct val="100000"/>
              </a:lnSpc>
              <a:spcAft>
                <a:spcPts val="0"/>
              </a:spcAft>
              <a:buNone/>
            </a:pPr>
            <a:r>
              <a:rPr lang="en-US" sz="1400" b="1">
                <a:latin typeface="Open Sans" panose="020B0606030504020204" pitchFamily="34" charset="0"/>
                <a:ea typeface="Open Sans" panose="020B0606030504020204" pitchFamily="34" charset="0"/>
                <a:cs typeface="Open Sans" panose="020B0606030504020204" pitchFamily="34" charset="0"/>
              </a:rPr>
              <a:t>CLINICAL &amp; BASIC</a:t>
            </a:r>
          </a:p>
          <a:p>
            <a:pPr marL="0" indent="0" algn="ctr">
              <a:lnSpc>
                <a:spcPct val="100000"/>
              </a:lnSpc>
              <a:spcAft>
                <a:spcPts val="1200"/>
              </a:spcAft>
              <a:buNone/>
            </a:pPr>
            <a:r>
              <a:rPr lang="en-US" sz="1400" b="1">
                <a:latin typeface="Open Sans"/>
                <a:ea typeface="Open Sans"/>
                <a:cs typeface="Open Sans"/>
              </a:rPr>
              <a:t>RESEARCH</a:t>
            </a:r>
            <a:endParaRPr lang="en-US" sz="1400" b="1">
              <a:latin typeface="Open Sans" panose="020B0606030504020204" pitchFamily="34" charset="0"/>
              <a:ea typeface="Open Sans" panose="020B0606030504020204" pitchFamily="34" charset="0"/>
              <a:cs typeface="Open Sans" panose="020B0606030504020204" pitchFamily="34" charset="0"/>
            </a:endParaRPr>
          </a:p>
        </p:txBody>
      </p:sp>
      <p:grpSp>
        <p:nvGrpSpPr>
          <p:cNvPr id="57" name="Group 56">
            <a:extLst>
              <a:ext uri="{FF2B5EF4-FFF2-40B4-BE49-F238E27FC236}">
                <a16:creationId xmlns:a16="http://schemas.microsoft.com/office/drawing/2014/main" id="{AE1C52F4-44E3-0300-4F1C-050CE6C5B3E7}"/>
              </a:ext>
              <a:ext uri="{C183D7F6-B498-43B3-948B-1728B52AA6E4}">
                <adec:decorative xmlns:adec="http://schemas.microsoft.com/office/drawing/2017/decorative" val="1"/>
              </a:ext>
            </a:extLst>
          </p:cNvPr>
          <p:cNvGrpSpPr/>
          <p:nvPr/>
        </p:nvGrpSpPr>
        <p:grpSpPr>
          <a:xfrm>
            <a:off x="7952074" y="4029074"/>
            <a:ext cx="2083101" cy="1620363"/>
            <a:chOff x="9210507" y="1907532"/>
            <a:chExt cx="2453086" cy="3428107"/>
          </a:xfrm>
        </p:grpSpPr>
        <p:sp>
          <p:nvSpPr>
            <p:cNvPr id="11" name="Freeform 6">
              <a:extLst>
                <a:ext uri="{FF2B5EF4-FFF2-40B4-BE49-F238E27FC236}">
                  <a16:creationId xmlns:a16="http://schemas.microsoft.com/office/drawing/2014/main" id="{2EC57006-D4A5-A1E9-905F-844E198896C1}"/>
                </a:ext>
                <a:ext uri="{C183D7F6-B498-43B3-948B-1728B52AA6E4}">
                  <adec:decorative xmlns:adec="http://schemas.microsoft.com/office/drawing/2017/decorative" val="1"/>
                </a:ext>
              </a:extLst>
            </p:cNvPr>
            <p:cNvSpPr>
              <a:spLocks/>
            </p:cNvSpPr>
            <p:nvPr/>
          </p:nvSpPr>
          <p:spPr bwMode="auto">
            <a:xfrm>
              <a:off x="9296142" y="1907532"/>
              <a:ext cx="2367451" cy="3428107"/>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6AA15ECC-AF28-16CC-9D9B-4F2150EBF590}"/>
                </a:ext>
                <a:ext uri="{C183D7F6-B498-43B3-948B-1728B52AA6E4}">
                  <adec:decorative xmlns:adec="http://schemas.microsoft.com/office/drawing/2017/decorative" val="1"/>
                </a:ext>
              </a:extLst>
            </p:cNvPr>
            <p:cNvSpPr>
              <a:spLocks/>
            </p:cNvSpPr>
            <p:nvPr/>
          </p:nvSpPr>
          <p:spPr bwMode="auto">
            <a:xfrm>
              <a:off x="9210507" y="1907532"/>
              <a:ext cx="2365828" cy="3335826"/>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rgbClr val="6991AC"/>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E138D581-003E-B12C-00F5-880D0FB0D4A7}"/>
              </a:ext>
              <a:ext uri="{C183D7F6-B498-43B3-948B-1728B52AA6E4}">
                <adec:decorative xmlns:adec="http://schemas.microsoft.com/office/drawing/2017/decorative" val="1"/>
              </a:ext>
            </a:extLst>
          </p:cNvPr>
          <p:cNvGrpSpPr/>
          <p:nvPr/>
        </p:nvGrpSpPr>
        <p:grpSpPr>
          <a:xfrm>
            <a:off x="8869674" y="4177516"/>
            <a:ext cx="450365" cy="455643"/>
            <a:chOff x="7544519" y="1140417"/>
            <a:chExt cx="480060" cy="480060"/>
          </a:xfrm>
          <a:solidFill>
            <a:schemeClr val="bg1"/>
          </a:solidFill>
        </p:grpSpPr>
        <p:sp>
          <p:nvSpPr>
            <p:cNvPr id="36" name="Oval 35">
              <a:extLst>
                <a:ext uri="{FF2B5EF4-FFF2-40B4-BE49-F238E27FC236}">
                  <a16:creationId xmlns:a16="http://schemas.microsoft.com/office/drawing/2014/main" id="{11146229-9B00-D481-81AD-98B2C7350034}"/>
                </a:ext>
              </a:extLst>
            </p:cNvPr>
            <p:cNvSpPr/>
            <p:nvPr/>
          </p:nvSpPr>
          <p:spPr>
            <a:xfrm>
              <a:off x="7544519" y="1140417"/>
              <a:ext cx="480060" cy="480060"/>
            </a:xfrm>
            <a:prstGeom prst="ellipse">
              <a:avLst/>
            </a:prstGeom>
            <a:solidFill>
              <a:srgbClr val="6991AC"/>
            </a:solidFill>
            <a:ln w="38100" cap="flat" cmpd="sng" algn="ctr">
              <a:solidFill>
                <a:schemeClr val="bg1"/>
              </a:solidFill>
              <a:prstDash val="solid"/>
              <a:miter lim="800000"/>
            </a:ln>
            <a:effectLst/>
          </p:spPr>
          <p:txBody>
            <a:bodyPr lIns="274320" rtlCol="0" anchor="ctr"/>
            <a:lstStyle/>
            <a:p>
              <a:pPr algn="ctr" defTabSz="914354">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Graphic 72" descr="Business Growth with solid fill">
              <a:extLst>
                <a:ext uri="{FF2B5EF4-FFF2-40B4-BE49-F238E27FC236}">
                  <a16:creationId xmlns:a16="http://schemas.microsoft.com/office/drawing/2014/main" id="{539A6B70-C556-E8BC-59A1-00D68977D9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21452" y="1206955"/>
              <a:ext cx="374873" cy="346983"/>
            </a:xfrm>
            <a:prstGeom prst="rect">
              <a:avLst/>
            </a:prstGeom>
          </p:spPr>
        </p:pic>
      </p:grpSp>
      <p:sp>
        <p:nvSpPr>
          <p:cNvPr id="16" name="Inhaltsplatzhalter 4" descr="ADMINISTRATION AND MANAGEMENT&#10;">
            <a:extLst>
              <a:ext uri="{FF2B5EF4-FFF2-40B4-BE49-F238E27FC236}">
                <a16:creationId xmlns:a16="http://schemas.microsoft.com/office/drawing/2014/main" id="{8698CF44-CEB1-FDFC-7C77-D4EC11F13B27}"/>
              </a:ext>
            </a:extLst>
          </p:cNvPr>
          <p:cNvSpPr txBox="1">
            <a:spLocks/>
          </p:cNvSpPr>
          <p:nvPr/>
        </p:nvSpPr>
        <p:spPr>
          <a:xfrm>
            <a:off x="7951249" y="4870519"/>
            <a:ext cx="1931878" cy="43343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latin typeface="Open Sans" panose="020B0606030504020204" pitchFamily="34" charset="0"/>
                <a:ea typeface="Open Sans" panose="020B0606030504020204" pitchFamily="34" charset="0"/>
                <a:cs typeface="Open Sans" panose="020B0606030504020204" pitchFamily="34" charset="0"/>
              </a:rPr>
              <a:t>ADMINISTRATION AND MANAGEMENT</a:t>
            </a:r>
          </a:p>
        </p:txBody>
      </p:sp>
      <p:grpSp>
        <p:nvGrpSpPr>
          <p:cNvPr id="58" name="Group 57">
            <a:extLst>
              <a:ext uri="{FF2B5EF4-FFF2-40B4-BE49-F238E27FC236}">
                <a16:creationId xmlns:a16="http://schemas.microsoft.com/office/drawing/2014/main" id="{ACC9B459-7B1E-D764-7080-E45447785AC3}"/>
              </a:ext>
              <a:ext uri="{C183D7F6-B498-43B3-948B-1728B52AA6E4}">
                <adec:decorative xmlns:adec="http://schemas.microsoft.com/office/drawing/2017/decorative" val="1"/>
              </a:ext>
            </a:extLst>
          </p:cNvPr>
          <p:cNvGrpSpPr/>
          <p:nvPr/>
        </p:nvGrpSpPr>
        <p:grpSpPr>
          <a:xfrm>
            <a:off x="1133231" y="5949326"/>
            <a:ext cx="9906489" cy="620520"/>
            <a:chOff x="1525947" y="5551192"/>
            <a:chExt cx="9906489" cy="1064469"/>
          </a:xfrm>
        </p:grpSpPr>
        <p:sp>
          <p:nvSpPr>
            <p:cNvPr id="47" name="Rectangle 46">
              <a:extLst>
                <a:ext uri="{FF2B5EF4-FFF2-40B4-BE49-F238E27FC236}">
                  <a16:creationId xmlns:a16="http://schemas.microsoft.com/office/drawing/2014/main" id="{46196715-7673-F5AF-511A-2F27619992BB}"/>
                </a:ext>
              </a:extLst>
            </p:cNvPr>
            <p:cNvSpPr/>
            <p:nvPr/>
          </p:nvSpPr>
          <p:spPr>
            <a:xfrm>
              <a:off x="1798331" y="5723109"/>
              <a:ext cx="9634105" cy="892552"/>
            </a:xfrm>
            <a:prstGeom prst="rect">
              <a:avLst/>
            </a:prstGeom>
            <a:solidFill>
              <a:srgbClr val="E9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FF707A-C132-3465-F894-CF29DF78D4E4}"/>
                </a:ext>
              </a:extLst>
            </p:cNvPr>
            <p:cNvSpPr/>
            <p:nvPr/>
          </p:nvSpPr>
          <p:spPr>
            <a:xfrm>
              <a:off x="1525947" y="5551192"/>
              <a:ext cx="9746674" cy="985864"/>
            </a:xfrm>
            <a:prstGeom prst="rect">
              <a:avLst/>
            </a:prstGeom>
            <a:solidFill>
              <a:srgbClr val="497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Graphic 48">
            <a:extLst>
              <a:ext uri="{FF2B5EF4-FFF2-40B4-BE49-F238E27FC236}">
                <a16:creationId xmlns:a16="http://schemas.microsoft.com/office/drawing/2014/main" id="{F3EED32B-39F1-7643-C1D9-BC9F8E7997F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40337" y="5986386"/>
            <a:ext cx="486960" cy="498322"/>
          </a:xfrm>
          <a:prstGeom prst="rect">
            <a:avLst/>
          </a:prstGeom>
        </p:spPr>
      </p:pic>
      <p:sp>
        <p:nvSpPr>
          <p:cNvPr id="50" name="TextBox 49" descr="Cross-Cutting Capabilities &#10;NIH must also look at capabilities and solutions that cut across functional areas.&#10;">
            <a:extLst>
              <a:ext uri="{FF2B5EF4-FFF2-40B4-BE49-F238E27FC236}">
                <a16:creationId xmlns:a16="http://schemas.microsoft.com/office/drawing/2014/main" id="{71A41F5E-EE0D-B073-2683-F21404630B4D}"/>
              </a:ext>
            </a:extLst>
          </p:cNvPr>
          <p:cNvSpPr txBox="1"/>
          <p:nvPr/>
        </p:nvSpPr>
        <p:spPr>
          <a:xfrm>
            <a:off x="1660244" y="5908471"/>
            <a:ext cx="8995859" cy="615553"/>
          </a:xfrm>
          <a:prstGeom prst="rect">
            <a:avLst/>
          </a:prstGeom>
          <a:noFill/>
          <a:ln w="19050">
            <a:noFill/>
          </a:ln>
        </p:spPr>
        <p:txBody>
          <a:bodyPr wrap="square" tIns="91440" bIns="91440" rtlCol="0">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CROSS-CUTTING CAPABILITIES</a:t>
            </a:r>
          </a:p>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NIH must also look at enabling capabilities and solutions that cut across functional areas.</a:t>
            </a:r>
            <a:endParaRPr lang="en-US" sz="3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452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4CD3C2-CE85-00A4-285A-A19D506E1A3C}"/>
              </a:ext>
              <a:ext uri="{C183D7F6-B498-43B3-948B-1728B52AA6E4}">
                <adec:decorative xmlns:adec="http://schemas.microsoft.com/office/drawing/2017/decorative" val="1"/>
              </a:ext>
            </a:extLst>
          </p:cNvPr>
          <p:cNvGrpSpPr/>
          <p:nvPr/>
        </p:nvGrpSpPr>
        <p:grpSpPr>
          <a:xfrm>
            <a:off x="876567" y="1351000"/>
            <a:ext cx="10438867" cy="1932088"/>
            <a:chOff x="383138" y="1510879"/>
            <a:chExt cx="11425724" cy="1770097"/>
          </a:xfrm>
          <a:effectLst/>
        </p:grpSpPr>
        <p:sp>
          <p:nvSpPr>
            <p:cNvPr id="3" name="Rectangle 2">
              <a:extLst>
                <a:ext uri="{FF2B5EF4-FFF2-40B4-BE49-F238E27FC236}">
                  <a16:creationId xmlns:a16="http://schemas.microsoft.com/office/drawing/2014/main" id="{C8D7957C-EC09-DE8B-142D-F4D08DB66165}"/>
                </a:ext>
              </a:extLst>
            </p:cNvPr>
            <p:cNvSpPr/>
            <p:nvPr/>
          </p:nvSpPr>
          <p:spPr bwMode="gray">
            <a:xfrm>
              <a:off x="383138" y="1510879"/>
              <a:ext cx="11425724" cy="1548069"/>
            </a:xfrm>
            <a:prstGeom prst="rect">
              <a:avLst/>
            </a:prstGeom>
            <a:solidFill>
              <a:srgbClr val="F2F2F2"/>
            </a:solidFill>
            <a:ln w="19050" algn="ctr">
              <a:noFill/>
              <a:miter lim="800000"/>
              <a:headEnd/>
              <a:tailEnd/>
            </a:ln>
          </p:spPr>
          <p:txBody>
            <a:bodyPr wrap="square" lIns="65303" tIns="65303" rIns="65303" bIns="65303" rtlCol="0" anchor="ctr"/>
            <a:lstStyle/>
            <a:p>
              <a:pPr algn="ctr" defTabSz="671718" fontAlgn="base">
                <a:lnSpc>
                  <a:spcPct val="106000"/>
                </a:lnSpc>
                <a:spcBef>
                  <a:spcPct val="0"/>
                </a:spcBef>
                <a:spcAft>
                  <a:spcPct val="0"/>
                </a:spcAft>
                <a:defRPr/>
              </a:pPr>
              <a:endParaRPr lang="en-US" sz="1175" b="1">
                <a:solidFill>
                  <a:prstClr val="white"/>
                </a:solidFill>
                <a:latin typeface="Gotham Book" charset="0"/>
                <a:ea typeface="ヒラギノ角ゴ ProN W3" charset="0"/>
                <a:sym typeface="Gotham Book" charset="0"/>
              </a:endParaRPr>
            </a:p>
          </p:txBody>
        </p:sp>
        <p:sp>
          <p:nvSpPr>
            <p:cNvPr id="4" name="AutoShape 12">
              <a:extLst>
                <a:ext uri="{FF2B5EF4-FFF2-40B4-BE49-F238E27FC236}">
                  <a16:creationId xmlns:a16="http://schemas.microsoft.com/office/drawing/2014/main" id="{07308278-9867-FFEA-12D1-43AC5C897695}"/>
                </a:ext>
              </a:extLst>
            </p:cNvPr>
            <p:cNvSpPr>
              <a:spLocks noChangeArrowheads="1"/>
            </p:cNvSpPr>
            <p:nvPr/>
          </p:nvSpPr>
          <p:spPr bwMode="auto">
            <a:xfrm rot="5400000">
              <a:off x="5452300" y="1070905"/>
              <a:ext cx="1286051" cy="3134091"/>
            </a:xfrm>
            <a:prstGeom prst="homePlate">
              <a:avLst>
                <a:gd name="adj" fmla="val 100000"/>
              </a:avLst>
            </a:prstGeom>
            <a:solidFill>
              <a:srgbClr val="F2F2F2"/>
            </a:solidFill>
            <a:ln w="6350" algn="ctr">
              <a:noFill/>
              <a:miter lim="800000"/>
              <a:headEnd/>
              <a:tailEnd/>
            </a:ln>
          </p:spPr>
          <p:txBody>
            <a:bodyPr wrap="square" lIns="65303" tIns="65303" rIns="65303" bIns="65303" anchor="ctr"/>
            <a:lstStyle/>
            <a:p>
              <a:pPr algn="ctr" defTabSz="671718" fontAlgn="base">
                <a:spcBef>
                  <a:spcPct val="0"/>
                </a:spcBef>
                <a:spcAft>
                  <a:spcPct val="0"/>
                </a:spcAft>
                <a:defRPr/>
              </a:pPr>
              <a:endParaRPr lang="en-US" sz="1028">
                <a:solidFill>
                  <a:srgbClr val="343434"/>
                </a:solidFill>
                <a:latin typeface="Gotham Book" charset="0"/>
                <a:ea typeface="ヒラギノ角ゴ ProN W3" charset="0"/>
                <a:sym typeface="Gotham Book" charset="0"/>
              </a:endParaRPr>
            </a:p>
          </p:txBody>
        </p:sp>
      </p:grpSp>
      <p:sp>
        <p:nvSpPr>
          <p:cNvPr id="18" name="Title 17" descr="Implementing Digital NIH is a multi-year journey that will iteratively explore solutions to prioritized capabilities over the next several years.  &#10;">
            <a:extLst>
              <a:ext uri="{FF2B5EF4-FFF2-40B4-BE49-F238E27FC236}">
                <a16:creationId xmlns:a16="http://schemas.microsoft.com/office/drawing/2014/main" id="{DCD417A9-A9CC-4871-ABDF-35FE5628A20E}"/>
              </a:ext>
            </a:extLst>
          </p:cNvPr>
          <p:cNvSpPr txBox="1">
            <a:spLocks noGrp="1"/>
          </p:cNvSpPr>
          <p:nvPr>
            <p:ph type="title" idx="4294967295"/>
          </p:nvPr>
        </p:nvSpPr>
        <p:spPr>
          <a:xfrm>
            <a:off x="998220" y="1482730"/>
            <a:ext cx="1019556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Calibri Light" panose="020F03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Implementing </a:t>
            </a:r>
            <a:r>
              <a:rPr kumimoji="0" lang="en-US" sz="2800" b="1" i="1"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Digital NIH </a:t>
            </a:r>
            <a:r>
              <a:rPr kumimoji="0" lang="en-US"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is a </a:t>
            </a:r>
            <a:r>
              <a:rPr kumimoji="0" lang="en-US" sz="2800" b="1" i="0"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multi-year journey that will iteratively explore solutions </a:t>
            </a:r>
            <a:r>
              <a:rPr kumimoji="0" lang="en-US" sz="2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 prioritized capabilities over the next several years.</a:t>
            </a:r>
          </a:p>
        </p:txBody>
      </p:sp>
      <p:grpSp>
        <p:nvGrpSpPr>
          <p:cNvPr id="36" name="Group 35" descr="Image shows a chain of linked arrows that indicate an iterative, flexible process over the coming years.  ">
            <a:extLst>
              <a:ext uri="{FF2B5EF4-FFF2-40B4-BE49-F238E27FC236}">
                <a16:creationId xmlns:a16="http://schemas.microsoft.com/office/drawing/2014/main" id="{3CF23104-F881-4C58-8FD1-0C465FB5F22D}"/>
              </a:ext>
            </a:extLst>
          </p:cNvPr>
          <p:cNvGrpSpPr/>
          <p:nvPr/>
        </p:nvGrpSpPr>
        <p:grpSpPr>
          <a:xfrm>
            <a:off x="822419" y="3239667"/>
            <a:ext cx="10547162" cy="966306"/>
            <a:chOff x="742165" y="3081087"/>
            <a:chExt cx="10547162" cy="966306"/>
          </a:xfrm>
        </p:grpSpPr>
        <p:grpSp>
          <p:nvGrpSpPr>
            <p:cNvPr id="37" name="Group 36">
              <a:extLst>
                <a:ext uri="{FF2B5EF4-FFF2-40B4-BE49-F238E27FC236}">
                  <a16:creationId xmlns:a16="http://schemas.microsoft.com/office/drawing/2014/main" id="{0CF24DEE-17BC-417B-B93C-668F23DED8BA}"/>
                </a:ext>
              </a:extLst>
            </p:cNvPr>
            <p:cNvGrpSpPr/>
            <p:nvPr/>
          </p:nvGrpSpPr>
          <p:grpSpPr>
            <a:xfrm>
              <a:off x="5959509" y="3081087"/>
              <a:ext cx="5329818" cy="945920"/>
              <a:chOff x="547526" y="2630130"/>
              <a:chExt cx="11168392" cy="1538282"/>
            </a:xfrm>
          </p:grpSpPr>
          <p:sp>
            <p:nvSpPr>
              <p:cNvPr id="53" name="Arrow: Pentagon 52">
                <a:extLst>
                  <a:ext uri="{FF2B5EF4-FFF2-40B4-BE49-F238E27FC236}">
                    <a16:creationId xmlns:a16="http://schemas.microsoft.com/office/drawing/2014/main" id="{BCEF3277-F7CD-41EB-938F-B57C9536C196}"/>
                  </a:ext>
                </a:extLst>
              </p:cNvPr>
              <p:cNvSpPr/>
              <p:nvPr/>
            </p:nvSpPr>
            <p:spPr>
              <a:xfrm>
                <a:off x="10199726" y="3749409"/>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Block Arc 53">
                <a:extLst>
                  <a:ext uri="{FF2B5EF4-FFF2-40B4-BE49-F238E27FC236}">
                    <a16:creationId xmlns:a16="http://schemas.microsoft.com/office/drawing/2014/main" id="{89F1E35F-18E1-4877-8DF7-FA2DC20E8AA8}"/>
                  </a:ext>
                </a:extLst>
              </p:cNvPr>
              <p:cNvSpPr/>
              <p:nvPr/>
            </p:nvSpPr>
            <p:spPr>
              <a:xfrm rot="16200000">
                <a:off x="8993152" y="2734732"/>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Arrow: U-Turn 54">
                <a:extLst>
                  <a:ext uri="{FF2B5EF4-FFF2-40B4-BE49-F238E27FC236}">
                    <a16:creationId xmlns:a16="http://schemas.microsoft.com/office/drawing/2014/main" id="{B2A31E3E-2AEF-4E13-A14A-5348CA4EB41F}"/>
                  </a:ext>
                </a:extLst>
              </p:cNvPr>
              <p:cNvSpPr/>
              <p:nvPr/>
            </p:nvSpPr>
            <p:spPr>
              <a:xfrm rot="16200000" flipV="1">
                <a:off x="9153415" y="2530951"/>
                <a:ext cx="1512133" cy="1710491"/>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Arrow: Pentagon 55">
                <a:extLst>
                  <a:ext uri="{FF2B5EF4-FFF2-40B4-BE49-F238E27FC236}">
                    <a16:creationId xmlns:a16="http://schemas.microsoft.com/office/drawing/2014/main" id="{A74A1557-5D7F-4CC0-A538-DECBEFF72140}"/>
                  </a:ext>
                </a:extLst>
              </p:cNvPr>
              <p:cNvSpPr/>
              <p:nvPr/>
            </p:nvSpPr>
            <p:spPr>
              <a:xfrm>
                <a:off x="7840838" y="3758580"/>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Arrow: Pentagon 64">
                <a:extLst>
                  <a:ext uri="{FF2B5EF4-FFF2-40B4-BE49-F238E27FC236}">
                    <a16:creationId xmlns:a16="http://schemas.microsoft.com/office/drawing/2014/main" id="{79ADAB4C-EE3B-4D44-B4CF-DB7F2AE71305}"/>
                  </a:ext>
                </a:extLst>
              </p:cNvPr>
              <p:cNvSpPr/>
              <p:nvPr/>
            </p:nvSpPr>
            <p:spPr>
              <a:xfrm>
                <a:off x="6560329" y="3758125"/>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Block Arc 66">
                <a:extLst>
                  <a:ext uri="{FF2B5EF4-FFF2-40B4-BE49-F238E27FC236}">
                    <a16:creationId xmlns:a16="http://schemas.microsoft.com/office/drawing/2014/main" id="{43EB79F9-DEA3-405F-84D8-67EE6585AA8A}"/>
                  </a:ext>
                </a:extLst>
              </p:cNvPr>
              <p:cNvSpPr/>
              <p:nvPr/>
            </p:nvSpPr>
            <p:spPr>
              <a:xfrm rot="16200000">
                <a:off x="5353755" y="2743447"/>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9" name="Arrow: U-Turn 68">
                <a:extLst>
                  <a:ext uri="{FF2B5EF4-FFF2-40B4-BE49-F238E27FC236}">
                    <a16:creationId xmlns:a16="http://schemas.microsoft.com/office/drawing/2014/main" id="{C423B4B0-1AAE-45E6-A760-15982479202D}"/>
                  </a:ext>
                </a:extLst>
              </p:cNvPr>
              <p:cNvSpPr/>
              <p:nvPr/>
            </p:nvSpPr>
            <p:spPr>
              <a:xfrm rot="16200000" flipV="1">
                <a:off x="5514018" y="2539669"/>
                <a:ext cx="1512134" cy="1710491"/>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Arrow: Pentagon 69">
                <a:extLst>
                  <a:ext uri="{FF2B5EF4-FFF2-40B4-BE49-F238E27FC236}">
                    <a16:creationId xmlns:a16="http://schemas.microsoft.com/office/drawing/2014/main" id="{DF26A9A8-B864-4C64-B5E6-CC86A4C556BF}"/>
                  </a:ext>
                </a:extLst>
              </p:cNvPr>
              <p:cNvSpPr/>
              <p:nvPr/>
            </p:nvSpPr>
            <p:spPr>
              <a:xfrm>
                <a:off x="4201441" y="3767296"/>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8" name="Arrow: Pentagon 77">
                <a:extLst>
                  <a:ext uri="{FF2B5EF4-FFF2-40B4-BE49-F238E27FC236}">
                    <a16:creationId xmlns:a16="http://schemas.microsoft.com/office/drawing/2014/main" id="{AA7E9050-C618-4810-B853-1062A467DCD6}"/>
                  </a:ext>
                </a:extLst>
              </p:cNvPr>
              <p:cNvSpPr/>
              <p:nvPr/>
            </p:nvSpPr>
            <p:spPr>
              <a:xfrm>
                <a:off x="2906414" y="3767296"/>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2" name="Block Arc 81">
                <a:extLst>
                  <a:ext uri="{FF2B5EF4-FFF2-40B4-BE49-F238E27FC236}">
                    <a16:creationId xmlns:a16="http://schemas.microsoft.com/office/drawing/2014/main" id="{11288CA3-8F0A-45A8-A3E3-6E5556B2D892}"/>
                  </a:ext>
                </a:extLst>
              </p:cNvPr>
              <p:cNvSpPr/>
              <p:nvPr/>
            </p:nvSpPr>
            <p:spPr>
              <a:xfrm rot="16200000">
                <a:off x="1699841" y="2752619"/>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4" name="Arrow: U-Turn 83">
                <a:extLst>
                  <a:ext uri="{FF2B5EF4-FFF2-40B4-BE49-F238E27FC236}">
                    <a16:creationId xmlns:a16="http://schemas.microsoft.com/office/drawing/2014/main" id="{2E73990D-F6BD-4B15-BEB6-237BD52E5267}"/>
                  </a:ext>
                </a:extLst>
              </p:cNvPr>
              <p:cNvSpPr/>
              <p:nvPr/>
            </p:nvSpPr>
            <p:spPr>
              <a:xfrm rot="16200000" flipV="1">
                <a:off x="1860106" y="2548837"/>
                <a:ext cx="1512134" cy="1710495"/>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6" name="Arrow: Pentagon 85">
                <a:extLst>
                  <a:ext uri="{FF2B5EF4-FFF2-40B4-BE49-F238E27FC236}">
                    <a16:creationId xmlns:a16="http://schemas.microsoft.com/office/drawing/2014/main" id="{4DF0457E-8781-4020-A4AE-6120E137EBE9}"/>
                  </a:ext>
                </a:extLst>
              </p:cNvPr>
              <p:cNvSpPr/>
              <p:nvPr/>
            </p:nvSpPr>
            <p:spPr>
              <a:xfrm>
                <a:off x="547526" y="3776467"/>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8" name="Group 37">
              <a:extLst>
                <a:ext uri="{FF2B5EF4-FFF2-40B4-BE49-F238E27FC236}">
                  <a16:creationId xmlns:a16="http://schemas.microsoft.com/office/drawing/2014/main" id="{0E584CF9-AF42-4941-96BE-46C023DF1673}"/>
                </a:ext>
              </a:extLst>
            </p:cNvPr>
            <p:cNvGrpSpPr/>
            <p:nvPr/>
          </p:nvGrpSpPr>
          <p:grpSpPr>
            <a:xfrm>
              <a:off x="742165" y="3101477"/>
              <a:ext cx="5329818" cy="945916"/>
              <a:chOff x="547526" y="2630130"/>
              <a:chExt cx="11168392" cy="1538282"/>
            </a:xfrm>
          </p:grpSpPr>
          <p:sp>
            <p:nvSpPr>
              <p:cNvPr id="39" name="Arrow: Pentagon 38">
                <a:extLst>
                  <a:ext uri="{FF2B5EF4-FFF2-40B4-BE49-F238E27FC236}">
                    <a16:creationId xmlns:a16="http://schemas.microsoft.com/office/drawing/2014/main" id="{12A5918C-E095-4BC6-80DF-AE5AA7859402}"/>
                  </a:ext>
                </a:extLst>
              </p:cNvPr>
              <p:cNvSpPr/>
              <p:nvPr/>
            </p:nvSpPr>
            <p:spPr>
              <a:xfrm>
                <a:off x="10199726" y="3749409"/>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Block Arc 39">
                <a:extLst>
                  <a:ext uri="{FF2B5EF4-FFF2-40B4-BE49-F238E27FC236}">
                    <a16:creationId xmlns:a16="http://schemas.microsoft.com/office/drawing/2014/main" id="{17D8F3D5-42B9-40B9-9FA9-2A1311DC5CA0}"/>
                  </a:ext>
                </a:extLst>
              </p:cNvPr>
              <p:cNvSpPr/>
              <p:nvPr/>
            </p:nvSpPr>
            <p:spPr>
              <a:xfrm rot="16200000">
                <a:off x="8993152" y="2734732"/>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1" name="Arrow: U-Turn 40">
                <a:extLst>
                  <a:ext uri="{FF2B5EF4-FFF2-40B4-BE49-F238E27FC236}">
                    <a16:creationId xmlns:a16="http://schemas.microsoft.com/office/drawing/2014/main" id="{6D2033E0-D2E6-4F21-8DF2-AEB829B032D4}"/>
                  </a:ext>
                </a:extLst>
              </p:cNvPr>
              <p:cNvSpPr/>
              <p:nvPr/>
            </p:nvSpPr>
            <p:spPr>
              <a:xfrm rot="16200000" flipV="1">
                <a:off x="9153417" y="2530949"/>
                <a:ext cx="1512133" cy="1710495"/>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Arrow: Pentagon 41">
                <a:extLst>
                  <a:ext uri="{FF2B5EF4-FFF2-40B4-BE49-F238E27FC236}">
                    <a16:creationId xmlns:a16="http://schemas.microsoft.com/office/drawing/2014/main" id="{27F93B74-FA0D-461D-B96B-DECBB0ECC06B}"/>
                  </a:ext>
                </a:extLst>
              </p:cNvPr>
              <p:cNvSpPr/>
              <p:nvPr/>
            </p:nvSpPr>
            <p:spPr>
              <a:xfrm>
                <a:off x="7840838" y="3758580"/>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Arrow: Pentagon 42">
                <a:extLst>
                  <a:ext uri="{FF2B5EF4-FFF2-40B4-BE49-F238E27FC236}">
                    <a16:creationId xmlns:a16="http://schemas.microsoft.com/office/drawing/2014/main" id="{BA55F20E-731D-4AEE-8B31-309AFE037F6D}"/>
                  </a:ext>
                </a:extLst>
              </p:cNvPr>
              <p:cNvSpPr/>
              <p:nvPr/>
            </p:nvSpPr>
            <p:spPr>
              <a:xfrm>
                <a:off x="6560329" y="3758125"/>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Block Arc 43">
                <a:extLst>
                  <a:ext uri="{FF2B5EF4-FFF2-40B4-BE49-F238E27FC236}">
                    <a16:creationId xmlns:a16="http://schemas.microsoft.com/office/drawing/2014/main" id="{8BD569CF-8CF6-406A-AA19-3987A00C4B70}"/>
                  </a:ext>
                </a:extLst>
              </p:cNvPr>
              <p:cNvSpPr/>
              <p:nvPr/>
            </p:nvSpPr>
            <p:spPr>
              <a:xfrm rot="16200000">
                <a:off x="5353755" y="2743447"/>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5" name="Arrow: U-Turn 44">
                <a:extLst>
                  <a:ext uri="{FF2B5EF4-FFF2-40B4-BE49-F238E27FC236}">
                    <a16:creationId xmlns:a16="http://schemas.microsoft.com/office/drawing/2014/main" id="{A121F012-4B6A-4AE5-B09E-BE0FB6A55AB6}"/>
                  </a:ext>
                </a:extLst>
              </p:cNvPr>
              <p:cNvSpPr/>
              <p:nvPr/>
            </p:nvSpPr>
            <p:spPr>
              <a:xfrm rot="16200000" flipV="1">
                <a:off x="5514016" y="2539671"/>
                <a:ext cx="1512134" cy="1710486"/>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6" name="Arrow: Pentagon 45">
                <a:extLst>
                  <a:ext uri="{FF2B5EF4-FFF2-40B4-BE49-F238E27FC236}">
                    <a16:creationId xmlns:a16="http://schemas.microsoft.com/office/drawing/2014/main" id="{9679DA8E-1D82-48C8-A648-352B220F3742}"/>
                  </a:ext>
                </a:extLst>
              </p:cNvPr>
              <p:cNvSpPr/>
              <p:nvPr/>
            </p:nvSpPr>
            <p:spPr>
              <a:xfrm>
                <a:off x="4201441" y="3767296"/>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Arrow: Pentagon 46">
                <a:extLst>
                  <a:ext uri="{FF2B5EF4-FFF2-40B4-BE49-F238E27FC236}">
                    <a16:creationId xmlns:a16="http://schemas.microsoft.com/office/drawing/2014/main" id="{FA5D5C0B-5ABF-45C8-A688-6F49913A95C1}"/>
                  </a:ext>
                </a:extLst>
              </p:cNvPr>
              <p:cNvSpPr/>
              <p:nvPr/>
            </p:nvSpPr>
            <p:spPr>
              <a:xfrm>
                <a:off x="2906414" y="3767296"/>
                <a:ext cx="1516192" cy="391945"/>
              </a:xfrm>
              <a:prstGeom prst="homePlat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Block Arc 47">
                <a:extLst>
                  <a:ext uri="{FF2B5EF4-FFF2-40B4-BE49-F238E27FC236}">
                    <a16:creationId xmlns:a16="http://schemas.microsoft.com/office/drawing/2014/main" id="{C2FB6653-8283-44B6-923E-F001E98D12D5}"/>
                  </a:ext>
                </a:extLst>
              </p:cNvPr>
              <p:cNvSpPr/>
              <p:nvPr/>
            </p:nvSpPr>
            <p:spPr>
              <a:xfrm rot="16200000">
                <a:off x="1699841" y="2752619"/>
                <a:ext cx="1244992" cy="1451165"/>
              </a:xfrm>
              <a:prstGeom prst="blockArc">
                <a:avLst/>
              </a:prstGeom>
              <a:solidFill>
                <a:srgbClr val="2055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Arrow: U-Turn 48">
                <a:extLst>
                  <a:ext uri="{FF2B5EF4-FFF2-40B4-BE49-F238E27FC236}">
                    <a16:creationId xmlns:a16="http://schemas.microsoft.com/office/drawing/2014/main" id="{261A8001-C0D3-4E18-9271-1254C245C299}"/>
                  </a:ext>
                </a:extLst>
              </p:cNvPr>
              <p:cNvSpPr/>
              <p:nvPr/>
            </p:nvSpPr>
            <p:spPr>
              <a:xfrm rot="16200000" flipV="1">
                <a:off x="1860101" y="2548841"/>
                <a:ext cx="1512132" cy="1710486"/>
              </a:xfrm>
              <a:prstGeom prst="uturnArrow">
                <a:avLst>
                  <a:gd name="adj1" fmla="val 25000"/>
                  <a:gd name="adj2" fmla="val 25000"/>
                  <a:gd name="adj3" fmla="val 25000"/>
                  <a:gd name="adj4" fmla="val 43413"/>
                  <a:gd name="adj5" fmla="val 75000"/>
                </a:avLst>
              </a:prstGeom>
              <a:solidFill>
                <a:srgbClr val="C8DD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Arrow: Pentagon 49">
                <a:extLst>
                  <a:ext uri="{FF2B5EF4-FFF2-40B4-BE49-F238E27FC236}">
                    <a16:creationId xmlns:a16="http://schemas.microsoft.com/office/drawing/2014/main" id="{989FEEC7-3E56-4E50-8B6C-3E2E138678EA}"/>
                  </a:ext>
                </a:extLst>
              </p:cNvPr>
              <p:cNvSpPr/>
              <p:nvPr/>
            </p:nvSpPr>
            <p:spPr>
              <a:xfrm>
                <a:off x="547526" y="3776467"/>
                <a:ext cx="1451168" cy="391945"/>
              </a:xfrm>
              <a:prstGeom prst="homePlat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88" name="TextBox 87" descr="Year 1&#10;&#10;Establishing infrastructure, developing Capabilities Portfolio, and Roadmap, Beginning Trial Project Execution &#10;&#10;">
            <a:extLst>
              <a:ext uri="{FF2B5EF4-FFF2-40B4-BE49-F238E27FC236}">
                <a16:creationId xmlns:a16="http://schemas.microsoft.com/office/drawing/2014/main" id="{9E8BD1F7-7A1C-45CD-8925-D534CED58A99}"/>
              </a:ext>
            </a:extLst>
          </p:cNvPr>
          <p:cNvSpPr txBox="1"/>
          <p:nvPr/>
        </p:nvSpPr>
        <p:spPr>
          <a:xfrm>
            <a:off x="744794" y="4259911"/>
            <a:ext cx="2468880" cy="2308324"/>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Year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Establishing infrastructure, developing Capabilities Portfolio, and Roadmap, Beginning Capability Proof of Concept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descr="Year 2&#10;&#10;Collecting Lessons Learned consulting Capabilities Portfolio and Roadmap, Continuing subsequent Trial Projects, Spinning off Full-Scale Projects &#10;&#10;">
            <a:extLst>
              <a:ext uri="{FF2B5EF4-FFF2-40B4-BE49-F238E27FC236}">
                <a16:creationId xmlns:a16="http://schemas.microsoft.com/office/drawing/2014/main" id="{46AD6C16-DC0D-479C-83AC-17AD8936BB3A}"/>
              </a:ext>
            </a:extLst>
          </p:cNvPr>
          <p:cNvSpPr txBox="1"/>
          <p:nvPr/>
        </p:nvSpPr>
        <p:spPr>
          <a:xfrm>
            <a:off x="3497231" y="4259911"/>
            <a:ext cx="2468880" cy="2092881"/>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Year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Collecting Lessons Learned consulting Capabilities Portfolio and Roadmap, Continuing subsequent Capability Proof of Concepts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TextBox 89" descr="Year 3&#10;&#10;Collecting Lessons Learned consulting/refining Capabilities Portfolio and Roadmap, Continuing subsequent Trial Projects, Spinning off Full-Scale Projects &#10;&#10;">
            <a:extLst>
              <a:ext uri="{FF2B5EF4-FFF2-40B4-BE49-F238E27FC236}">
                <a16:creationId xmlns:a16="http://schemas.microsoft.com/office/drawing/2014/main" id="{06DFDAB2-4BA3-48C3-9247-77CACDB6AB66}"/>
              </a:ext>
            </a:extLst>
          </p:cNvPr>
          <p:cNvSpPr txBox="1"/>
          <p:nvPr/>
        </p:nvSpPr>
        <p:spPr>
          <a:xfrm>
            <a:off x="6218703" y="4259911"/>
            <a:ext cx="2468880" cy="1661993"/>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Year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Roadmap Refinement, Spinning off Full-Scale Projects, Integration into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descr="Year 4+&#10;&#10;Continuing iterative exploration of remaining capabilities in the Capabilities Portfolio and Roadmap &#10;&#10;">
            <a:extLst>
              <a:ext uri="{FF2B5EF4-FFF2-40B4-BE49-F238E27FC236}">
                <a16:creationId xmlns:a16="http://schemas.microsoft.com/office/drawing/2014/main" id="{A6ED4FB5-55A6-4B97-986D-028652F9FEF0}"/>
              </a:ext>
            </a:extLst>
          </p:cNvPr>
          <p:cNvSpPr txBox="1"/>
          <p:nvPr/>
        </p:nvSpPr>
        <p:spPr>
          <a:xfrm>
            <a:off x="8940176" y="4259911"/>
            <a:ext cx="2468880" cy="2092881"/>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20558A"/>
                </a:solidFill>
                <a:effectLst/>
                <a:uLnTx/>
                <a:uFillTx/>
                <a:latin typeface="Open Sans" panose="020B0606030504020204" pitchFamily="34" charset="0"/>
                <a:ea typeface="Open Sans" panose="020B0606030504020204" pitchFamily="34" charset="0"/>
                <a:cs typeface="Open Sans" panose="020B0606030504020204" pitchFamily="34" charset="0"/>
              </a:rPr>
              <a:t>Year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Integration into Operations, Revise and Vision next 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149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1B8625-470D-92AF-A9D3-CF2AF3F9F8CD}"/>
              </a:ext>
            </a:extLst>
          </p:cNvPr>
          <p:cNvSpPr>
            <a:spLocks noGrp="1"/>
          </p:cNvSpPr>
          <p:nvPr>
            <p:ph type="title"/>
          </p:nvPr>
        </p:nvSpPr>
        <p:spPr>
          <a:xfrm>
            <a:off x="452277" y="-326296"/>
            <a:ext cx="9326880" cy="338328"/>
          </a:xfrm>
        </p:spPr>
        <p:txBody>
          <a:bodyPr anchor="b"/>
          <a:lstStyle/>
          <a:p>
            <a:r>
              <a:rPr lang="en-US"/>
              <a:t>2023 Strategic Plan for Data Science at a glance</a:t>
            </a:r>
          </a:p>
        </p:txBody>
      </p:sp>
      <p:sp>
        <p:nvSpPr>
          <p:cNvPr id="8" name="TextBox 7" descr="Digital NIH will provide the light-weight infrastructure needed to modernize the NIH biomedical data-resource ecosystem through the 2023 Strategic Plan for Data Science.">
            <a:extLst>
              <a:ext uri="{FF2B5EF4-FFF2-40B4-BE49-F238E27FC236}">
                <a16:creationId xmlns:a16="http://schemas.microsoft.com/office/drawing/2014/main" id="{BE01A43A-3AF4-7DD5-5701-FE120E2C24A1}"/>
              </a:ext>
            </a:extLst>
          </p:cNvPr>
          <p:cNvSpPr txBox="1"/>
          <p:nvPr/>
        </p:nvSpPr>
        <p:spPr>
          <a:xfrm>
            <a:off x="1570380" y="551934"/>
            <a:ext cx="9111159" cy="1210130"/>
          </a:xfrm>
          <a:prstGeom prst="rect">
            <a:avLst/>
          </a:prstGeom>
          <a:noFill/>
          <a:ln w="12700">
            <a:noFill/>
            <a:miter lim="400000"/>
          </a:ln>
        </p:spPr>
        <p:txBody>
          <a:bodyPr spcFirstLastPara="1" vert="horz" wrap="square" lIns="0" tIns="0" rIns="0" bIns="0" rtlCol="0" anchor="ctr" anchorCtr="0">
            <a:noAutofit/>
          </a:bodyPr>
          <a:lstStyle>
            <a:lvl1pPr>
              <a:defRPr lang="en-US" sz="2500" spc="-75" dirty="0">
                <a:solidFill>
                  <a:srgbClr val="1F4E58"/>
                </a:solidFill>
                <a:latin typeface="Open Sans" panose="020B0606030504020204" pitchFamily="34" charset="0"/>
                <a:ea typeface="Open Sans" panose="020B0606030504020204" pitchFamily="34" charset="0"/>
                <a:cs typeface="Open Sans" panose="020B0606030504020204" pitchFamily="34" charset="0"/>
                <a:sym typeface="Open Sans Light"/>
              </a:defRPr>
            </a:lvl1pPr>
            <a:lvl2pPr indent="0">
              <a:defRPr sz="2400">
                <a:latin typeface="Open Sans Light"/>
                <a:ea typeface="Open Sans Light"/>
                <a:cs typeface="Open Sans Light"/>
                <a:sym typeface="Open Sans Light"/>
              </a:defRPr>
            </a:lvl2pPr>
            <a:lvl3pPr indent="0">
              <a:defRPr sz="2400">
                <a:latin typeface="Open Sans Light"/>
                <a:ea typeface="Open Sans Light"/>
                <a:cs typeface="Open Sans Light"/>
                <a:sym typeface="Open Sans Light"/>
              </a:defRPr>
            </a:lvl3pPr>
            <a:lvl4pPr indent="0">
              <a:defRPr sz="2400">
                <a:latin typeface="Open Sans Light"/>
                <a:ea typeface="Open Sans Light"/>
                <a:cs typeface="Open Sans Light"/>
                <a:sym typeface="Open Sans Light"/>
              </a:defRPr>
            </a:lvl4pPr>
            <a:lvl5pPr indent="0">
              <a:defRPr sz="2400">
                <a:latin typeface="Open Sans Light"/>
                <a:ea typeface="Open Sans Light"/>
                <a:cs typeface="Open Sans Light"/>
                <a:sym typeface="Open Sans Light"/>
              </a:defRPr>
            </a:lvl5pPr>
            <a:lvl6pPr indent="0">
              <a:defRPr sz="2400">
                <a:latin typeface="Open Sans Light"/>
                <a:ea typeface="Open Sans Light"/>
                <a:cs typeface="Open Sans Light"/>
                <a:sym typeface="Open Sans Light"/>
              </a:defRPr>
            </a:lvl6pPr>
            <a:lvl7pPr indent="0">
              <a:defRPr sz="2400">
                <a:latin typeface="Open Sans Light"/>
                <a:ea typeface="Open Sans Light"/>
                <a:cs typeface="Open Sans Light"/>
                <a:sym typeface="Open Sans Light"/>
              </a:defRPr>
            </a:lvl7pPr>
            <a:lvl8pPr indent="0">
              <a:defRPr sz="2400">
                <a:latin typeface="Open Sans Light"/>
                <a:ea typeface="Open Sans Light"/>
                <a:cs typeface="Open Sans Light"/>
                <a:sym typeface="Open Sans Light"/>
              </a:defRPr>
            </a:lvl8pPr>
            <a:lvl9pPr indent="0">
              <a:defRPr sz="2400">
                <a:latin typeface="Open Sans Light"/>
                <a:ea typeface="Open Sans Light"/>
                <a:cs typeface="Open Sans Light"/>
                <a:sym typeface="Open Sans Light"/>
              </a:defRPr>
            </a:lvl9pPr>
          </a:lstStyle>
          <a:p>
            <a:pPr hangingPunct="0">
              <a:defRPr/>
            </a:pPr>
            <a:r>
              <a:rPr kumimoji="0" lang="en-US" sz="2800" b="1" i="1" u="none" strike="noStrike" kern="0" cap="none" spc="-75" normalizeH="0" baseline="0" noProof="0">
                <a:ln>
                  <a:noFill/>
                </a:ln>
                <a:solidFill>
                  <a:srgbClr val="005AA4"/>
                </a:solidFill>
                <a:effectLst/>
                <a:uLnTx/>
                <a:uFillTx/>
                <a:latin typeface="Open Sans"/>
                <a:ea typeface="Open Sans"/>
                <a:cs typeface="Open Sans"/>
                <a:sym typeface="Open Sans Light"/>
              </a:rPr>
              <a:t>Digital NIH </a:t>
            </a:r>
            <a:r>
              <a:rPr kumimoji="0" lang="en-US" sz="2400" b="0" i="0" u="none" strike="noStrike" kern="0" cap="none" spc="-75" normalizeH="0" baseline="0" noProof="0">
                <a:ln>
                  <a:noFill/>
                </a:ln>
                <a:solidFill>
                  <a:schemeClr val="tx1"/>
                </a:solidFill>
                <a:effectLst/>
                <a:uLnTx/>
                <a:uFillTx/>
                <a:latin typeface="Open Sans"/>
                <a:ea typeface="Open Sans"/>
                <a:cs typeface="Open Sans"/>
                <a:sym typeface="Open Sans Light"/>
              </a:rPr>
              <a:t>will provide the light-weight infrastructure </a:t>
            </a:r>
            <a:r>
              <a:rPr lang="en-US" sz="2400" kern="0">
                <a:solidFill>
                  <a:schemeClr val="tx1"/>
                </a:solidFill>
                <a:latin typeface="Open Sans"/>
                <a:ea typeface="Open Sans"/>
                <a:cs typeface="Open Sans"/>
              </a:rPr>
              <a:t>needed</a:t>
            </a:r>
            <a:r>
              <a:rPr lang="en-US" kern="0">
                <a:solidFill>
                  <a:schemeClr val="tx1"/>
                </a:solidFill>
                <a:latin typeface="Open Sans"/>
                <a:ea typeface="Open Sans"/>
                <a:cs typeface="Open Sans"/>
              </a:rPr>
              <a:t> </a:t>
            </a:r>
            <a:r>
              <a:rPr kumimoji="0" lang="en-US" sz="2500" b="0" i="0" u="none" strike="noStrike" kern="0" cap="none" spc="-75" normalizeH="0" baseline="0" noProof="0">
                <a:ln>
                  <a:noFill/>
                </a:ln>
                <a:solidFill>
                  <a:schemeClr val="tx1"/>
                </a:solidFill>
                <a:effectLst/>
                <a:uLnTx/>
                <a:uFillTx/>
                <a:latin typeface="Open Sans"/>
                <a:ea typeface="Open Sans"/>
                <a:cs typeface="Open Sans"/>
                <a:sym typeface="Open Sans Light"/>
              </a:rPr>
              <a:t>to </a:t>
            </a:r>
          </a:p>
          <a:p>
            <a:pPr hangingPunct="0">
              <a:defRPr/>
            </a:pPr>
            <a:r>
              <a:rPr kumimoji="0" lang="en-US" sz="2500" b="1" i="0" u="none" strike="noStrike" kern="0" cap="none" spc="-75" normalizeH="0" baseline="0" noProof="0">
                <a:ln>
                  <a:noFill/>
                </a:ln>
                <a:solidFill>
                  <a:schemeClr val="tx1"/>
                </a:solidFill>
                <a:effectLst/>
                <a:uLnTx/>
                <a:uFillTx/>
                <a:latin typeface="Open Sans"/>
                <a:ea typeface="Open Sans"/>
                <a:cs typeface="Open Sans"/>
                <a:sym typeface="Open Sans Light"/>
              </a:rPr>
              <a:t>modernize the NIH biomedical data-resource ecosystem</a:t>
            </a:r>
            <a:r>
              <a:rPr kumimoji="0" lang="en-US" sz="2500" b="0" i="0" u="none" strike="noStrike" kern="0" cap="none" spc="-75" normalizeH="0" baseline="0" noProof="0">
                <a:ln>
                  <a:noFill/>
                </a:ln>
                <a:solidFill>
                  <a:schemeClr val="tx1"/>
                </a:solidFill>
                <a:effectLst/>
                <a:uLnTx/>
                <a:uFillTx/>
                <a:latin typeface="Open Sans"/>
                <a:ea typeface="Open Sans"/>
                <a:cs typeface="Open Sans"/>
                <a:sym typeface="Open Sans Light"/>
              </a:rPr>
              <a:t> </a:t>
            </a:r>
            <a:r>
              <a:rPr kumimoji="0" lang="en-US" sz="2400" b="0" i="0" u="none" strike="noStrike" kern="0" cap="none" spc="-75" normalizeH="0" baseline="0" noProof="0">
                <a:ln>
                  <a:noFill/>
                </a:ln>
                <a:solidFill>
                  <a:schemeClr val="tx1"/>
                </a:solidFill>
                <a:effectLst/>
                <a:uLnTx/>
                <a:uFillTx/>
                <a:latin typeface="Open Sans"/>
                <a:ea typeface="Open Sans"/>
                <a:cs typeface="Open Sans"/>
                <a:sym typeface="Open Sans Light"/>
              </a:rPr>
              <a:t>through the</a:t>
            </a:r>
            <a:r>
              <a:rPr lang="en-US" sz="2400" kern="0">
                <a:solidFill>
                  <a:schemeClr val="tx1"/>
                </a:solidFill>
                <a:latin typeface="Open Sans"/>
                <a:ea typeface="Open Sans"/>
                <a:cs typeface="Open Sans"/>
              </a:rPr>
              <a:t> </a:t>
            </a:r>
            <a:r>
              <a:rPr kumimoji="0" lang="en-US" sz="2800" b="1" i="1" u="none" strike="noStrike" kern="0" cap="none" spc="-75" normalizeH="0" baseline="0" noProof="0">
                <a:ln>
                  <a:noFill/>
                </a:ln>
                <a:solidFill>
                  <a:srgbClr val="44A091"/>
                </a:solidFill>
                <a:effectLst/>
                <a:uLnTx/>
                <a:uFillTx/>
                <a:latin typeface="Open Sans"/>
                <a:ea typeface="Open Sans"/>
                <a:cs typeface="Open Sans"/>
                <a:sym typeface="Open Sans Light"/>
              </a:rPr>
              <a:t>2023 Strategic Plan for Data Science</a:t>
            </a:r>
            <a:endParaRPr lang="en-US" sz="2500" b="1" i="1" u="none" strike="noStrike" kern="0" cap="none" spc="-75" normalizeH="0" baseline="0" noProof="0">
              <a:ln>
                <a:noFill/>
              </a:ln>
              <a:solidFill>
                <a:srgbClr val="44A091"/>
              </a:solidFill>
              <a:effectLst/>
              <a:uLnTx/>
              <a:uFillTx/>
              <a:latin typeface="Open Sans"/>
              <a:ea typeface="Open Sans"/>
              <a:cs typeface="Open Sans"/>
            </a:endParaRPr>
          </a:p>
        </p:txBody>
      </p:sp>
      <p:sp>
        <p:nvSpPr>
          <p:cNvPr id="3" name="Rectangle 3" descr="DATA STORAGE &amp; SECURITY&#10;">
            <a:extLst>
              <a:ext uri="{FF2B5EF4-FFF2-40B4-BE49-F238E27FC236}">
                <a16:creationId xmlns:a16="http://schemas.microsoft.com/office/drawing/2014/main" id="{67293FF2-D46A-F8D7-BA93-0C00B671F5F3}"/>
              </a:ext>
            </a:extLst>
          </p:cNvPr>
          <p:cNvSpPr>
            <a:spLocks/>
          </p:cNvSpPr>
          <p:nvPr/>
        </p:nvSpPr>
        <p:spPr bwMode="auto">
          <a:xfrm>
            <a:off x="5153289" y="2324780"/>
            <a:ext cx="1867373" cy="97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spcAft>
                <a:spcPts val="400"/>
              </a:spcAft>
              <a:defRPr/>
            </a:pPr>
            <a:r>
              <a:rPr lang="en-US" sz="1400" b="1">
                <a:solidFill>
                  <a:srgbClr val="A7A7A7">
                    <a:lumMod val="50000"/>
                  </a:srgbClr>
                </a:solidFill>
                <a:latin typeface="Open Sans" panose="020B0606030504020204" pitchFamily="34" charset="0"/>
                <a:ea typeface="Open Sans" panose="020B0606030504020204" pitchFamily="34" charset="0"/>
                <a:cs typeface="Open Sans" panose="020B0606030504020204" pitchFamily="34" charset="0"/>
                <a:sym typeface="Frutiger Next Pro Medium" charset="0"/>
              </a:rPr>
              <a:t>DATA STORAGE &amp; SECURITY</a:t>
            </a:r>
            <a:endParaRPr lang="en-US" sz="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 name="Rectangle 3" descr="DATA SCIENCE METHODS AND TOOLS&#10;">
            <a:extLst>
              <a:ext uri="{FF2B5EF4-FFF2-40B4-BE49-F238E27FC236}">
                <a16:creationId xmlns:a16="http://schemas.microsoft.com/office/drawing/2014/main" id="{5CC3EE4D-0D01-78E4-2538-7809C38770EF}"/>
              </a:ext>
            </a:extLst>
          </p:cNvPr>
          <p:cNvSpPr>
            <a:spLocks/>
          </p:cNvSpPr>
          <p:nvPr/>
        </p:nvSpPr>
        <p:spPr bwMode="auto">
          <a:xfrm>
            <a:off x="7445438" y="2781607"/>
            <a:ext cx="1867374" cy="97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spcAft>
                <a:spcPts val="400"/>
              </a:spcAft>
              <a:defRPr/>
            </a:pPr>
            <a:r>
              <a:rPr lang="en-US" sz="1400" b="1">
                <a:solidFill>
                  <a:srgbClr val="A7A7A7">
                    <a:lumMod val="50000"/>
                  </a:srgbClr>
                </a:solidFill>
                <a:latin typeface="Open Sans" panose="020B0606030504020204" pitchFamily="34" charset="0"/>
                <a:ea typeface="Open Sans" panose="020B0606030504020204" pitchFamily="34" charset="0"/>
                <a:cs typeface="Open Sans" panose="020B0606030504020204" pitchFamily="34" charset="0"/>
                <a:sym typeface="Frutiger Next Pro Medium" charset="0"/>
              </a:rPr>
              <a:t>DATA SCIENCE METHODS AND TOOLS</a:t>
            </a:r>
          </a:p>
        </p:txBody>
      </p:sp>
      <p:sp>
        <p:nvSpPr>
          <p:cNvPr id="5" name="Oval 4">
            <a:extLst>
              <a:ext uri="{FF2B5EF4-FFF2-40B4-BE49-F238E27FC236}">
                <a16:creationId xmlns:a16="http://schemas.microsoft.com/office/drawing/2014/main" id="{B70FF128-1E5D-D98D-3A8C-D53D53D39E7A}"/>
              </a:ext>
              <a:ext uri="{C183D7F6-B498-43B3-948B-1728B52AA6E4}">
                <adec:decorative xmlns:adec="http://schemas.microsoft.com/office/drawing/2017/decorative" val="1"/>
              </a:ext>
            </a:extLst>
          </p:cNvPr>
          <p:cNvSpPr/>
          <p:nvPr/>
        </p:nvSpPr>
        <p:spPr>
          <a:xfrm>
            <a:off x="6631208" y="2745704"/>
            <a:ext cx="731520" cy="731520"/>
          </a:xfrm>
          <a:prstGeom prst="ellipse">
            <a:avLst/>
          </a:prstGeom>
          <a:solidFill>
            <a:srgbClr val="FFFFFF"/>
          </a:solidFill>
          <a:ln w="41275" cap="flat" cmpd="sng" algn="ctr">
            <a:solidFill>
              <a:srgbClr val="44A09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 name="Rectangle 3" descr="DATA DISCOVERY AND NOVEL APPLICATIONS">
            <a:extLst>
              <a:ext uri="{FF2B5EF4-FFF2-40B4-BE49-F238E27FC236}">
                <a16:creationId xmlns:a16="http://schemas.microsoft.com/office/drawing/2014/main" id="{61BD7802-F4B6-CA54-0BBD-A38F13A4F224}"/>
              </a:ext>
            </a:extLst>
          </p:cNvPr>
          <p:cNvSpPr>
            <a:spLocks/>
          </p:cNvSpPr>
          <p:nvPr/>
        </p:nvSpPr>
        <p:spPr bwMode="auto">
          <a:xfrm>
            <a:off x="9720903" y="2562611"/>
            <a:ext cx="2279850" cy="94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spcAft>
                <a:spcPts val="400"/>
              </a:spcAft>
              <a:defRPr/>
            </a:pPr>
            <a:r>
              <a:rPr lang="en-US" sz="1400" b="1">
                <a:solidFill>
                  <a:srgbClr val="A7A7A7">
                    <a:lumMod val="50000"/>
                  </a:srgbClr>
                </a:solidFill>
                <a:latin typeface="Open Sans" panose="020B0606030504020204" pitchFamily="34" charset="0"/>
                <a:ea typeface="Open Sans" panose="020B0606030504020204" pitchFamily="34" charset="0"/>
                <a:cs typeface="Open Sans" panose="020B0606030504020204" pitchFamily="34" charset="0"/>
                <a:sym typeface="Frutiger Next Pro Medium" charset="0"/>
              </a:rPr>
              <a:t>DATA DISCOVERY AND NOVEL APPLICATIONS</a:t>
            </a:r>
            <a:endParaRPr lang="en-US" sz="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27" name="Oval 126">
            <a:extLst>
              <a:ext uri="{FF2B5EF4-FFF2-40B4-BE49-F238E27FC236}">
                <a16:creationId xmlns:a16="http://schemas.microsoft.com/office/drawing/2014/main" id="{96406292-5033-577F-939C-CEF853FD3ADF}"/>
              </a:ext>
              <a:ext uri="{C183D7F6-B498-43B3-948B-1728B52AA6E4}">
                <adec:decorative xmlns:adec="http://schemas.microsoft.com/office/drawing/2017/decorative" val="1"/>
              </a:ext>
            </a:extLst>
          </p:cNvPr>
          <p:cNvSpPr/>
          <p:nvPr/>
        </p:nvSpPr>
        <p:spPr>
          <a:xfrm>
            <a:off x="4277867" y="2198746"/>
            <a:ext cx="731520" cy="731520"/>
          </a:xfrm>
          <a:prstGeom prst="ellipse">
            <a:avLst/>
          </a:prstGeom>
          <a:solidFill>
            <a:schemeClr val="bg1"/>
          </a:solidFill>
          <a:ln w="41275" cap="flat" cmpd="sng" algn="ctr">
            <a:solidFill>
              <a:srgbClr val="44A09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8" name="Freeform 501">
            <a:extLst>
              <a:ext uri="{FF2B5EF4-FFF2-40B4-BE49-F238E27FC236}">
                <a16:creationId xmlns:a16="http://schemas.microsoft.com/office/drawing/2014/main" id="{DCE57874-2CDC-5096-FD8D-13070A4A0A68}"/>
              </a:ext>
              <a:ext uri="{C183D7F6-B498-43B3-948B-1728B52AA6E4}">
                <adec:decorative xmlns:adec="http://schemas.microsoft.com/office/drawing/2017/decorative" val="1"/>
              </a:ext>
            </a:extLst>
          </p:cNvPr>
          <p:cNvSpPr>
            <a:spLocks noEditPoints="1"/>
          </p:cNvSpPr>
          <p:nvPr/>
        </p:nvSpPr>
        <p:spPr bwMode="auto">
          <a:xfrm>
            <a:off x="4455400" y="2354413"/>
            <a:ext cx="399942" cy="475880"/>
          </a:xfrm>
          <a:custGeom>
            <a:avLst/>
            <a:gdLst>
              <a:gd name="T0" fmla="*/ 198 w 203"/>
              <a:gd name="T1" fmla="*/ 43 h 242"/>
              <a:gd name="T2" fmla="*/ 188 w 203"/>
              <a:gd name="T3" fmla="*/ 41 h 242"/>
              <a:gd name="T4" fmla="*/ 175 w 203"/>
              <a:gd name="T5" fmla="*/ 42 h 242"/>
              <a:gd name="T6" fmla="*/ 111 w 203"/>
              <a:gd name="T7" fmla="*/ 5 h 242"/>
              <a:gd name="T8" fmla="*/ 101 w 203"/>
              <a:gd name="T9" fmla="*/ 0 h 242"/>
              <a:gd name="T10" fmla="*/ 92 w 203"/>
              <a:gd name="T11" fmla="*/ 5 h 242"/>
              <a:gd name="T12" fmla="*/ 28 w 203"/>
              <a:gd name="T13" fmla="*/ 42 h 242"/>
              <a:gd name="T14" fmla="*/ 15 w 203"/>
              <a:gd name="T15" fmla="*/ 41 h 242"/>
              <a:gd name="T16" fmla="*/ 5 w 203"/>
              <a:gd name="T17" fmla="*/ 43 h 242"/>
              <a:gd name="T18" fmla="*/ 0 w 203"/>
              <a:gd name="T19" fmla="*/ 52 h 242"/>
              <a:gd name="T20" fmla="*/ 0 w 203"/>
              <a:gd name="T21" fmla="*/ 118 h 242"/>
              <a:gd name="T22" fmla="*/ 98 w 203"/>
              <a:gd name="T23" fmla="*/ 241 h 242"/>
              <a:gd name="T24" fmla="*/ 101 w 203"/>
              <a:gd name="T25" fmla="*/ 242 h 242"/>
              <a:gd name="T26" fmla="*/ 105 w 203"/>
              <a:gd name="T27" fmla="*/ 241 h 242"/>
              <a:gd name="T28" fmla="*/ 203 w 203"/>
              <a:gd name="T29" fmla="*/ 118 h 242"/>
              <a:gd name="T30" fmla="*/ 203 w 203"/>
              <a:gd name="T31" fmla="*/ 52 h 242"/>
              <a:gd name="T32" fmla="*/ 198 w 203"/>
              <a:gd name="T33" fmla="*/ 43 h 242"/>
              <a:gd name="T34" fmla="*/ 193 w 203"/>
              <a:gd name="T35" fmla="*/ 118 h 242"/>
              <a:gd name="T36" fmla="*/ 102 w 203"/>
              <a:gd name="T37" fmla="*/ 232 h 242"/>
              <a:gd name="T38" fmla="*/ 101 w 203"/>
              <a:gd name="T39" fmla="*/ 232 h 242"/>
              <a:gd name="T40" fmla="*/ 10 w 203"/>
              <a:gd name="T41" fmla="*/ 118 h 242"/>
              <a:gd name="T42" fmla="*/ 10 w 203"/>
              <a:gd name="T43" fmla="*/ 52 h 242"/>
              <a:gd name="T44" fmla="*/ 11 w 203"/>
              <a:gd name="T45" fmla="*/ 51 h 242"/>
              <a:gd name="T46" fmla="*/ 12 w 203"/>
              <a:gd name="T47" fmla="*/ 50 h 242"/>
              <a:gd name="T48" fmla="*/ 12 w 203"/>
              <a:gd name="T49" fmla="*/ 50 h 242"/>
              <a:gd name="T50" fmla="*/ 28 w 203"/>
              <a:gd name="T51" fmla="*/ 52 h 242"/>
              <a:gd name="T52" fmla="*/ 100 w 203"/>
              <a:gd name="T53" fmla="*/ 11 h 242"/>
              <a:gd name="T54" fmla="*/ 103 w 203"/>
              <a:gd name="T55" fmla="*/ 11 h 242"/>
              <a:gd name="T56" fmla="*/ 175 w 203"/>
              <a:gd name="T57" fmla="*/ 52 h 242"/>
              <a:gd name="T58" fmla="*/ 190 w 203"/>
              <a:gd name="T59" fmla="*/ 50 h 242"/>
              <a:gd name="T60" fmla="*/ 192 w 203"/>
              <a:gd name="T61" fmla="*/ 51 h 242"/>
              <a:gd name="T62" fmla="*/ 193 w 203"/>
              <a:gd name="T63" fmla="*/ 52 h 242"/>
              <a:gd name="T64" fmla="*/ 193 w 203"/>
              <a:gd name="T65" fmla="*/ 1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42">
                <a:moveTo>
                  <a:pt x="198" y="43"/>
                </a:moveTo>
                <a:cubicBezTo>
                  <a:pt x="195" y="40"/>
                  <a:pt x="191" y="40"/>
                  <a:pt x="188" y="41"/>
                </a:cubicBezTo>
                <a:cubicBezTo>
                  <a:pt x="188" y="41"/>
                  <a:pt x="183" y="42"/>
                  <a:pt x="175" y="42"/>
                </a:cubicBezTo>
                <a:cubicBezTo>
                  <a:pt x="157" y="42"/>
                  <a:pt x="132" y="36"/>
                  <a:pt x="111" y="5"/>
                </a:cubicBezTo>
                <a:cubicBezTo>
                  <a:pt x="109" y="2"/>
                  <a:pt x="105" y="0"/>
                  <a:pt x="101" y="0"/>
                </a:cubicBezTo>
                <a:cubicBezTo>
                  <a:pt x="97" y="0"/>
                  <a:pt x="94" y="2"/>
                  <a:pt x="92" y="5"/>
                </a:cubicBezTo>
                <a:cubicBezTo>
                  <a:pt x="70" y="36"/>
                  <a:pt x="45" y="42"/>
                  <a:pt x="28" y="42"/>
                </a:cubicBezTo>
                <a:cubicBezTo>
                  <a:pt x="20" y="42"/>
                  <a:pt x="15" y="41"/>
                  <a:pt x="15" y="41"/>
                </a:cubicBezTo>
                <a:cubicBezTo>
                  <a:pt x="12" y="40"/>
                  <a:pt x="8" y="40"/>
                  <a:pt x="5" y="43"/>
                </a:cubicBezTo>
                <a:cubicBezTo>
                  <a:pt x="2" y="45"/>
                  <a:pt x="0" y="48"/>
                  <a:pt x="0" y="52"/>
                </a:cubicBezTo>
                <a:cubicBezTo>
                  <a:pt x="0" y="118"/>
                  <a:pt x="0" y="118"/>
                  <a:pt x="0" y="118"/>
                </a:cubicBezTo>
                <a:cubicBezTo>
                  <a:pt x="0" y="213"/>
                  <a:pt x="97" y="241"/>
                  <a:pt x="98" y="241"/>
                </a:cubicBezTo>
                <a:cubicBezTo>
                  <a:pt x="99" y="242"/>
                  <a:pt x="100" y="242"/>
                  <a:pt x="101" y="242"/>
                </a:cubicBezTo>
                <a:cubicBezTo>
                  <a:pt x="102" y="242"/>
                  <a:pt x="104" y="242"/>
                  <a:pt x="105" y="241"/>
                </a:cubicBezTo>
                <a:cubicBezTo>
                  <a:pt x="106" y="241"/>
                  <a:pt x="203" y="213"/>
                  <a:pt x="203" y="118"/>
                </a:cubicBezTo>
                <a:cubicBezTo>
                  <a:pt x="203" y="52"/>
                  <a:pt x="203" y="52"/>
                  <a:pt x="203" y="52"/>
                </a:cubicBezTo>
                <a:cubicBezTo>
                  <a:pt x="203" y="48"/>
                  <a:pt x="201" y="45"/>
                  <a:pt x="198" y="43"/>
                </a:cubicBezTo>
                <a:close/>
                <a:moveTo>
                  <a:pt x="193" y="118"/>
                </a:moveTo>
                <a:cubicBezTo>
                  <a:pt x="193" y="205"/>
                  <a:pt x="103" y="232"/>
                  <a:pt x="102" y="232"/>
                </a:cubicBezTo>
                <a:cubicBezTo>
                  <a:pt x="102" y="232"/>
                  <a:pt x="101" y="232"/>
                  <a:pt x="101" y="232"/>
                </a:cubicBezTo>
                <a:cubicBezTo>
                  <a:pt x="100" y="232"/>
                  <a:pt x="10" y="205"/>
                  <a:pt x="10" y="118"/>
                </a:cubicBezTo>
                <a:cubicBezTo>
                  <a:pt x="10" y="52"/>
                  <a:pt x="10" y="52"/>
                  <a:pt x="10" y="52"/>
                </a:cubicBezTo>
                <a:cubicBezTo>
                  <a:pt x="10" y="52"/>
                  <a:pt x="10" y="51"/>
                  <a:pt x="11" y="51"/>
                </a:cubicBezTo>
                <a:cubicBezTo>
                  <a:pt x="11" y="50"/>
                  <a:pt x="11" y="50"/>
                  <a:pt x="12" y="50"/>
                </a:cubicBezTo>
                <a:cubicBezTo>
                  <a:pt x="12" y="50"/>
                  <a:pt x="12" y="50"/>
                  <a:pt x="12" y="50"/>
                </a:cubicBezTo>
                <a:cubicBezTo>
                  <a:pt x="13" y="51"/>
                  <a:pt x="20" y="52"/>
                  <a:pt x="28" y="52"/>
                </a:cubicBezTo>
                <a:cubicBezTo>
                  <a:pt x="48" y="52"/>
                  <a:pt x="76" y="45"/>
                  <a:pt x="100" y="11"/>
                </a:cubicBezTo>
                <a:cubicBezTo>
                  <a:pt x="100" y="10"/>
                  <a:pt x="102" y="10"/>
                  <a:pt x="103" y="11"/>
                </a:cubicBezTo>
                <a:cubicBezTo>
                  <a:pt x="127" y="45"/>
                  <a:pt x="155" y="52"/>
                  <a:pt x="175" y="52"/>
                </a:cubicBezTo>
                <a:cubicBezTo>
                  <a:pt x="184" y="52"/>
                  <a:pt x="190" y="50"/>
                  <a:pt x="190" y="50"/>
                </a:cubicBezTo>
                <a:cubicBezTo>
                  <a:pt x="191" y="50"/>
                  <a:pt x="192" y="50"/>
                  <a:pt x="192" y="51"/>
                </a:cubicBezTo>
                <a:cubicBezTo>
                  <a:pt x="193" y="51"/>
                  <a:pt x="193" y="52"/>
                  <a:pt x="193" y="52"/>
                </a:cubicBezTo>
                <a:lnTo>
                  <a:pt x="193" y="118"/>
                </a:lnTo>
                <a:close/>
              </a:path>
            </a:pathLst>
          </a:custGeom>
          <a:solidFill>
            <a:srgbClr val="44A091"/>
          </a:solidFill>
          <a:ln w="19050">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grpSp>
        <p:nvGrpSpPr>
          <p:cNvPr id="129" name="Group 128">
            <a:extLst>
              <a:ext uri="{FF2B5EF4-FFF2-40B4-BE49-F238E27FC236}">
                <a16:creationId xmlns:a16="http://schemas.microsoft.com/office/drawing/2014/main" id="{215F3055-642E-57CA-D667-05D0D1AFDDAF}"/>
              </a:ext>
              <a:ext uri="{C183D7F6-B498-43B3-948B-1728B52AA6E4}">
                <adec:decorative xmlns:adec="http://schemas.microsoft.com/office/drawing/2017/decorative" val="1"/>
              </a:ext>
            </a:extLst>
          </p:cNvPr>
          <p:cNvGrpSpPr/>
          <p:nvPr/>
        </p:nvGrpSpPr>
        <p:grpSpPr>
          <a:xfrm>
            <a:off x="6792009" y="2877613"/>
            <a:ext cx="427222" cy="504265"/>
            <a:chOff x="6145213" y="7040563"/>
            <a:chExt cx="484187" cy="571500"/>
          </a:xfrm>
          <a:solidFill>
            <a:srgbClr val="44A091"/>
          </a:solidFill>
        </p:grpSpPr>
        <p:sp>
          <p:nvSpPr>
            <p:cNvPr id="130" name="Freeform 365">
              <a:extLst>
                <a:ext uri="{FF2B5EF4-FFF2-40B4-BE49-F238E27FC236}">
                  <a16:creationId xmlns:a16="http://schemas.microsoft.com/office/drawing/2014/main" id="{791EDDBC-5A28-6FED-7276-3E1D69BC2CA5}"/>
                </a:ext>
              </a:extLst>
            </p:cNvPr>
            <p:cNvSpPr>
              <a:spLocks noEditPoints="1"/>
            </p:cNvSpPr>
            <p:nvPr/>
          </p:nvSpPr>
          <p:spPr bwMode="auto">
            <a:xfrm>
              <a:off x="6237288" y="7040563"/>
              <a:ext cx="371475" cy="571500"/>
            </a:xfrm>
            <a:custGeom>
              <a:avLst/>
              <a:gdLst>
                <a:gd name="T0" fmla="*/ 68 w 157"/>
                <a:gd name="T1" fmla="*/ 195 h 241"/>
                <a:gd name="T2" fmla="*/ 68 w 157"/>
                <a:gd name="T3" fmla="*/ 195 h 241"/>
                <a:gd name="T4" fmla="*/ 55 w 157"/>
                <a:gd name="T5" fmla="*/ 146 h 241"/>
                <a:gd name="T6" fmla="*/ 67 w 157"/>
                <a:gd name="T7" fmla="*/ 138 h 241"/>
                <a:gd name="T8" fmla="*/ 82 w 157"/>
                <a:gd name="T9" fmla="*/ 147 h 241"/>
                <a:gd name="T10" fmla="*/ 85 w 157"/>
                <a:gd name="T11" fmla="*/ 147 h 241"/>
                <a:gd name="T12" fmla="*/ 89 w 157"/>
                <a:gd name="T13" fmla="*/ 145 h 241"/>
                <a:gd name="T14" fmla="*/ 87 w 157"/>
                <a:gd name="T15" fmla="*/ 138 h 241"/>
                <a:gd name="T16" fmla="*/ 71 w 157"/>
                <a:gd name="T17" fmla="*/ 129 h 241"/>
                <a:gd name="T18" fmla="*/ 73 w 157"/>
                <a:gd name="T19" fmla="*/ 119 h 241"/>
                <a:gd name="T20" fmla="*/ 67 w 157"/>
                <a:gd name="T21" fmla="*/ 100 h 241"/>
                <a:gd name="T22" fmla="*/ 122 w 157"/>
                <a:gd name="T23" fmla="*/ 43 h 241"/>
                <a:gd name="T24" fmla="*/ 134 w 157"/>
                <a:gd name="T25" fmla="*/ 46 h 241"/>
                <a:gd name="T26" fmla="*/ 157 w 157"/>
                <a:gd name="T27" fmla="*/ 23 h 241"/>
                <a:gd name="T28" fmla="*/ 134 w 157"/>
                <a:gd name="T29" fmla="*/ 0 h 241"/>
                <a:gd name="T30" fmla="*/ 111 w 157"/>
                <a:gd name="T31" fmla="*/ 23 h 241"/>
                <a:gd name="T32" fmla="*/ 115 w 157"/>
                <a:gd name="T33" fmla="*/ 36 h 241"/>
                <a:gd name="T34" fmla="*/ 60 w 157"/>
                <a:gd name="T35" fmla="*/ 93 h 241"/>
                <a:gd name="T36" fmla="*/ 43 w 157"/>
                <a:gd name="T37" fmla="*/ 88 h 241"/>
                <a:gd name="T38" fmla="*/ 33 w 157"/>
                <a:gd name="T39" fmla="*/ 90 h 241"/>
                <a:gd name="T40" fmla="*/ 30 w 157"/>
                <a:gd name="T41" fmla="*/ 84 h 241"/>
                <a:gd name="T42" fmla="*/ 24 w 157"/>
                <a:gd name="T43" fmla="*/ 82 h 241"/>
                <a:gd name="T44" fmla="*/ 22 w 157"/>
                <a:gd name="T45" fmla="*/ 89 h 241"/>
                <a:gd name="T46" fmla="*/ 25 w 157"/>
                <a:gd name="T47" fmla="*/ 95 h 241"/>
                <a:gd name="T48" fmla="*/ 13 w 157"/>
                <a:gd name="T49" fmla="*/ 119 h 241"/>
                <a:gd name="T50" fmla="*/ 15 w 157"/>
                <a:gd name="T51" fmla="*/ 129 h 241"/>
                <a:gd name="T52" fmla="*/ 3 w 157"/>
                <a:gd name="T53" fmla="*/ 135 h 241"/>
                <a:gd name="T54" fmla="*/ 2 w 157"/>
                <a:gd name="T55" fmla="*/ 142 h 241"/>
                <a:gd name="T56" fmla="*/ 6 w 157"/>
                <a:gd name="T57" fmla="*/ 144 h 241"/>
                <a:gd name="T58" fmla="*/ 8 w 157"/>
                <a:gd name="T59" fmla="*/ 144 h 241"/>
                <a:gd name="T60" fmla="*/ 19 w 157"/>
                <a:gd name="T61" fmla="*/ 137 h 241"/>
                <a:gd name="T62" fmla="*/ 43 w 157"/>
                <a:gd name="T63" fmla="*/ 149 h 241"/>
                <a:gd name="T64" fmla="*/ 46 w 157"/>
                <a:gd name="T65" fmla="*/ 149 h 241"/>
                <a:gd name="T66" fmla="*/ 58 w 157"/>
                <a:gd name="T67" fmla="*/ 197 h 241"/>
                <a:gd name="T68" fmla="*/ 45 w 157"/>
                <a:gd name="T69" fmla="*/ 218 h 241"/>
                <a:gd name="T70" fmla="*/ 68 w 157"/>
                <a:gd name="T71" fmla="*/ 241 h 241"/>
                <a:gd name="T72" fmla="*/ 92 w 157"/>
                <a:gd name="T73" fmla="*/ 218 h 241"/>
                <a:gd name="T74" fmla="*/ 68 w 157"/>
                <a:gd name="T75" fmla="*/ 195 h 241"/>
                <a:gd name="T76" fmla="*/ 134 w 157"/>
                <a:gd name="T77" fmla="*/ 10 h 241"/>
                <a:gd name="T78" fmla="*/ 147 w 157"/>
                <a:gd name="T79" fmla="*/ 23 h 241"/>
                <a:gd name="T80" fmla="*/ 134 w 157"/>
                <a:gd name="T81" fmla="*/ 36 h 241"/>
                <a:gd name="T82" fmla="*/ 121 w 157"/>
                <a:gd name="T83" fmla="*/ 23 h 241"/>
                <a:gd name="T84" fmla="*/ 134 w 157"/>
                <a:gd name="T85" fmla="*/ 10 h 241"/>
                <a:gd name="T86" fmla="*/ 23 w 157"/>
                <a:gd name="T87" fmla="*/ 119 h 241"/>
                <a:gd name="T88" fmla="*/ 43 w 157"/>
                <a:gd name="T89" fmla="*/ 98 h 241"/>
                <a:gd name="T90" fmla="*/ 63 w 157"/>
                <a:gd name="T91" fmla="*/ 119 h 241"/>
                <a:gd name="T92" fmla="*/ 43 w 157"/>
                <a:gd name="T93" fmla="*/ 139 h 241"/>
                <a:gd name="T94" fmla="*/ 23 w 157"/>
                <a:gd name="T95" fmla="*/ 119 h 241"/>
                <a:gd name="T96" fmla="*/ 68 w 157"/>
                <a:gd name="T97" fmla="*/ 231 h 241"/>
                <a:gd name="T98" fmla="*/ 55 w 157"/>
                <a:gd name="T99" fmla="*/ 218 h 241"/>
                <a:gd name="T100" fmla="*/ 68 w 157"/>
                <a:gd name="T101" fmla="*/ 205 h 241"/>
                <a:gd name="T102" fmla="*/ 82 w 157"/>
                <a:gd name="T103" fmla="*/ 218 h 241"/>
                <a:gd name="T104" fmla="*/ 68 w 157"/>
                <a:gd name="T105" fmla="*/ 23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241">
                  <a:moveTo>
                    <a:pt x="68" y="195"/>
                  </a:moveTo>
                  <a:cubicBezTo>
                    <a:pt x="68" y="195"/>
                    <a:pt x="68" y="195"/>
                    <a:pt x="68" y="195"/>
                  </a:cubicBezTo>
                  <a:cubicBezTo>
                    <a:pt x="55" y="146"/>
                    <a:pt x="55" y="146"/>
                    <a:pt x="55" y="146"/>
                  </a:cubicBezTo>
                  <a:cubicBezTo>
                    <a:pt x="60" y="144"/>
                    <a:pt x="63" y="141"/>
                    <a:pt x="67" y="138"/>
                  </a:cubicBezTo>
                  <a:cubicBezTo>
                    <a:pt x="82" y="147"/>
                    <a:pt x="82" y="147"/>
                    <a:pt x="82" y="147"/>
                  </a:cubicBezTo>
                  <a:cubicBezTo>
                    <a:pt x="83" y="147"/>
                    <a:pt x="84" y="147"/>
                    <a:pt x="85" y="147"/>
                  </a:cubicBezTo>
                  <a:cubicBezTo>
                    <a:pt x="86" y="147"/>
                    <a:pt x="88" y="146"/>
                    <a:pt x="89" y="145"/>
                  </a:cubicBezTo>
                  <a:cubicBezTo>
                    <a:pt x="90" y="142"/>
                    <a:pt x="89" y="139"/>
                    <a:pt x="87" y="138"/>
                  </a:cubicBezTo>
                  <a:cubicBezTo>
                    <a:pt x="71" y="129"/>
                    <a:pt x="71" y="129"/>
                    <a:pt x="71" y="129"/>
                  </a:cubicBezTo>
                  <a:cubicBezTo>
                    <a:pt x="73" y="126"/>
                    <a:pt x="73" y="122"/>
                    <a:pt x="73" y="119"/>
                  </a:cubicBezTo>
                  <a:cubicBezTo>
                    <a:pt x="73" y="112"/>
                    <a:pt x="71" y="105"/>
                    <a:pt x="67" y="100"/>
                  </a:cubicBezTo>
                  <a:cubicBezTo>
                    <a:pt x="122" y="43"/>
                    <a:pt x="122" y="43"/>
                    <a:pt x="122" y="43"/>
                  </a:cubicBezTo>
                  <a:cubicBezTo>
                    <a:pt x="126" y="45"/>
                    <a:pt x="130" y="46"/>
                    <a:pt x="134" y="46"/>
                  </a:cubicBezTo>
                  <a:cubicBezTo>
                    <a:pt x="147" y="46"/>
                    <a:pt x="157" y="36"/>
                    <a:pt x="157" y="23"/>
                  </a:cubicBezTo>
                  <a:cubicBezTo>
                    <a:pt x="157" y="10"/>
                    <a:pt x="147" y="0"/>
                    <a:pt x="134" y="0"/>
                  </a:cubicBezTo>
                  <a:cubicBezTo>
                    <a:pt x="121" y="0"/>
                    <a:pt x="111" y="10"/>
                    <a:pt x="111" y="23"/>
                  </a:cubicBezTo>
                  <a:cubicBezTo>
                    <a:pt x="111" y="28"/>
                    <a:pt x="112" y="32"/>
                    <a:pt x="115" y="36"/>
                  </a:cubicBezTo>
                  <a:cubicBezTo>
                    <a:pt x="60" y="93"/>
                    <a:pt x="60" y="93"/>
                    <a:pt x="60" y="93"/>
                  </a:cubicBezTo>
                  <a:cubicBezTo>
                    <a:pt x="55" y="90"/>
                    <a:pt x="49" y="88"/>
                    <a:pt x="43" y="88"/>
                  </a:cubicBezTo>
                  <a:cubicBezTo>
                    <a:pt x="40" y="88"/>
                    <a:pt x="36" y="89"/>
                    <a:pt x="33" y="90"/>
                  </a:cubicBezTo>
                  <a:cubicBezTo>
                    <a:pt x="30" y="84"/>
                    <a:pt x="30" y="84"/>
                    <a:pt x="30" y="84"/>
                  </a:cubicBezTo>
                  <a:cubicBezTo>
                    <a:pt x="29" y="82"/>
                    <a:pt x="26" y="81"/>
                    <a:pt x="24" y="82"/>
                  </a:cubicBezTo>
                  <a:cubicBezTo>
                    <a:pt x="21" y="84"/>
                    <a:pt x="20" y="87"/>
                    <a:pt x="22" y="89"/>
                  </a:cubicBezTo>
                  <a:cubicBezTo>
                    <a:pt x="25" y="95"/>
                    <a:pt x="25" y="95"/>
                    <a:pt x="25" y="95"/>
                  </a:cubicBezTo>
                  <a:cubicBezTo>
                    <a:pt x="17" y="100"/>
                    <a:pt x="13" y="109"/>
                    <a:pt x="13" y="119"/>
                  </a:cubicBezTo>
                  <a:cubicBezTo>
                    <a:pt x="13" y="122"/>
                    <a:pt x="13" y="126"/>
                    <a:pt x="15" y="129"/>
                  </a:cubicBezTo>
                  <a:cubicBezTo>
                    <a:pt x="3" y="135"/>
                    <a:pt x="3" y="135"/>
                    <a:pt x="3" y="135"/>
                  </a:cubicBezTo>
                  <a:cubicBezTo>
                    <a:pt x="1" y="136"/>
                    <a:pt x="0" y="139"/>
                    <a:pt x="2" y="142"/>
                  </a:cubicBezTo>
                  <a:cubicBezTo>
                    <a:pt x="2" y="143"/>
                    <a:pt x="4" y="144"/>
                    <a:pt x="6" y="144"/>
                  </a:cubicBezTo>
                  <a:cubicBezTo>
                    <a:pt x="7" y="144"/>
                    <a:pt x="8" y="144"/>
                    <a:pt x="8" y="144"/>
                  </a:cubicBezTo>
                  <a:cubicBezTo>
                    <a:pt x="19" y="137"/>
                    <a:pt x="19" y="137"/>
                    <a:pt x="19" y="137"/>
                  </a:cubicBezTo>
                  <a:cubicBezTo>
                    <a:pt x="25" y="144"/>
                    <a:pt x="33" y="149"/>
                    <a:pt x="43" y="149"/>
                  </a:cubicBezTo>
                  <a:cubicBezTo>
                    <a:pt x="44" y="149"/>
                    <a:pt x="45" y="149"/>
                    <a:pt x="46" y="149"/>
                  </a:cubicBezTo>
                  <a:cubicBezTo>
                    <a:pt x="58" y="197"/>
                    <a:pt x="58" y="197"/>
                    <a:pt x="58" y="197"/>
                  </a:cubicBezTo>
                  <a:cubicBezTo>
                    <a:pt x="50" y="201"/>
                    <a:pt x="45" y="209"/>
                    <a:pt x="45" y="218"/>
                  </a:cubicBezTo>
                  <a:cubicBezTo>
                    <a:pt x="45" y="231"/>
                    <a:pt x="56" y="241"/>
                    <a:pt x="68" y="241"/>
                  </a:cubicBezTo>
                  <a:cubicBezTo>
                    <a:pt x="81" y="241"/>
                    <a:pt x="92" y="231"/>
                    <a:pt x="92" y="218"/>
                  </a:cubicBezTo>
                  <a:cubicBezTo>
                    <a:pt x="92" y="205"/>
                    <a:pt x="81" y="195"/>
                    <a:pt x="68" y="195"/>
                  </a:cubicBezTo>
                  <a:close/>
                  <a:moveTo>
                    <a:pt x="134" y="10"/>
                  </a:moveTo>
                  <a:cubicBezTo>
                    <a:pt x="141" y="10"/>
                    <a:pt x="147" y="16"/>
                    <a:pt x="147" y="23"/>
                  </a:cubicBezTo>
                  <a:cubicBezTo>
                    <a:pt x="147" y="30"/>
                    <a:pt x="141" y="36"/>
                    <a:pt x="134" y="36"/>
                  </a:cubicBezTo>
                  <a:cubicBezTo>
                    <a:pt x="127" y="36"/>
                    <a:pt x="121" y="30"/>
                    <a:pt x="121" y="23"/>
                  </a:cubicBezTo>
                  <a:cubicBezTo>
                    <a:pt x="121" y="16"/>
                    <a:pt x="127" y="10"/>
                    <a:pt x="134" y="10"/>
                  </a:cubicBezTo>
                  <a:close/>
                  <a:moveTo>
                    <a:pt x="23" y="119"/>
                  </a:moveTo>
                  <a:cubicBezTo>
                    <a:pt x="23" y="107"/>
                    <a:pt x="32" y="98"/>
                    <a:pt x="43" y="98"/>
                  </a:cubicBezTo>
                  <a:cubicBezTo>
                    <a:pt x="54" y="98"/>
                    <a:pt x="63" y="107"/>
                    <a:pt x="63" y="119"/>
                  </a:cubicBezTo>
                  <a:cubicBezTo>
                    <a:pt x="63" y="130"/>
                    <a:pt x="54" y="139"/>
                    <a:pt x="43" y="139"/>
                  </a:cubicBezTo>
                  <a:cubicBezTo>
                    <a:pt x="32" y="139"/>
                    <a:pt x="23" y="130"/>
                    <a:pt x="23" y="119"/>
                  </a:cubicBezTo>
                  <a:close/>
                  <a:moveTo>
                    <a:pt x="68" y="231"/>
                  </a:moveTo>
                  <a:cubicBezTo>
                    <a:pt x="61" y="231"/>
                    <a:pt x="55" y="225"/>
                    <a:pt x="55" y="218"/>
                  </a:cubicBezTo>
                  <a:cubicBezTo>
                    <a:pt x="55" y="211"/>
                    <a:pt x="61" y="205"/>
                    <a:pt x="68" y="205"/>
                  </a:cubicBezTo>
                  <a:cubicBezTo>
                    <a:pt x="76" y="205"/>
                    <a:pt x="82" y="211"/>
                    <a:pt x="82" y="218"/>
                  </a:cubicBezTo>
                  <a:cubicBezTo>
                    <a:pt x="82" y="225"/>
                    <a:pt x="76" y="231"/>
                    <a:pt x="68" y="231"/>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sp>
          <p:nvSpPr>
            <p:cNvPr id="131" name="Freeform 366">
              <a:extLst>
                <a:ext uri="{FF2B5EF4-FFF2-40B4-BE49-F238E27FC236}">
                  <a16:creationId xmlns:a16="http://schemas.microsoft.com/office/drawing/2014/main" id="{9ECB459B-4CEC-9E24-4B27-D8A69C44B6AA}"/>
                </a:ext>
              </a:extLst>
            </p:cNvPr>
            <p:cNvSpPr>
              <a:spLocks/>
            </p:cNvSpPr>
            <p:nvPr/>
          </p:nvSpPr>
          <p:spPr bwMode="auto">
            <a:xfrm>
              <a:off x="6546850" y="7434263"/>
              <a:ext cx="82550" cy="66675"/>
            </a:xfrm>
            <a:custGeom>
              <a:avLst/>
              <a:gdLst>
                <a:gd name="T0" fmla="*/ 22 w 35"/>
                <a:gd name="T1" fmla="*/ 3 h 28"/>
                <a:gd name="T2" fmla="*/ 15 w 35"/>
                <a:gd name="T3" fmla="*/ 6 h 28"/>
                <a:gd name="T4" fmla="*/ 8 w 35"/>
                <a:gd name="T5" fmla="*/ 1 h 28"/>
                <a:gd name="T6" fmla="*/ 1 w 35"/>
                <a:gd name="T7" fmla="*/ 3 h 28"/>
                <a:gd name="T8" fmla="*/ 3 w 35"/>
                <a:gd name="T9" fmla="*/ 10 h 28"/>
                <a:gd name="T10" fmla="*/ 10 w 35"/>
                <a:gd name="T11" fmla="*/ 14 h 28"/>
                <a:gd name="T12" fmla="*/ 10 w 35"/>
                <a:gd name="T13" fmla="*/ 16 h 28"/>
                <a:gd name="T14" fmla="*/ 22 w 35"/>
                <a:gd name="T15" fmla="*/ 28 h 28"/>
                <a:gd name="T16" fmla="*/ 35 w 35"/>
                <a:gd name="T17" fmla="*/ 16 h 28"/>
                <a:gd name="T18" fmla="*/ 22 w 35"/>
                <a:gd name="T1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8">
                  <a:moveTo>
                    <a:pt x="22" y="3"/>
                  </a:moveTo>
                  <a:cubicBezTo>
                    <a:pt x="20" y="3"/>
                    <a:pt x="17" y="4"/>
                    <a:pt x="15" y="6"/>
                  </a:cubicBezTo>
                  <a:cubicBezTo>
                    <a:pt x="8" y="1"/>
                    <a:pt x="8" y="1"/>
                    <a:pt x="8" y="1"/>
                  </a:cubicBezTo>
                  <a:cubicBezTo>
                    <a:pt x="5" y="0"/>
                    <a:pt x="2" y="1"/>
                    <a:pt x="1" y="3"/>
                  </a:cubicBezTo>
                  <a:cubicBezTo>
                    <a:pt x="0" y="6"/>
                    <a:pt x="0" y="9"/>
                    <a:pt x="3" y="10"/>
                  </a:cubicBezTo>
                  <a:cubicBezTo>
                    <a:pt x="10" y="14"/>
                    <a:pt x="10" y="14"/>
                    <a:pt x="10" y="14"/>
                  </a:cubicBezTo>
                  <a:cubicBezTo>
                    <a:pt x="10" y="15"/>
                    <a:pt x="10" y="15"/>
                    <a:pt x="10" y="16"/>
                  </a:cubicBezTo>
                  <a:cubicBezTo>
                    <a:pt x="10" y="22"/>
                    <a:pt x="16" y="28"/>
                    <a:pt x="22" y="28"/>
                  </a:cubicBezTo>
                  <a:cubicBezTo>
                    <a:pt x="29" y="28"/>
                    <a:pt x="35" y="22"/>
                    <a:pt x="35" y="16"/>
                  </a:cubicBezTo>
                  <a:cubicBezTo>
                    <a:pt x="35" y="9"/>
                    <a:pt x="29" y="3"/>
                    <a:pt x="22" y="3"/>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sp>
          <p:nvSpPr>
            <p:cNvPr id="132" name="Freeform 367">
              <a:extLst>
                <a:ext uri="{FF2B5EF4-FFF2-40B4-BE49-F238E27FC236}">
                  <a16:creationId xmlns:a16="http://schemas.microsoft.com/office/drawing/2014/main" id="{766D41BE-F2D3-0FB7-098F-AC79A0BDF4D6}"/>
                </a:ext>
              </a:extLst>
            </p:cNvPr>
            <p:cNvSpPr>
              <a:spLocks/>
            </p:cNvSpPr>
            <p:nvPr/>
          </p:nvSpPr>
          <p:spPr bwMode="auto">
            <a:xfrm>
              <a:off x="6180138" y="7050088"/>
              <a:ext cx="63500" cy="82550"/>
            </a:xfrm>
            <a:custGeom>
              <a:avLst/>
              <a:gdLst>
                <a:gd name="T0" fmla="*/ 26 w 27"/>
                <a:gd name="T1" fmla="*/ 28 h 35"/>
                <a:gd name="T2" fmla="*/ 22 w 27"/>
                <a:gd name="T3" fmla="*/ 21 h 35"/>
                <a:gd name="T4" fmla="*/ 25 w 27"/>
                <a:gd name="T5" fmla="*/ 13 h 35"/>
                <a:gd name="T6" fmla="*/ 12 w 27"/>
                <a:gd name="T7" fmla="*/ 0 h 35"/>
                <a:gd name="T8" fmla="*/ 0 w 27"/>
                <a:gd name="T9" fmla="*/ 13 h 35"/>
                <a:gd name="T10" fmla="*/ 12 w 27"/>
                <a:gd name="T11" fmla="*/ 25 h 35"/>
                <a:gd name="T12" fmla="*/ 13 w 27"/>
                <a:gd name="T13" fmla="*/ 25 h 35"/>
                <a:gd name="T14" fmla="*/ 17 w 27"/>
                <a:gd name="T15" fmla="*/ 33 h 35"/>
                <a:gd name="T16" fmla="*/ 22 w 27"/>
                <a:gd name="T17" fmla="*/ 35 h 35"/>
                <a:gd name="T18" fmla="*/ 24 w 27"/>
                <a:gd name="T19" fmla="*/ 35 h 35"/>
                <a:gd name="T20" fmla="*/ 26 w 27"/>
                <a:gd name="T2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5">
                  <a:moveTo>
                    <a:pt x="26" y="28"/>
                  </a:moveTo>
                  <a:cubicBezTo>
                    <a:pt x="22" y="21"/>
                    <a:pt x="22" y="21"/>
                    <a:pt x="22" y="21"/>
                  </a:cubicBezTo>
                  <a:cubicBezTo>
                    <a:pt x="24" y="18"/>
                    <a:pt x="25" y="16"/>
                    <a:pt x="25" y="13"/>
                  </a:cubicBezTo>
                  <a:cubicBezTo>
                    <a:pt x="25" y="6"/>
                    <a:pt x="19" y="0"/>
                    <a:pt x="12" y="0"/>
                  </a:cubicBezTo>
                  <a:cubicBezTo>
                    <a:pt x="6" y="0"/>
                    <a:pt x="0" y="6"/>
                    <a:pt x="0" y="13"/>
                  </a:cubicBezTo>
                  <a:cubicBezTo>
                    <a:pt x="0" y="20"/>
                    <a:pt x="6" y="25"/>
                    <a:pt x="12" y="25"/>
                  </a:cubicBezTo>
                  <a:cubicBezTo>
                    <a:pt x="13" y="25"/>
                    <a:pt x="13" y="25"/>
                    <a:pt x="13" y="25"/>
                  </a:cubicBezTo>
                  <a:cubicBezTo>
                    <a:pt x="17" y="33"/>
                    <a:pt x="17" y="33"/>
                    <a:pt x="17" y="33"/>
                  </a:cubicBezTo>
                  <a:cubicBezTo>
                    <a:pt x="18" y="34"/>
                    <a:pt x="20" y="35"/>
                    <a:pt x="22" y="35"/>
                  </a:cubicBezTo>
                  <a:cubicBezTo>
                    <a:pt x="23" y="35"/>
                    <a:pt x="23" y="35"/>
                    <a:pt x="24" y="35"/>
                  </a:cubicBezTo>
                  <a:cubicBezTo>
                    <a:pt x="27" y="33"/>
                    <a:pt x="27" y="30"/>
                    <a:pt x="26" y="28"/>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sp>
          <p:nvSpPr>
            <p:cNvPr id="133" name="Freeform 368">
              <a:extLst>
                <a:ext uri="{FF2B5EF4-FFF2-40B4-BE49-F238E27FC236}">
                  <a16:creationId xmlns:a16="http://schemas.microsoft.com/office/drawing/2014/main" id="{937EF977-43EA-4360-9191-2B517B107799}"/>
                </a:ext>
              </a:extLst>
            </p:cNvPr>
            <p:cNvSpPr>
              <a:spLocks/>
            </p:cNvSpPr>
            <p:nvPr/>
          </p:nvSpPr>
          <p:spPr bwMode="auto">
            <a:xfrm>
              <a:off x="6242050" y="7150101"/>
              <a:ext cx="47625" cy="66675"/>
            </a:xfrm>
            <a:custGeom>
              <a:avLst/>
              <a:gdLst>
                <a:gd name="T0" fmla="*/ 1 w 20"/>
                <a:gd name="T1" fmla="*/ 8 h 28"/>
                <a:gd name="T2" fmla="*/ 10 w 20"/>
                <a:gd name="T3" fmla="*/ 26 h 28"/>
                <a:gd name="T4" fmla="*/ 15 w 20"/>
                <a:gd name="T5" fmla="*/ 28 h 28"/>
                <a:gd name="T6" fmla="*/ 17 w 20"/>
                <a:gd name="T7" fmla="*/ 28 h 28"/>
                <a:gd name="T8" fmla="*/ 19 w 20"/>
                <a:gd name="T9" fmla="*/ 21 h 28"/>
                <a:gd name="T10" fmla="*/ 10 w 20"/>
                <a:gd name="T11" fmla="*/ 3 h 28"/>
                <a:gd name="T12" fmla="*/ 3 w 20"/>
                <a:gd name="T13" fmla="*/ 1 h 28"/>
                <a:gd name="T14" fmla="*/ 1 w 20"/>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1" y="8"/>
                  </a:moveTo>
                  <a:cubicBezTo>
                    <a:pt x="10" y="26"/>
                    <a:pt x="10" y="26"/>
                    <a:pt x="10" y="26"/>
                  </a:cubicBezTo>
                  <a:cubicBezTo>
                    <a:pt x="11" y="27"/>
                    <a:pt x="13" y="28"/>
                    <a:pt x="15" y="28"/>
                  </a:cubicBezTo>
                  <a:cubicBezTo>
                    <a:pt x="15" y="28"/>
                    <a:pt x="16" y="28"/>
                    <a:pt x="17" y="28"/>
                  </a:cubicBezTo>
                  <a:cubicBezTo>
                    <a:pt x="19" y="26"/>
                    <a:pt x="20" y="23"/>
                    <a:pt x="19" y="21"/>
                  </a:cubicBezTo>
                  <a:cubicBezTo>
                    <a:pt x="10" y="3"/>
                    <a:pt x="10" y="3"/>
                    <a:pt x="10" y="3"/>
                  </a:cubicBezTo>
                  <a:cubicBezTo>
                    <a:pt x="8" y="1"/>
                    <a:pt x="5" y="0"/>
                    <a:pt x="3" y="1"/>
                  </a:cubicBezTo>
                  <a:cubicBezTo>
                    <a:pt x="0" y="3"/>
                    <a:pt x="0" y="6"/>
                    <a:pt x="1" y="8"/>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sp>
          <p:nvSpPr>
            <p:cNvPr id="134" name="Freeform 369">
              <a:extLst>
                <a:ext uri="{FF2B5EF4-FFF2-40B4-BE49-F238E27FC236}">
                  <a16:creationId xmlns:a16="http://schemas.microsoft.com/office/drawing/2014/main" id="{BF86A6D1-0F8E-AD75-C5B0-077B0A43B101}"/>
                </a:ext>
              </a:extLst>
            </p:cNvPr>
            <p:cNvSpPr>
              <a:spLocks/>
            </p:cNvSpPr>
            <p:nvPr/>
          </p:nvSpPr>
          <p:spPr bwMode="auto">
            <a:xfrm>
              <a:off x="6464300" y="7386638"/>
              <a:ext cx="68263" cy="49213"/>
            </a:xfrm>
            <a:custGeom>
              <a:avLst/>
              <a:gdLst>
                <a:gd name="T0" fmla="*/ 25 w 29"/>
                <a:gd name="T1" fmla="*/ 12 h 21"/>
                <a:gd name="T2" fmla="*/ 8 w 29"/>
                <a:gd name="T3" fmla="*/ 2 h 21"/>
                <a:gd name="T4" fmla="*/ 1 w 29"/>
                <a:gd name="T5" fmla="*/ 4 h 21"/>
                <a:gd name="T6" fmla="*/ 3 w 29"/>
                <a:gd name="T7" fmla="*/ 10 h 21"/>
                <a:gd name="T8" fmla="*/ 21 w 29"/>
                <a:gd name="T9" fmla="*/ 20 h 21"/>
                <a:gd name="T10" fmla="*/ 23 w 29"/>
                <a:gd name="T11" fmla="*/ 21 h 21"/>
                <a:gd name="T12" fmla="*/ 27 w 29"/>
                <a:gd name="T13" fmla="*/ 18 h 21"/>
                <a:gd name="T14" fmla="*/ 25 w 29"/>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25" y="12"/>
                  </a:moveTo>
                  <a:cubicBezTo>
                    <a:pt x="8" y="2"/>
                    <a:pt x="8" y="2"/>
                    <a:pt x="8" y="2"/>
                  </a:cubicBezTo>
                  <a:cubicBezTo>
                    <a:pt x="6" y="0"/>
                    <a:pt x="3" y="1"/>
                    <a:pt x="1" y="4"/>
                  </a:cubicBezTo>
                  <a:cubicBezTo>
                    <a:pt x="0" y="6"/>
                    <a:pt x="1" y="9"/>
                    <a:pt x="3" y="10"/>
                  </a:cubicBezTo>
                  <a:cubicBezTo>
                    <a:pt x="21" y="20"/>
                    <a:pt x="21" y="20"/>
                    <a:pt x="21" y="20"/>
                  </a:cubicBezTo>
                  <a:cubicBezTo>
                    <a:pt x="21" y="21"/>
                    <a:pt x="22" y="21"/>
                    <a:pt x="23" y="21"/>
                  </a:cubicBezTo>
                  <a:cubicBezTo>
                    <a:pt x="25" y="21"/>
                    <a:pt x="26" y="20"/>
                    <a:pt x="27" y="18"/>
                  </a:cubicBezTo>
                  <a:cubicBezTo>
                    <a:pt x="29" y="16"/>
                    <a:pt x="28" y="13"/>
                    <a:pt x="25" y="12"/>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sp>
          <p:nvSpPr>
            <p:cNvPr id="135" name="Freeform 370">
              <a:extLst>
                <a:ext uri="{FF2B5EF4-FFF2-40B4-BE49-F238E27FC236}">
                  <a16:creationId xmlns:a16="http://schemas.microsoft.com/office/drawing/2014/main" id="{FD20F0B6-7F54-42AF-EFE5-877DE8E3BF27}"/>
                </a:ext>
              </a:extLst>
            </p:cNvPr>
            <p:cNvSpPr>
              <a:spLocks/>
            </p:cNvSpPr>
            <p:nvPr/>
          </p:nvSpPr>
          <p:spPr bwMode="auto">
            <a:xfrm>
              <a:off x="6145213" y="7380288"/>
              <a:ext cx="77788" cy="65088"/>
            </a:xfrm>
            <a:custGeom>
              <a:avLst/>
              <a:gdLst>
                <a:gd name="T0" fmla="*/ 25 w 33"/>
                <a:gd name="T1" fmla="*/ 2 h 28"/>
                <a:gd name="T2" fmla="*/ 19 w 33"/>
                <a:gd name="T3" fmla="*/ 5 h 28"/>
                <a:gd name="T4" fmla="*/ 13 w 33"/>
                <a:gd name="T5" fmla="*/ 3 h 28"/>
                <a:gd name="T6" fmla="*/ 0 w 33"/>
                <a:gd name="T7" fmla="*/ 16 h 28"/>
                <a:gd name="T8" fmla="*/ 13 w 33"/>
                <a:gd name="T9" fmla="*/ 28 h 28"/>
                <a:gd name="T10" fmla="*/ 25 w 33"/>
                <a:gd name="T11" fmla="*/ 16 h 28"/>
                <a:gd name="T12" fmla="*/ 25 w 33"/>
                <a:gd name="T13" fmla="*/ 13 h 28"/>
                <a:gd name="T14" fmla="*/ 30 w 33"/>
                <a:gd name="T15" fmla="*/ 10 h 28"/>
                <a:gd name="T16" fmla="*/ 32 w 33"/>
                <a:gd name="T17" fmla="*/ 4 h 28"/>
                <a:gd name="T18" fmla="*/ 25 w 33"/>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8">
                  <a:moveTo>
                    <a:pt x="25" y="2"/>
                  </a:moveTo>
                  <a:cubicBezTo>
                    <a:pt x="19" y="5"/>
                    <a:pt x="19" y="5"/>
                    <a:pt x="19" y="5"/>
                  </a:cubicBezTo>
                  <a:cubicBezTo>
                    <a:pt x="17" y="4"/>
                    <a:pt x="15" y="3"/>
                    <a:pt x="13" y="3"/>
                  </a:cubicBezTo>
                  <a:cubicBezTo>
                    <a:pt x="6" y="3"/>
                    <a:pt x="0" y="9"/>
                    <a:pt x="0" y="16"/>
                  </a:cubicBezTo>
                  <a:cubicBezTo>
                    <a:pt x="0" y="23"/>
                    <a:pt x="6" y="28"/>
                    <a:pt x="13" y="28"/>
                  </a:cubicBezTo>
                  <a:cubicBezTo>
                    <a:pt x="20" y="28"/>
                    <a:pt x="25" y="23"/>
                    <a:pt x="25" y="16"/>
                  </a:cubicBezTo>
                  <a:cubicBezTo>
                    <a:pt x="25" y="15"/>
                    <a:pt x="25" y="14"/>
                    <a:pt x="25" y="13"/>
                  </a:cubicBezTo>
                  <a:cubicBezTo>
                    <a:pt x="30" y="10"/>
                    <a:pt x="30" y="10"/>
                    <a:pt x="30" y="10"/>
                  </a:cubicBezTo>
                  <a:cubicBezTo>
                    <a:pt x="32" y="9"/>
                    <a:pt x="33" y="6"/>
                    <a:pt x="32" y="4"/>
                  </a:cubicBezTo>
                  <a:cubicBezTo>
                    <a:pt x="31" y="1"/>
                    <a:pt x="28" y="0"/>
                    <a:pt x="25" y="2"/>
                  </a:cubicBezTo>
                  <a:close/>
                </a:path>
              </a:pathLst>
            </a:custGeom>
            <a:grpFill/>
            <a:ln>
              <a:solidFill>
                <a:srgbClr val="44A09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grpSp>
      <p:sp>
        <p:nvSpPr>
          <p:cNvPr id="137" name="Oval 136">
            <a:extLst>
              <a:ext uri="{FF2B5EF4-FFF2-40B4-BE49-F238E27FC236}">
                <a16:creationId xmlns:a16="http://schemas.microsoft.com/office/drawing/2014/main" id="{0F7498CE-6D3E-4597-945E-5CBA52694705}"/>
              </a:ext>
              <a:ext uri="{C183D7F6-B498-43B3-948B-1728B52AA6E4}">
                <adec:decorative xmlns:adec="http://schemas.microsoft.com/office/drawing/2017/decorative" val="1"/>
              </a:ext>
            </a:extLst>
          </p:cNvPr>
          <p:cNvSpPr/>
          <p:nvPr/>
        </p:nvSpPr>
        <p:spPr>
          <a:xfrm>
            <a:off x="8908006" y="2434096"/>
            <a:ext cx="731520" cy="731520"/>
          </a:xfrm>
          <a:prstGeom prst="ellipse">
            <a:avLst/>
          </a:prstGeom>
          <a:solidFill>
            <a:srgbClr val="FFFFFF"/>
          </a:solidFill>
          <a:ln w="41275" cap="flat" cmpd="sng" algn="ctr">
            <a:solidFill>
              <a:srgbClr val="44A09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Open Sans"/>
              <a:cs typeface="Calibri"/>
              <a:sym typeface="Open Sans"/>
            </a:endParaRPr>
          </a:p>
        </p:txBody>
      </p:sp>
      <p:pic>
        <p:nvPicPr>
          <p:cNvPr id="138" name="Graphic 137">
            <a:extLst>
              <a:ext uri="{FF2B5EF4-FFF2-40B4-BE49-F238E27FC236}">
                <a16:creationId xmlns:a16="http://schemas.microsoft.com/office/drawing/2014/main" id="{EF978AEE-41EA-DF64-0D35-D344BCAB42E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2644" y="2509601"/>
            <a:ext cx="560453" cy="560453"/>
          </a:xfrm>
          <a:prstGeom prst="rect">
            <a:avLst/>
          </a:prstGeom>
        </p:spPr>
      </p:pic>
      <p:sp>
        <p:nvSpPr>
          <p:cNvPr id="142" name="Line 16">
            <a:extLst>
              <a:ext uri="{FF2B5EF4-FFF2-40B4-BE49-F238E27FC236}">
                <a16:creationId xmlns:a16="http://schemas.microsoft.com/office/drawing/2014/main" id="{502322A5-B11D-F01E-A088-E9716DB96517}"/>
              </a:ext>
              <a:ext uri="{C183D7F6-B498-43B3-948B-1728B52AA6E4}">
                <adec:decorative xmlns:adec="http://schemas.microsoft.com/office/drawing/2017/decorative" val="1"/>
              </a:ext>
            </a:extLst>
          </p:cNvPr>
          <p:cNvSpPr>
            <a:spLocks noChangeShapeType="1"/>
          </p:cNvSpPr>
          <p:nvPr/>
        </p:nvSpPr>
        <p:spPr bwMode="auto">
          <a:xfrm rot="16200000">
            <a:off x="3197782" y="4360314"/>
            <a:ext cx="2896663" cy="23112"/>
          </a:xfrm>
          <a:prstGeom prst="line">
            <a:avLst/>
          </a:prstGeom>
          <a:noFill/>
          <a:ln w="42863">
            <a:solidFill>
              <a:srgbClr val="44A09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nvGrpSpPr>
          <p:cNvPr id="2" name="Group 1">
            <a:extLst>
              <a:ext uri="{FF2B5EF4-FFF2-40B4-BE49-F238E27FC236}">
                <a16:creationId xmlns:a16="http://schemas.microsoft.com/office/drawing/2014/main" id="{98289C30-B019-5539-0C7C-D609E00D92C4}"/>
              </a:ext>
              <a:ext uri="{C183D7F6-B498-43B3-948B-1728B52AA6E4}">
                <adec:decorative xmlns:adec="http://schemas.microsoft.com/office/drawing/2017/decorative" val="1"/>
              </a:ext>
            </a:extLst>
          </p:cNvPr>
          <p:cNvGrpSpPr/>
          <p:nvPr/>
        </p:nvGrpSpPr>
        <p:grpSpPr>
          <a:xfrm>
            <a:off x="331062" y="4646166"/>
            <a:ext cx="11602208" cy="1419012"/>
            <a:chOff x="331062" y="4646166"/>
            <a:chExt cx="11602208" cy="1419012"/>
          </a:xfrm>
        </p:grpSpPr>
        <p:sp>
          <p:nvSpPr>
            <p:cNvPr id="9" name="Line 14">
              <a:extLst>
                <a:ext uri="{FF2B5EF4-FFF2-40B4-BE49-F238E27FC236}">
                  <a16:creationId xmlns:a16="http://schemas.microsoft.com/office/drawing/2014/main" id="{59A63313-5738-DA3E-BAA0-476349B79B0D}"/>
                </a:ext>
                <a:ext uri="{C183D7F6-B498-43B3-948B-1728B52AA6E4}">
                  <adec:decorative xmlns:adec="http://schemas.microsoft.com/office/drawing/2017/decorative" val="1"/>
                </a:ext>
              </a:extLst>
            </p:cNvPr>
            <p:cNvSpPr>
              <a:spLocks noChangeShapeType="1"/>
            </p:cNvSpPr>
            <p:nvPr/>
          </p:nvSpPr>
          <p:spPr bwMode="auto">
            <a:xfrm rot="16200000" flipV="1">
              <a:off x="6699714" y="5383551"/>
              <a:ext cx="1108339" cy="0"/>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 name="Line 17">
              <a:extLst>
                <a:ext uri="{FF2B5EF4-FFF2-40B4-BE49-F238E27FC236}">
                  <a16:creationId xmlns:a16="http://schemas.microsoft.com/office/drawing/2014/main" id="{8B8EE5F0-985F-1F3C-DB03-94932CEFBABF}"/>
                </a:ext>
                <a:ext uri="{C183D7F6-B498-43B3-948B-1728B52AA6E4}">
                  <adec:decorative xmlns:adec="http://schemas.microsoft.com/office/drawing/2017/decorative" val="1"/>
                </a:ext>
              </a:extLst>
            </p:cNvPr>
            <p:cNvSpPr>
              <a:spLocks noChangeShapeType="1"/>
            </p:cNvSpPr>
            <p:nvPr/>
          </p:nvSpPr>
          <p:spPr bwMode="auto">
            <a:xfrm rot="16200000" flipV="1">
              <a:off x="6130171" y="5376229"/>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 name="Line 26">
              <a:extLst>
                <a:ext uri="{FF2B5EF4-FFF2-40B4-BE49-F238E27FC236}">
                  <a16:creationId xmlns:a16="http://schemas.microsoft.com/office/drawing/2014/main" id="{8734BB53-270C-2038-8999-D2E6E119FCEA}"/>
                </a:ext>
                <a:ext uri="{C183D7F6-B498-43B3-948B-1728B52AA6E4}">
                  <adec:decorative xmlns:adec="http://schemas.microsoft.com/office/drawing/2017/decorative" val="1"/>
                </a:ext>
              </a:extLst>
            </p:cNvPr>
            <p:cNvSpPr>
              <a:spLocks noChangeShapeType="1"/>
            </p:cNvSpPr>
            <p:nvPr/>
          </p:nvSpPr>
          <p:spPr bwMode="auto">
            <a:xfrm rot="16200000" flipH="1" flipV="1">
              <a:off x="4647976" y="5384510"/>
              <a:ext cx="1106424"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 name="Line 27">
              <a:extLst>
                <a:ext uri="{FF2B5EF4-FFF2-40B4-BE49-F238E27FC236}">
                  <a16:creationId xmlns:a16="http://schemas.microsoft.com/office/drawing/2014/main" id="{ADB9E6CE-236F-4BBD-F612-11993D873659}"/>
                </a:ext>
                <a:ext uri="{C183D7F6-B498-43B3-948B-1728B52AA6E4}">
                  <adec:decorative xmlns:adec="http://schemas.microsoft.com/office/drawing/2017/decorative" val="1"/>
                </a:ext>
              </a:extLst>
            </p:cNvPr>
            <p:cNvSpPr>
              <a:spLocks noChangeShapeType="1"/>
            </p:cNvSpPr>
            <p:nvPr/>
          </p:nvSpPr>
          <p:spPr bwMode="auto">
            <a:xfrm rot="16200000" flipH="1" flipV="1">
              <a:off x="4941305" y="5383551"/>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4" name="Line 28">
              <a:extLst>
                <a:ext uri="{FF2B5EF4-FFF2-40B4-BE49-F238E27FC236}">
                  <a16:creationId xmlns:a16="http://schemas.microsoft.com/office/drawing/2014/main" id="{E1D79769-B6D3-01F5-AB18-B43EDF970449}"/>
                </a:ext>
                <a:ext uri="{C183D7F6-B498-43B3-948B-1728B52AA6E4}">
                  <adec:decorative xmlns:adec="http://schemas.microsoft.com/office/drawing/2017/decorative" val="1"/>
                </a:ext>
              </a:extLst>
            </p:cNvPr>
            <p:cNvSpPr>
              <a:spLocks noChangeShapeType="1"/>
            </p:cNvSpPr>
            <p:nvPr/>
          </p:nvSpPr>
          <p:spPr bwMode="auto">
            <a:xfrm rot="16200000" flipH="1" flipV="1">
              <a:off x="5311333" y="5391209"/>
              <a:ext cx="914400"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5" name="Line 29">
              <a:extLst>
                <a:ext uri="{FF2B5EF4-FFF2-40B4-BE49-F238E27FC236}">
                  <a16:creationId xmlns:a16="http://schemas.microsoft.com/office/drawing/2014/main" id="{F3169B63-15E0-84D1-9F24-9DB293E92CB0}"/>
                </a:ext>
                <a:ext uri="{C183D7F6-B498-43B3-948B-1728B52AA6E4}">
                  <adec:decorative xmlns:adec="http://schemas.microsoft.com/office/drawing/2017/decorative" val="1"/>
                </a:ext>
              </a:extLst>
            </p:cNvPr>
            <p:cNvSpPr>
              <a:spLocks noChangeShapeType="1"/>
            </p:cNvSpPr>
            <p:nvPr/>
          </p:nvSpPr>
          <p:spPr bwMode="auto">
            <a:xfrm rot="16200000" flipH="1" flipV="1">
              <a:off x="5726074" y="5389407"/>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6" name="Line 37">
              <a:extLst>
                <a:ext uri="{FF2B5EF4-FFF2-40B4-BE49-F238E27FC236}">
                  <a16:creationId xmlns:a16="http://schemas.microsoft.com/office/drawing/2014/main" id="{A96BD064-9618-597B-2408-9206994CE626}"/>
                </a:ext>
                <a:ext uri="{C183D7F6-B498-43B3-948B-1728B52AA6E4}">
                  <adec:decorative xmlns:adec="http://schemas.microsoft.com/office/drawing/2017/decorative" val="1"/>
                </a:ext>
              </a:extLst>
            </p:cNvPr>
            <p:cNvSpPr>
              <a:spLocks noChangeShapeType="1"/>
            </p:cNvSpPr>
            <p:nvPr/>
          </p:nvSpPr>
          <p:spPr bwMode="auto">
            <a:xfrm rot="16200000" flipV="1">
              <a:off x="2373741" y="5422119"/>
              <a:ext cx="1031200"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7" name="Line 38">
              <a:extLst>
                <a:ext uri="{FF2B5EF4-FFF2-40B4-BE49-F238E27FC236}">
                  <a16:creationId xmlns:a16="http://schemas.microsoft.com/office/drawing/2014/main" id="{13C2C234-AA73-B68F-7F38-E684C1ACE5D9}"/>
                </a:ext>
                <a:ext uri="{C183D7F6-B498-43B3-948B-1728B52AA6E4}">
                  <adec:decorative xmlns:adec="http://schemas.microsoft.com/office/drawing/2017/decorative" val="1"/>
                </a:ext>
              </a:extLst>
            </p:cNvPr>
            <p:cNvSpPr>
              <a:spLocks noChangeShapeType="1"/>
            </p:cNvSpPr>
            <p:nvPr/>
          </p:nvSpPr>
          <p:spPr bwMode="auto">
            <a:xfrm rot="16200000" flipV="1">
              <a:off x="2151425" y="5384283"/>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8" name="Line 48">
              <a:extLst>
                <a:ext uri="{FF2B5EF4-FFF2-40B4-BE49-F238E27FC236}">
                  <a16:creationId xmlns:a16="http://schemas.microsoft.com/office/drawing/2014/main" id="{94C54F45-AFC3-2353-175D-C622E5CEB0AA}"/>
                </a:ext>
                <a:ext uri="{C183D7F6-B498-43B3-948B-1728B52AA6E4}">
                  <adec:decorative xmlns:adec="http://schemas.microsoft.com/office/drawing/2017/decorative" val="1"/>
                </a:ext>
              </a:extLst>
            </p:cNvPr>
            <p:cNvSpPr>
              <a:spLocks noChangeShapeType="1"/>
            </p:cNvSpPr>
            <p:nvPr/>
          </p:nvSpPr>
          <p:spPr bwMode="auto">
            <a:xfrm rot="16200000" flipH="1" flipV="1">
              <a:off x="873474" y="5340133"/>
              <a:ext cx="1106424"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9" name="Line 49">
              <a:extLst>
                <a:ext uri="{FF2B5EF4-FFF2-40B4-BE49-F238E27FC236}">
                  <a16:creationId xmlns:a16="http://schemas.microsoft.com/office/drawing/2014/main" id="{FB237FC1-11A9-CE8C-F260-824134239BA1}"/>
                </a:ext>
                <a:ext uri="{C183D7F6-B498-43B3-948B-1728B52AA6E4}">
                  <adec:decorative xmlns:adec="http://schemas.microsoft.com/office/drawing/2017/decorative" val="1"/>
                </a:ext>
              </a:extLst>
            </p:cNvPr>
            <p:cNvSpPr>
              <a:spLocks noChangeShapeType="1"/>
            </p:cNvSpPr>
            <p:nvPr/>
          </p:nvSpPr>
          <p:spPr bwMode="auto">
            <a:xfrm rot="16200000" flipH="1" flipV="1">
              <a:off x="1234885" y="5384283"/>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0" name="Line 50">
              <a:extLst>
                <a:ext uri="{FF2B5EF4-FFF2-40B4-BE49-F238E27FC236}">
                  <a16:creationId xmlns:a16="http://schemas.microsoft.com/office/drawing/2014/main" id="{758B3CC2-B08E-3142-0122-1E4CDFFBE603}"/>
                </a:ext>
                <a:ext uri="{C183D7F6-B498-43B3-948B-1728B52AA6E4}">
                  <adec:decorative xmlns:adec="http://schemas.microsoft.com/office/drawing/2017/decorative" val="1"/>
                </a:ext>
              </a:extLst>
            </p:cNvPr>
            <p:cNvSpPr>
              <a:spLocks noChangeShapeType="1"/>
            </p:cNvSpPr>
            <p:nvPr/>
          </p:nvSpPr>
          <p:spPr bwMode="auto">
            <a:xfrm rot="16200000" flipH="1" flipV="1">
              <a:off x="1655820" y="5389407"/>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1" name="Line 71">
              <a:extLst>
                <a:ext uri="{FF2B5EF4-FFF2-40B4-BE49-F238E27FC236}">
                  <a16:creationId xmlns:a16="http://schemas.microsoft.com/office/drawing/2014/main" id="{16ABC9C2-4677-98A5-5C7A-65802711AB88}"/>
                </a:ext>
                <a:ext uri="{C183D7F6-B498-43B3-948B-1728B52AA6E4}">
                  <adec:decorative xmlns:adec="http://schemas.microsoft.com/office/drawing/2017/decorative" val="1"/>
                </a:ext>
              </a:extLst>
            </p:cNvPr>
            <p:cNvSpPr>
              <a:spLocks noChangeShapeType="1"/>
            </p:cNvSpPr>
            <p:nvPr/>
          </p:nvSpPr>
          <p:spPr bwMode="auto">
            <a:xfrm rot="16200000" flipH="1" flipV="1">
              <a:off x="2923321" y="5359134"/>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2" name="Line 72">
              <a:extLst>
                <a:ext uri="{FF2B5EF4-FFF2-40B4-BE49-F238E27FC236}">
                  <a16:creationId xmlns:a16="http://schemas.microsoft.com/office/drawing/2014/main" id="{276D28EA-F2FA-6D06-6456-184D160A97E5}"/>
                </a:ext>
                <a:ext uri="{C183D7F6-B498-43B3-948B-1728B52AA6E4}">
                  <adec:decorative xmlns:adec="http://schemas.microsoft.com/office/drawing/2017/decorative" val="1"/>
                </a:ext>
              </a:extLst>
            </p:cNvPr>
            <p:cNvSpPr>
              <a:spLocks noChangeShapeType="1"/>
            </p:cNvSpPr>
            <p:nvPr/>
          </p:nvSpPr>
          <p:spPr bwMode="auto">
            <a:xfrm rot="16200000" flipH="1" flipV="1">
              <a:off x="3250978" y="5384283"/>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3" name="Line 17">
              <a:extLst>
                <a:ext uri="{FF2B5EF4-FFF2-40B4-BE49-F238E27FC236}">
                  <a16:creationId xmlns:a16="http://schemas.microsoft.com/office/drawing/2014/main" id="{C9A45587-6763-2E58-F90D-37FF44F593EC}"/>
                </a:ext>
                <a:ext uri="{C183D7F6-B498-43B3-948B-1728B52AA6E4}">
                  <adec:decorative xmlns:adec="http://schemas.microsoft.com/office/drawing/2017/decorative" val="1"/>
                </a:ext>
              </a:extLst>
            </p:cNvPr>
            <p:cNvSpPr>
              <a:spLocks noChangeShapeType="1"/>
            </p:cNvSpPr>
            <p:nvPr/>
          </p:nvSpPr>
          <p:spPr bwMode="auto">
            <a:xfrm rot="16200000" flipV="1">
              <a:off x="31649" y="5333769"/>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4" name="Line 17">
              <a:extLst>
                <a:ext uri="{FF2B5EF4-FFF2-40B4-BE49-F238E27FC236}">
                  <a16:creationId xmlns:a16="http://schemas.microsoft.com/office/drawing/2014/main" id="{09162D1F-30F5-FEF0-A7BE-4E373F1F4C65}"/>
                </a:ext>
                <a:ext uri="{C183D7F6-B498-43B3-948B-1728B52AA6E4}">
                  <adec:decorative xmlns:adec="http://schemas.microsoft.com/office/drawing/2017/decorative" val="1"/>
                </a:ext>
              </a:extLst>
            </p:cNvPr>
            <p:cNvSpPr>
              <a:spLocks noChangeShapeType="1"/>
            </p:cNvSpPr>
            <p:nvPr/>
          </p:nvSpPr>
          <p:spPr bwMode="auto">
            <a:xfrm rot="16200000" flipV="1">
              <a:off x="2066506" y="5375762"/>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5" name="Freeform 5">
              <a:extLst>
                <a:ext uri="{FF2B5EF4-FFF2-40B4-BE49-F238E27FC236}">
                  <a16:creationId xmlns:a16="http://schemas.microsoft.com/office/drawing/2014/main" id="{342023A9-4A46-8178-6BC6-8F957CC2D12A}"/>
                </a:ext>
                <a:ext uri="{C183D7F6-B498-43B3-948B-1728B52AA6E4}">
                  <adec:decorative xmlns:adec="http://schemas.microsoft.com/office/drawing/2017/decorative" val="1"/>
                </a:ext>
              </a:extLst>
            </p:cNvPr>
            <p:cNvSpPr>
              <a:spLocks/>
            </p:cNvSpPr>
            <p:nvPr/>
          </p:nvSpPr>
          <p:spPr bwMode="auto">
            <a:xfrm rot="16200000" flipV="1">
              <a:off x="7150663" y="5835964"/>
              <a:ext cx="204977" cy="203513"/>
            </a:xfrm>
            <a:custGeom>
              <a:avLst/>
              <a:gdLst>
                <a:gd name="T0" fmla="*/ 140 w 140"/>
                <a:gd name="T1" fmla="*/ 69 h 139"/>
                <a:gd name="T2" fmla="*/ 140 w 140"/>
                <a:gd name="T3" fmla="*/ 69 h 139"/>
                <a:gd name="T4" fmla="*/ 139 w 140"/>
                <a:gd name="T5" fmla="*/ 84 h 139"/>
                <a:gd name="T6" fmla="*/ 134 w 140"/>
                <a:gd name="T7" fmla="*/ 96 h 139"/>
                <a:gd name="T8" fmla="*/ 128 w 140"/>
                <a:gd name="T9" fmla="*/ 108 h 139"/>
                <a:gd name="T10" fmla="*/ 119 w 140"/>
                <a:gd name="T11" fmla="*/ 119 h 139"/>
                <a:gd name="T12" fmla="*/ 108 w 140"/>
                <a:gd name="T13" fmla="*/ 126 h 139"/>
                <a:gd name="T14" fmla="*/ 98 w 140"/>
                <a:gd name="T15" fmla="*/ 133 h 139"/>
                <a:gd name="T16" fmla="*/ 84 w 140"/>
                <a:gd name="T17" fmla="*/ 137 h 139"/>
                <a:gd name="T18" fmla="*/ 70 w 140"/>
                <a:gd name="T19" fmla="*/ 139 h 139"/>
                <a:gd name="T20" fmla="*/ 70 w 140"/>
                <a:gd name="T21" fmla="*/ 139 h 139"/>
                <a:gd name="T22" fmla="*/ 56 w 140"/>
                <a:gd name="T23" fmla="*/ 137 h 139"/>
                <a:gd name="T24" fmla="*/ 43 w 140"/>
                <a:gd name="T25" fmla="*/ 133 h 139"/>
                <a:gd name="T26" fmla="*/ 32 w 140"/>
                <a:gd name="T27" fmla="*/ 126 h 139"/>
                <a:gd name="T28" fmla="*/ 21 w 140"/>
                <a:gd name="T29" fmla="*/ 119 h 139"/>
                <a:gd name="T30" fmla="*/ 12 w 140"/>
                <a:gd name="T31" fmla="*/ 108 h 139"/>
                <a:gd name="T32" fmla="*/ 6 w 140"/>
                <a:gd name="T33" fmla="*/ 96 h 139"/>
                <a:gd name="T34" fmla="*/ 2 w 140"/>
                <a:gd name="T35" fmla="*/ 84 h 139"/>
                <a:gd name="T36" fmla="*/ 0 w 140"/>
                <a:gd name="T37" fmla="*/ 69 h 139"/>
                <a:gd name="T38" fmla="*/ 0 w 140"/>
                <a:gd name="T39" fmla="*/ 69 h 139"/>
                <a:gd name="T40" fmla="*/ 2 w 140"/>
                <a:gd name="T41" fmla="*/ 55 h 139"/>
                <a:gd name="T42" fmla="*/ 6 w 140"/>
                <a:gd name="T43" fmla="*/ 43 h 139"/>
                <a:gd name="T44" fmla="*/ 12 w 140"/>
                <a:gd name="T45" fmla="*/ 30 h 139"/>
                <a:gd name="T46" fmla="*/ 21 w 140"/>
                <a:gd name="T47" fmla="*/ 20 h 139"/>
                <a:gd name="T48" fmla="*/ 32 w 140"/>
                <a:gd name="T49" fmla="*/ 12 h 139"/>
                <a:gd name="T50" fmla="*/ 43 w 140"/>
                <a:gd name="T51" fmla="*/ 5 h 139"/>
                <a:gd name="T52" fmla="*/ 56 w 140"/>
                <a:gd name="T53" fmla="*/ 2 h 139"/>
                <a:gd name="T54" fmla="*/ 70 w 140"/>
                <a:gd name="T55" fmla="*/ 0 h 139"/>
                <a:gd name="T56" fmla="*/ 70 w 140"/>
                <a:gd name="T57" fmla="*/ 0 h 139"/>
                <a:gd name="T58" fmla="*/ 84 w 140"/>
                <a:gd name="T59" fmla="*/ 2 h 139"/>
                <a:gd name="T60" fmla="*/ 98 w 140"/>
                <a:gd name="T61" fmla="*/ 5 h 139"/>
                <a:gd name="T62" fmla="*/ 108 w 140"/>
                <a:gd name="T63" fmla="*/ 12 h 139"/>
                <a:gd name="T64" fmla="*/ 119 w 140"/>
                <a:gd name="T65" fmla="*/ 20 h 139"/>
                <a:gd name="T66" fmla="*/ 128 w 140"/>
                <a:gd name="T67" fmla="*/ 30 h 139"/>
                <a:gd name="T68" fmla="*/ 134 w 140"/>
                <a:gd name="T69" fmla="*/ 43 h 139"/>
                <a:gd name="T70" fmla="*/ 139 w 140"/>
                <a:gd name="T71" fmla="*/ 55 h 139"/>
                <a:gd name="T72" fmla="*/ 140 w 140"/>
                <a:gd name="T73" fmla="*/ 69 h 139"/>
                <a:gd name="T74" fmla="*/ 14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140" y="69"/>
                  </a:moveTo>
                  <a:lnTo>
                    <a:pt x="140" y="69"/>
                  </a:lnTo>
                  <a:lnTo>
                    <a:pt x="139" y="84"/>
                  </a:lnTo>
                  <a:lnTo>
                    <a:pt x="134" y="96"/>
                  </a:lnTo>
                  <a:lnTo>
                    <a:pt x="128" y="108"/>
                  </a:lnTo>
                  <a:lnTo>
                    <a:pt x="119" y="119"/>
                  </a:lnTo>
                  <a:lnTo>
                    <a:pt x="108" y="126"/>
                  </a:lnTo>
                  <a:lnTo>
                    <a:pt x="98" y="133"/>
                  </a:lnTo>
                  <a:lnTo>
                    <a:pt x="84" y="137"/>
                  </a:lnTo>
                  <a:lnTo>
                    <a:pt x="70" y="139"/>
                  </a:lnTo>
                  <a:lnTo>
                    <a:pt x="70" y="139"/>
                  </a:lnTo>
                  <a:lnTo>
                    <a:pt x="56" y="137"/>
                  </a:lnTo>
                  <a:lnTo>
                    <a:pt x="43" y="133"/>
                  </a:lnTo>
                  <a:lnTo>
                    <a:pt x="32" y="126"/>
                  </a:lnTo>
                  <a:lnTo>
                    <a:pt x="21" y="119"/>
                  </a:lnTo>
                  <a:lnTo>
                    <a:pt x="12" y="108"/>
                  </a:lnTo>
                  <a:lnTo>
                    <a:pt x="6" y="96"/>
                  </a:lnTo>
                  <a:lnTo>
                    <a:pt x="2" y="84"/>
                  </a:lnTo>
                  <a:lnTo>
                    <a:pt x="0" y="69"/>
                  </a:lnTo>
                  <a:lnTo>
                    <a:pt x="0" y="69"/>
                  </a:lnTo>
                  <a:lnTo>
                    <a:pt x="2" y="55"/>
                  </a:lnTo>
                  <a:lnTo>
                    <a:pt x="6" y="43"/>
                  </a:lnTo>
                  <a:lnTo>
                    <a:pt x="12" y="30"/>
                  </a:lnTo>
                  <a:lnTo>
                    <a:pt x="21" y="20"/>
                  </a:lnTo>
                  <a:lnTo>
                    <a:pt x="32" y="12"/>
                  </a:lnTo>
                  <a:lnTo>
                    <a:pt x="43" y="5"/>
                  </a:lnTo>
                  <a:lnTo>
                    <a:pt x="56" y="2"/>
                  </a:lnTo>
                  <a:lnTo>
                    <a:pt x="70" y="0"/>
                  </a:lnTo>
                  <a:lnTo>
                    <a:pt x="70" y="0"/>
                  </a:lnTo>
                  <a:lnTo>
                    <a:pt x="84" y="2"/>
                  </a:lnTo>
                  <a:lnTo>
                    <a:pt x="98" y="5"/>
                  </a:lnTo>
                  <a:lnTo>
                    <a:pt x="108" y="12"/>
                  </a:lnTo>
                  <a:lnTo>
                    <a:pt x="119" y="20"/>
                  </a:lnTo>
                  <a:lnTo>
                    <a:pt x="128" y="30"/>
                  </a:lnTo>
                  <a:lnTo>
                    <a:pt x="134" y="43"/>
                  </a:lnTo>
                  <a:lnTo>
                    <a:pt x="139" y="55"/>
                  </a:lnTo>
                  <a:lnTo>
                    <a:pt x="140" y="69"/>
                  </a:lnTo>
                  <a:lnTo>
                    <a:pt x="14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6" name="Freeform 6">
              <a:extLst>
                <a:ext uri="{FF2B5EF4-FFF2-40B4-BE49-F238E27FC236}">
                  <a16:creationId xmlns:a16="http://schemas.microsoft.com/office/drawing/2014/main" id="{CDF4D5B8-4D53-B140-0528-D06E680A98D1}"/>
                </a:ext>
                <a:ext uri="{C183D7F6-B498-43B3-948B-1728B52AA6E4}">
                  <adec:decorative xmlns:adec="http://schemas.microsoft.com/office/drawing/2017/decorative" val="1"/>
                </a:ext>
              </a:extLst>
            </p:cNvPr>
            <p:cNvSpPr>
              <a:spLocks/>
            </p:cNvSpPr>
            <p:nvPr/>
          </p:nvSpPr>
          <p:spPr bwMode="auto">
            <a:xfrm rot="16200000" flipV="1">
              <a:off x="7151395" y="4728357"/>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27" name="Freeform 9">
              <a:extLst>
                <a:ext uri="{FF2B5EF4-FFF2-40B4-BE49-F238E27FC236}">
                  <a16:creationId xmlns:a16="http://schemas.microsoft.com/office/drawing/2014/main" id="{A8A9E975-6EB6-ABAF-9C9C-CBEAFA981538}"/>
                </a:ext>
                <a:ext uri="{C183D7F6-B498-43B3-948B-1728B52AA6E4}">
                  <adec:decorative xmlns:adec="http://schemas.microsoft.com/office/drawing/2017/decorative" val="1"/>
                </a:ext>
              </a:extLst>
            </p:cNvPr>
            <p:cNvSpPr>
              <a:spLocks/>
            </p:cNvSpPr>
            <p:nvPr/>
          </p:nvSpPr>
          <p:spPr bwMode="auto">
            <a:xfrm rot="16200000" flipV="1">
              <a:off x="6584781" y="5744457"/>
              <a:ext cx="202049" cy="204977"/>
            </a:xfrm>
            <a:custGeom>
              <a:avLst/>
              <a:gdLst>
                <a:gd name="T0" fmla="*/ 138 w 138"/>
                <a:gd name="T1" fmla="*/ 70 h 140"/>
                <a:gd name="T2" fmla="*/ 138 w 138"/>
                <a:gd name="T3" fmla="*/ 70 h 140"/>
                <a:gd name="T4" fmla="*/ 137 w 138"/>
                <a:gd name="T5" fmla="*/ 84 h 140"/>
                <a:gd name="T6" fmla="*/ 132 w 138"/>
                <a:gd name="T7" fmla="*/ 97 h 140"/>
                <a:gd name="T8" fmla="*/ 126 w 138"/>
                <a:gd name="T9" fmla="*/ 108 h 140"/>
                <a:gd name="T10" fmla="*/ 117 w 138"/>
                <a:gd name="T11" fmla="*/ 119 h 140"/>
                <a:gd name="T12" fmla="*/ 108 w 138"/>
                <a:gd name="T13" fmla="*/ 128 h 140"/>
                <a:gd name="T14" fmla="*/ 96 w 138"/>
                <a:gd name="T15" fmla="*/ 134 h 140"/>
                <a:gd name="T16" fmla="*/ 82 w 138"/>
                <a:gd name="T17" fmla="*/ 139 h 140"/>
                <a:gd name="T18" fmla="*/ 68 w 138"/>
                <a:gd name="T19" fmla="*/ 140 h 140"/>
                <a:gd name="T20" fmla="*/ 68 w 138"/>
                <a:gd name="T21" fmla="*/ 140 h 140"/>
                <a:gd name="T22" fmla="*/ 55 w 138"/>
                <a:gd name="T23" fmla="*/ 139 h 140"/>
                <a:gd name="T24" fmla="*/ 42 w 138"/>
                <a:gd name="T25" fmla="*/ 134 h 140"/>
                <a:gd name="T26" fmla="*/ 30 w 138"/>
                <a:gd name="T27" fmla="*/ 128 h 140"/>
                <a:gd name="T28" fmla="*/ 19 w 138"/>
                <a:gd name="T29" fmla="*/ 119 h 140"/>
                <a:gd name="T30" fmla="*/ 10 w 138"/>
                <a:gd name="T31" fmla="*/ 108 h 140"/>
                <a:gd name="T32" fmla="*/ 4 w 138"/>
                <a:gd name="T33" fmla="*/ 97 h 140"/>
                <a:gd name="T34" fmla="*/ 1 w 138"/>
                <a:gd name="T35" fmla="*/ 84 h 140"/>
                <a:gd name="T36" fmla="*/ 0 w 138"/>
                <a:gd name="T37" fmla="*/ 70 h 140"/>
                <a:gd name="T38" fmla="*/ 0 w 138"/>
                <a:gd name="T39" fmla="*/ 70 h 140"/>
                <a:gd name="T40" fmla="*/ 1 w 138"/>
                <a:gd name="T41" fmla="*/ 56 h 140"/>
                <a:gd name="T42" fmla="*/ 4 w 138"/>
                <a:gd name="T43" fmla="*/ 43 h 140"/>
                <a:gd name="T44" fmla="*/ 10 w 138"/>
                <a:gd name="T45" fmla="*/ 32 h 140"/>
                <a:gd name="T46" fmla="*/ 19 w 138"/>
                <a:gd name="T47" fmla="*/ 21 h 140"/>
                <a:gd name="T48" fmla="*/ 30 w 138"/>
                <a:gd name="T49" fmla="*/ 12 h 140"/>
                <a:gd name="T50" fmla="*/ 42 w 138"/>
                <a:gd name="T51" fmla="*/ 6 h 140"/>
                <a:gd name="T52" fmla="*/ 55 w 138"/>
                <a:gd name="T53" fmla="*/ 1 h 140"/>
                <a:gd name="T54" fmla="*/ 68 w 138"/>
                <a:gd name="T55" fmla="*/ 0 h 140"/>
                <a:gd name="T56" fmla="*/ 68 w 138"/>
                <a:gd name="T57" fmla="*/ 0 h 140"/>
                <a:gd name="T58" fmla="*/ 82 w 138"/>
                <a:gd name="T59" fmla="*/ 1 h 140"/>
                <a:gd name="T60" fmla="*/ 96 w 138"/>
                <a:gd name="T61" fmla="*/ 6 h 140"/>
                <a:gd name="T62" fmla="*/ 108 w 138"/>
                <a:gd name="T63" fmla="*/ 12 h 140"/>
                <a:gd name="T64" fmla="*/ 117 w 138"/>
                <a:gd name="T65" fmla="*/ 21 h 140"/>
                <a:gd name="T66" fmla="*/ 126 w 138"/>
                <a:gd name="T67" fmla="*/ 32 h 140"/>
                <a:gd name="T68" fmla="*/ 132 w 138"/>
                <a:gd name="T69" fmla="*/ 43 h 140"/>
                <a:gd name="T70" fmla="*/ 137 w 138"/>
                <a:gd name="T71" fmla="*/ 56 h 140"/>
                <a:gd name="T72" fmla="*/ 138 w 138"/>
                <a:gd name="T73" fmla="*/ 70 h 140"/>
                <a:gd name="T74" fmla="*/ 138 w 138"/>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40">
                  <a:moveTo>
                    <a:pt x="138" y="70"/>
                  </a:moveTo>
                  <a:lnTo>
                    <a:pt x="138" y="70"/>
                  </a:lnTo>
                  <a:lnTo>
                    <a:pt x="137" y="84"/>
                  </a:lnTo>
                  <a:lnTo>
                    <a:pt x="132" y="97"/>
                  </a:lnTo>
                  <a:lnTo>
                    <a:pt x="126" y="108"/>
                  </a:lnTo>
                  <a:lnTo>
                    <a:pt x="117" y="119"/>
                  </a:lnTo>
                  <a:lnTo>
                    <a:pt x="108" y="128"/>
                  </a:lnTo>
                  <a:lnTo>
                    <a:pt x="96" y="134"/>
                  </a:lnTo>
                  <a:lnTo>
                    <a:pt x="82" y="139"/>
                  </a:lnTo>
                  <a:lnTo>
                    <a:pt x="68" y="140"/>
                  </a:lnTo>
                  <a:lnTo>
                    <a:pt x="68" y="140"/>
                  </a:lnTo>
                  <a:lnTo>
                    <a:pt x="55" y="139"/>
                  </a:lnTo>
                  <a:lnTo>
                    <a:pt x="42" y="134"/>
                  </a:lnTo>
                  <a:lnTo>
                    <a:pt x="30" y="128"/>
                  </a:lnTo>
                  <a:lnTo>
                    <a:pt x="19" y="119"/>
                  </a:lnTo>
                  <a:lnTo>
                    <a:pt x="10" y="108"/>
                  </a:lnTo>
                  <a:lnTo>
                    <a:pt x="4" y="97"/>
                  </a:lnTo>
                  <a:lnTo>
                    <a:pt x="1" y="84"/>
                  </a:lnTo>
                  <a:lnTo>
                    <a:pt x="0" y="70"/>
                  </a:lnTo>
                  <a:lnTo>
                    <a:pt x="0" y="70"/>
                  </a:lnTo>
                  <a:lnTo>
                    <a:pt x="1" y="56"/>
                  </a:lnTo>
                  <a:lnTo>
                    <a:pt x="4" y="43"/>
                  </a:lnTo>
                  <a:lnTo>
                    <a:pt x="10" y="32"/>
                  </a:lnTo>
                  <a:lnTo>
                    <a:pt x="19" y="21"/>
                  </a:lnTo>
                  <a:lnTo>
                    <a:pt x="30" y="12"/>
                  </a:lnTo>
                  <a:lnTo>
                    <a:pt x="42" y="6"/>
                  </a:lnTo>
                  <a:lnTo>
                    <a:pt x="55" y="1"/>
                  </a:lnTo>
                  <a:lnTo>
                    <a:pt x="68" y="0"/>
                  </a:lnTo>
                  <a:lnTo>
                    <a:pt x="68" y="0"/>
                  </a:lnTo>
                  <a:lnTo>
                    <a:pt x="82" y="1"/>
                  </a:lnTo>
                  <a:lnTo>
                    <a:pt x="96" y="6"/>
                  </a:lnTo>
                  <a:lnTo>
                    <a:pt x="108" y="12"/>
                  </a:lnTo>
                  <a:lnTo>
                    <a:pt x="117" y="21"/>
                  </a:lnTo>
                  <a:lnTo>
                    <a:pt x="126" y="32"/>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8" name="Freeform 11">
              <a:extLst>
                <a:ext uri="{FF2B5EF4-FFF2-40B4-BE49-F238E27FC236}">
                  <a16:creationId xmlns:a16="http://schemas.microsoft.com/office/drawing/2014/main" id="{1A092122-A33C-D60E-A5F9-EEF036A26616}"/>
                </a:ext>
                <a:ext uri="{C183D7F6-B498-43B3-948B-1728B52AA6E4}">
                  <adec:decorative xmlns:adec="http://schemas.microsoft.com/office/drawing/2017/decorative" val="1"/>
                </a:ext>
              </a:extLst>
            </p:cNvPr>
            <p:cNvSpPr>
              <a:spLocks/>
            </p:cNvSpPr>
            <p:nvPr/>
          </p:nvSpPr>
          <p:spPr bwMode="auto">
            <a:xfrm rot="16200000" flipV="1">
              <a:off x="6329292" y="5575350"/>
              <a:ext cx="202049" cy="203513"/>
            </a:xfrm>
            <a:custGeom>
              <a:avLst/>
              <a:gdLst>
                <a:gd name="T0" fmla="*/ 138 w 138"/>
                <a:gd name="T1" fmla="*/ 70 h 139"/>
                <a:gd name="T2" fmla="*/ 138 w 138"/>
                <a:gd name="T3" fmla="*/ 70 h 139"/>
                <a:gd name="T4" fmla="*/ 137 w 138"/>
                <a:gd name="T5" fmla="*/ 84 h 139"/>
                <a:gd name="T6" fmla="*/ 134 w 138"/>
                <a:gd name="T7" fmla="*/ 98 h 139"/>
                <a:gd name="T8" fmla="*/ 128 w 138"/>
                <a:gd name="T9" fmla="*/ 108 h 139"/>
                <a:gd name="T10" fmla="*/ 119 w 138"/>
                <a:gd name="T11" fmla="*/ 119 h 139"/>
                <a:gd name="T12" fmla="*/ 108 w 138"/>
                <a:gd name="T13" fmla="*/ 128 h 139"/>
                <a:gd name="T14" fmla="*/ 97 w 138"/>
                <a:gd name="T15" fmla="*/ 134 h 139"/>
                <a:gd name="T16" fmla="*/ 84 w 138"/>
                <a:gd name="T17" fmla="*/ 137 h 139"/>
                <a:gd name="T18" fmla="*/ 70 w 138"/>
                <a:gd name="T19" fmla="*/ 139 h 139"/>
                <a:gd name="T20" fmla="*/ 70 w 138"/>
                <a:gd name="T21" fmla="*/ 139 h 139"/>
                <a:gd name="T22" fmla="*/ 56 w 138"/>
                <a:gd name="T23" fmla="*/ 137 h 139"/>
                <a:gd name="T24" fmla="*/ 42 w 138"/>
                <a:gd name="T25" fmla="*/ 134 h 139"/>
                <a:gd name="T26" fmla="*/ 30 w 138"/>
                <a:gd name="T27" fmla="*/ 128 h 139"/>
                <a:gd name="T28" fmla="*/ 21 w 138"/>
                <a:gd name="T29" fmla="*/ 119 h 139"/>
                <a:gd name="T30" fmla="*/ 12 w 138"/>
                <a:gd name="T31" fmla="*/ 108 h 139"/>
                <a:gd name="T32" fmla="*/ 6 w 138"/>
                <a:gd name="T33" fmla="*/ 98 h 139"/>
                <a:gd name="T34" fmla="*/ 1 w 138"/>
                <a:gd name="T35" fmla="*/ 84 h 139"/>
                <a:gd name="T36" fmla="*/ 0 w 138"/>
                <a:gd name="T37" fmla="*/ 70 h 139"/>
                <a:gd name="T38" fmla="*/ 0 w 138"/>
                <a:gd name="T39" fmla="*/ 70 h 139"/>
                <a:gd name="T40" fmla="*/ 1 w 138"/>
                <a:gd name="T41" fmla="*/ 56 h 139"/>
                <a:gd name="T42" fmla="*/ 6 w 138"/>
                <a:gd name="T43" fmla="*/ 43 h 139"/>
                <a:gd name="T44" fmla="*/ 12 w 138"/>
                <a:gd name="T45" fmla="*/ 31 h 139"/>
                <a:gd name="T46" fmla="*/ 21 w 138"/>
                <a:gd name="T47" fmla="*/ 21 h 139"/>
                <a:gd name="T48" fmla="*/ 30 w 138"/>
                <a:gd name="T49" fmla="*/ 12 h 139"/>
                <a:gd name="T50" fmla="*/ 42 w 138"/>
                <a:gd name="T51" fmla="*/ 6 h 139"/>
                <a:gd name="T52" fmla="*/ 56 w 138"/>
                <a:gd name="T53" fmla="*/ 2 h 139"/>
                <a:gd name="T54" fmla="*/ 70 w 138"/>
                <a:gd name="T55" fmla="*/ 0 h 139"/>
                <a:gd name="T56" fmla="*/ 70 w 138"/>
                <a:gd name="T57" fmla="*/ 0 h 139"/>
                <a:gd name="T58" fmla="*/ 84 w 138"/>
                <a:gd name="T59" fmla="*/ 2 h 139"/>
                <a:gd name="T60" fmla="*/ 97 w 138"/>
                <a:gd name="T61" fmla="*/ 6 h 139"/>
                <a:gd name="T62" fmla="*/ 108 w 138"/>
                <a:gd name="T63" fmla="*/ 12 h 139"/>
                <a:gd name="T64" fmla="*/ 119 w 138"/>
                <a:gd name="T65" fmla="*/ 21 h 139"/>
                <a:gd name="T66" fmla="*/ 128 w 138"/>
                <a:gd name="T67" fmla="*/ 31 h 139"/>
                <a:gd name="T68" fmla="*/ 134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4" y="98"/>
                  </a:lnTo>
                  <a:lnTo>
                    <a:pt x="128" y="108"/>
                  </a:lnTo>
                  <a:lnTo>
                    <a:pt x="119" y="119"/>
                  </a:lnTo>
                  <a:lnTo>
                    <a:pt x="108" y="128"/>
                  </a:lnTo>
                  <a:lnTo>
                    <a:pt x="97" y="134"/>
                  </a:lnTo>
                  <a:lnTo>
                    <a:pt x="84" y="137"/>
                  </a:lnTo>
                  <a:lnTo>
                    <a:pt x="70" y="139"/>
                  </a:lnTo>
                  <a:lnTo>
                    <a:pt x="70" y="139"/>
                  </a:lnTo>
                  <a:lnTo>
                    <a:pt x="56" y="137"/>
                  </a:lnTo>
                  <a:lnTo>
                    <a:pt x="42" y="134"/>
                  </a:lnTo>
                  <a:lnTo>
                    <a:pt x="30" y="128"/>
                  </a:lnTo>
                  <a:lnTo>
                    <a:pt x="21" y="119"/>
                  </a:lnTo>
                  <a:lnTo>
                    <a:pt x="12" y="108"/>
                  </a:lnTo>
                  <a:lnTo>
                    <a:pt x="6" y="98"/>
                  </a:lnTo>
                  <a:lnTo>
                    <a:pt x="1" y="84"/>
                  </a:lnTo>
                  <a:lnTo>
                    <a:pt x="0" y="70"/>
                  </a:lnTo>
                  <a:lnTo>
                    <a:pt x="0" y="70"/>
                  </a:lnTo>
                  <a:lnTo>
                    <a:pt x="1" y="56"/>
                  </a:lnTo>
                  <a:lnTo>
                    <a:pt x="6" y="43"/>
                  </a:lnTo>
                  <a:lnTo>
                    <a:pt x="12" y="31"/>
                  </a:lnTo>
                  <a:lnTo>
                    <a:pt x="21" y="21"/>
                  </a:lnTo>
                  <a:lnTo>
                    <a:pt x="30" y="12"/>
                  </a:lnTo>
                  <a:lnTo>
                    <a:pt x="42" y="6"/>
                  </a:lnTo>
                  <a:lnTo>
                    <a:pt x="56" y="2"/>
                  </a:lnTo>
                  <a:lnTo>
                    <a:pt x="70" y="0"/>
                  </a:lnTo>
                  <a:lnTo>
                    <a:pt x="70" y="0"/>
                  </a:lnTo>
                  <a:lnTo>
                    <a:pt x="84" y="2"/>
                  </a:lnTo>
                  <a:lnTo>
                    <a:pt x="97" y="6"/>
                  </a:lnTo>
                  <a:lnTo>
                    <a:pt x="108" y="12"/>
                  </a:lnTo>
                  <a:lnTo>
                    <a:pt x="119" y="21"/>
                  </a:lnTo>
                  <a:lnTo>
                    <a:pt x="128" y="31"/>
                  </a:lnTo>
                  <a:lnTo>
                    <a:pt x="134"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29" name="Freeform 12">
              <a:extLst>
                <a:ext uri="{FF2B5EF4-FFF2-40B4-BE49-F238E27FC236}">
                  <a16:creationId xmlns:a16="http://schemas.microsoft.com/office/drawing/2014/main" id="{CFA903E0-7BF9-012A-C08C-56B62DC00E1A}"/>
                </a:ext>
                <a:ext uri="{C183D7F6-B498-43B3-948B-1728B52AA6E4}">
                  <adec:decorative xmlns:adec="http://schemas.microsoft.com/office/drawing/2017/decorative" val="1"/>
                </a:ext>
              </a:extLst>
            </p:cNvPr>
            <p:cNvSpPr>
              <a:spLocks/>
            </p:cNvSpPr>
            <p:nvPr/>
          </p:nvSpPr>
          <p:spPr bwMode="auto">
            <a:xfrm rot="16200000" flipV="1">
              <a:off x="6328559" y="4975793"/>
              <a:ext cx="203513" cy="203513"/>
            </a:xfrm>
            <a:custGeom>
              <a:avLst/>
              <a:gdLst>
                <a:gd name="T0" fmla="*/ 139 w 139"/>
                <a:gd name="T1" fmla="*/ 70 h 139"/>
                <a:gd name="T2" fmla="*/ 139 w 139"/>
                <a:gd name="T3" fmla="*/ 70 h 139"/>
                <a:gd name="T4" fmla="*/ 137 w 139"/>
                <a:gd name="T5" fmla="*/ 84 h 139"/>
                <a:gd name="T6" fmla="*/ 134 w 139"/>
                <a:gd name="T7" fmla="*/ 98 h 139"/>
                <a:gd name="T8" fmla="*/ 126 w 139"/>
                <a:gd name="T9" fmla="*/ 108 h 139"/>
                <a:gd name="T10" fmla="*/ 119 w 139"/>
                <a:gd name="T11" fmla="*/ 119 h 139"/>
                <a:gd name="T12" fmla="*/ 108 w 139"/>
                <a:gd name="T13" fmla="*/ 128 h 139"/>
                <a:gd name="T14" fmla="*/ 96 w 139"/>
                <a:gd name="T15" fmla="*/ 134 h 139"/>
                <a:gd name="T16" fmla="*/ 84 w 139"/>
                <a:gd name="T17" fmla="*/ 137 h 139"/>
                <a:gd name="T18" fmla="*/ 70 w 139"/>
                <a:gd name="T19" fmla="*/ 139 h 139"/>
                <a:gd name="T20" fmla="*/ 70 w 139"/>
                <a:gd name="T21" fmla="*/ 139 h 139"/>
                <a:gd name="T22" fmla="*/ 55 w 139"/>
                <a:gd name="T23" fmla="*/ 137 h 139"/>
                <a:gd name="T24" fmla="*/ 42 w 139"/>
                <a:gd name="T25" fmla="*/ 134 h 139"/>
                <a:gd name="T26" fmla="*/ 30 w 139"/>
                <a:gd name="T27" fmla="*/ 128 h 139"/>
                <a:gd name="T28" fmla="*/ 20 w 139"/>
                <a:gd name="T29" fmla="*/ 119 h 139"/>
                <a:gd name="T30" fmla="*/ 12 w 139"/>
                <a:gd name="T31" fmla="*/ 108 h 139"/>
                <a:gd name="T32" fmla="*/ 6 w 139"/>
                <a:gd name="T33" fmla="*/ 98 h 139"/>
                <a:gd name="T34" fmla="*/ 1 w 139"/>
                <a:gd name="T35" fmla="*/ 84 h 139"/>
                <a:gd name="T36" fmla="*/ 0 w 139"/>
                <a:gd name="T37" fmla="*/ 70 h 139"/>
                <a:gd name="T38" fmla="*/ 0 w 139"/>
                <a:gd name="T39" fmla="*/ 70 h 139"/>
                <a:gd name="T40" fmla="*/ 1 w 139"/>
                <a:gd name="T41" fmla="*/ 56 h 139"/>
                <a:gd name="T42" fmla="*/ 6 w 139"/>
                <a:gd name="T43" fmla="*/ 43 h 139"/>
                <a:gd name="T44" fmla="*/ 12 w 139"/>
                <a:gd name="T45" fmla="*/ 31 h 139"/>
                <a:gd name="T46" fmla="*/ 20 w 139"/>
                <a:gd name="T47" fmla="*/ 21 h 139"/>
                <a:gd name="T48" fmla="*/ 30 w 139"/>
                <a:gd name="T49" fmla="*/ 12 h 139"/>
                <a:gd name="T50" fmla="*/ 42 w 139"/>
                <a:gd name="T51" fmla="*/ 6 h 139"/>
                <a:gd name="T52" fmla="*/ 55 w 139"/>
                <a:gd name="T53" fmla="*/ 2 h 139"/>
                <a:gd name="T54" fmla="*/ 70 w 139"/>
                <a:gd name="T55" fmla="*/ 0 h 139"/>
                <a:gd name="T56" fmla="*/ 70 w 139"/>
                <a:gd name="T57" fmla="*/ 0 h 139"/>
                <a:gd name="T58" fmla="*/ 84 w 139"/>
                <a:gd name="T59" fmla="*/ 2 h 139"/>
                <a:gd name="T60" fmla="*/ 96 w 139"/>
                <a:gd name="T61" fmla="*/ 6 h 139"/>
                <a:gd name="T62" fmla="*/ 108 w 139"/>
                <a:gd name="T63" fmla="*/ 12 h 139"/>
                <a:gd name="T64" fmla="*/ 119 w 139"/>
                <a:gd name="T65" fmla="*/ 21 h 139"/>
                <a:gd name="T66" fmla="*/ 126 w 139"/>
                <a:gd name="T67" fmla="*/ 31 h 139"/>
                <a:gd name="T68" fmla="*/ 134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4" y="98"/>
                  </a:lnTo>
                  <a:lnTo>
                    <a:pt x="126" y="108"/>
                  </a:lnTo>
                  <a:lnTo>
                    <a:pt x="119" y="119"/>
                  </a:lnTo>
                  <a:lnTo>
                    <a:pt x="108" y="128"/>
                  </a:lnTo>
                  <a:lnTo>
                    <a:pt x="96" y="134"/>
                  </a:lnTo>
                  <a:lnTo>
                    <a:pt x="84" y="137"/>
                  </a:lnTo>
                  <a:lnTo>
                    <a:pt x="70" y="139"/>
                  </a:lnTo>
                  <a:lnTo>
                    <a:pt x="70" y="139"/>
                  </a:lnTo>
                  <a:lnTo>
                    <a:pt x="55" y="137"/>
                  </a:lnTo>
                  <a:lnTo>
                    <a:pt x="42" y="134"/>
                  </a:lnTo>
                  <a:lnTo>
                    <a:pt x="30" y="128"/>
                  </a:lnTo>
                  <a:lnTo>
                    <a:pt x="20" y="119"/>
                  </a:lnTo>
                  <a:lnTo>
                    <a:pt x="12" y="108"/>
                  </a:lnTo>
                  <a:lnTo>
                    <a:pt x="6" y="98"/>
                  </a:lnTo>
                  <a:lnTo>
                    <a:pt x="1" y="84"/>
                  </a:lnTo>
                  <a:lnTo>
                    <a:pt x="0" y="70"/>
                  </a:lnTo>
                  <a:lnTo>
                    <a:pt x="0" y="70"/>
                  </a:lnTo>
                  <a:lnTo>
                    <a:pt x="1" y="56"/>
                  </a:lnTo>
                  <a:lnTo>
                    <a:pt x="6" y="43"/>
                  </a:lnTo>
                  <a:lnTo>
                    <a:pt x="12" y="31"/>
                  </a:lnTo>
                  <a:lnTo>
                    <a:pt x="20" y="21"/>
                  </a:lnTo>
                  <a:lnTo>
                    <a:pt x="30" y="12"/>
                  </a:lnTo>
                  <a:lnTo>
                    <a:pt x="42" y="6"/>
                  </a:lnTo>
                  <a:lnTo>
                    <a:pt x="55" y="2"/>
                  </a:lnTo>
                  <a:lnTo>
                    <a:pt x="70" y="0"/>
                  </a:lnTo>
                  <a:lnTo>
                    <a:pt x="70" y="0"/>
                  </a:lnTo>
                  <a:lnTo>
                    <a:pt x="84" y="2"/>
                  </a:lnTo>
                  <a:lnTo>
                    <a:pt x="96" y="6"/>
                  </a:lnTo>
                  <a:lnTo>
                    <a:pt x="108" y="12"/>
                  </a:lnTo>
                  <a:lnTo>
                    <a:pt x="119" y="21"/>
                  </a:lnTo>
                  <a:lnTo>
                    <a:pt x="126" y="31"/>
                  </a:lnTo>
                  <a:lnTo>
                    <a:pt x="134"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0" name="Freeform 13">
              <a:extLst>
                <a:ext uri="{FF2B5EF4-FFF2-40B4-BE49-F238E27FC236}">
                  <a16:creationId xmlns:a16="http://schemas.microsoft.com/office/drawing/2014/main" id="{629F344A-52BD-1E6B-77A4-602A32F683E9}"/>
                </a:ext>
                <a:ext uri="{C183D7F6-B498-43B3-948B-1728B52AA6E4}">
                  <adec:decorative xmlns:adec="http://schemas.microsoft.com/office/drawing/2017/decorative" val="1"/>
                </a:ext>
              </a:extLst>
            </p:cNvPr>
            <p:cNvSpPr>
              <a:spLocks/>
            </p:cNvSpPr>
            <p:nvPr/>
          </p:nvSpPr>
          <p:spPr bwMode="auto">
            <a:xfrm rot="16200000" flipV="1">
              <a:off x="6127975" y="5275938"/>
              <a:ext cx="203513" cy="203513"/>
            </a:xfrm>
            <a:custGeom>
              <a:avLst/>
              <a:gdLst>
                <a:gd name="T0" fmla="*/ 139 w 139"/>
                <a:gd name="T1" fmla="*/ 70 h 139"/>
                <a:gd name="T2" fmla="*/ 139 w 139"/>
                <a:gd name="T3" fmla="*/ 70 h 139"/>
                <a:gd name="T4" fmla="*/ 138 w 139"/>
                <a:gd name="T5" fmla="*/ 84 h 139"/>
                <a:gd name="T6" fmla="*/ 134 w 139"/>
                <a:gd name="T7" fmla="*/ 96 h 139"/>
                <a:gd name="T8" fmla="*/ 127 w 139"/>
                <a:gd name="T9" fmla="*/ 108 h 139"/>
                <a:gd name="T10" fmla="*/ 119 w 139"/>
                <a:gd name="T11" fmla="*/ 119 h 139"/>
                <a:gd name="T12" fmla="*/ 109 w 139"/>
                <a:gd name="T13" fmla="*/ 128 h 139"/>
                <a:gd name="T14" fmla="*/ 96 w 139"/>
                <a:gd name="T15" fmla="*/ 134 h 139"/>
                <a:gd name="T16" fmla="*/ 84 w 139"/>
                <a:gd name="T17" fmla="*/ 137 h 139"/>
                <a:gd name="T18" fmla="*/ 70 w 139"/>
                <a:gd name="T19" fmla="*/ 139 h 139"/>
                <a:gd name="T20" fmla="*/ 70 w 139"/>
                <a:gd name="T21" fmla="*/ 139 h 139"/>
                <a:gd name="T22" fmla="*/ 57 w 139"/>
                <a:gd name="T23" fmla="*/ 137 h 139"/>
                <a:gd name="T24" fmla="*/ 43 w 139"/>
                <a:gd name="T25" fmla="*/ 134 h 139"/>
                <a:gd name="T26" fmla="*/ 31 w 139"/>
                <a:gd name="T27" fmla="*/ 128 h 139"/>
                <a:gd name="T28" fmla="*/ 21 w 139"/>
                <a:gd name="T29" fmla="*/ 119 h 139"/>
                <a:gd name="T30" fmla="*/ 12 w 139"/>
                <a:gd name="T31" fmla="*/ 108 h 139"/>
                <a:gd name="T32" fmla="*/ 6 w 139"/>
                <a:gd name="T33" fmla="*/ 96 h 139"/>
                <a:gd name="T34" fmla="*/ 2 w 139"/>
                <a:gd name="T35" fmla="*/ 84 h 139"/>
                <a:gd name="T36" fmla="*/ 0 w 139"/>
                <a:gd name="T37" fmla="*/ 70 h 139"/>
                <a:gd name="T38" fmla="*/ 0 w 139"/>
                <a:gd name="T39" fmla="*/ 70 h 139"/>
                <a:gd name="T40" fmla="*/ 2 w 139"/>
                <a:gd name="T41" fmla="*/ 57 h 139"/>
                <a:gd name="T42" fmla="*/ 6 w 139"/>
                <a:gd name="T43" fmla="*/ 43 h 139"/>
                <a:gd name="T44" fmla="*/ 12 w 139"/>
                <a:gd name="T45" fmla="*/ 31 h 139"/>
                <a:gd name="T46" fmla="*/ 21 w 139"/>
                <a:gd name="T47" fmla="*/ 22 h 139"/>
                <a:gd name="T48" fmla="*/ 31 w 139"/>
                <a:gd name="T49" fmla="*/ 12 h 139"/>
                <a:gd name="T50" fmla="*/ 43 w 139"/>
                <a:gd name="T51" fmla="*/ 6 h 139"/>
                <a:gd name="T52" fmla="*/ 57 w 139"/>
                <a:gd name="T53" fmla="*/ 2 h 139"/>
                <a:gd name="T54" fmla="*/ 70 w 139"/>
                <a:gd name="T55" fmla="*/ 0 h 139"/>
                <a:gd name="T56" fmla="*/ 70 w 139"/>
                <a:gd name="T57" fmla="*/ 0 h 139"/>
                <a:gd name="T58" fmla="*/ 84 w 139"/>
                <a:gd name="T59" fmla="*/ 2 h 139"/>
                <a:gd name="T60" fmla="*/ 96 w 139"/>
                <a:gd name="T61" fmla="*/ 6 h 139"/>
                <a:gd name="T62" fmla="*/ 109 w 139"/>
                <a:gd name="T63" fmla="*/ 12 h 139"/>
                <a:gd name="T64" fmla="*/ 119 w 139"/>
                <a:gd name="T65" fmla="*/ 22 h 139"/>
                <a:gd name="T66" fmla="*/ 127 w 139"/>
                <a:gd name="T67" fmla="*/ 31 h 139"/>
                <a:gd name="T68" fmla="*/ 134 w 139"/>
                <a:gd name="T69" fmla="*/ 43 h 139"/>
                <a:gd name="T70" fmla="*/ 138 w 139"/>
                <a:gd name="T71" fmla="*/ 57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8" y="84"/>
                  </a:lnTo>
                  <a:lnTo>
                    <a:pt x="134" y="96"/>
                  </a:lnTo>
                  <a:lnTo>
                    <a:pt x="127" y="108"/>
                  </a:lnTo>
                  <a:lnTo>
                    <a:pt x="119" y="119"/>
                  </a:lnTo>
                  <a:lnTo>
                    <a:pt x="109" y="128"/>
                  </a:lnTo>
                  <a:lnTo>
                    <a:pt x="96" y="134"/>
                  </a:lnTo>
                  <a:lnTo>
                    <a:pt x="84" y="137"/>
                  </a:lnTo>
                  <a:lnTo>
                    <a:pt x="70" y="139"/>
                  </a:lnTo>
                  <a:lnTo>
                    <a:pt x="70" y="139"/>
                  </a:lnTo>
                  <a:lnTo>
                    <a:pt x="57" y="137"/>
                  </a:lnTo>
                  <a:lnTo>
                    <a:pt x="43" y="134"/>
                  </a:lnTo>
                  <a:lnTo>
                    <a:pt x="31" y="128"/>
                  </a:lnTo>
                  <a:lnTo>
                    <a:pt x="21" y="119"/>
                  </a:lnTo>
                  <a:lnTo>
                    <a:pt x="12" y="108"/>
                  </a:lnTo>
                  <a:lnTo>
                    <a:pt x="6" y="96"/>
                  </a:lnTo>
                  <a:lnTo>
                    <a:pt x="2" y="84"/>
                  </a:lnTo>
                  <a:lnTo>
                    <a:pt x="0" y="70"/>
                  </a:lnTo>
                  <a:lnTo>
                    <a:pt x="0" y="70"/>
                  </a:lnTo>
                  <a:lnTo>
                    <a:pt x="2" y="57"/>
                  </a:lnTo>
                  <a:lnTo>
                    <a:pt x="6" y="43"/>
                  </a:lnTo>
                  <a:lnTo>
                    <a:pt x="12" y="31"/>
                  </a:lnTo>
                  <a:lnTo>
                    <a:pt x="21" y="22"/>
                  </a:lnTo>
                  <a:lnTo>
                    <a:pt x="31" y="12"/>
                  </a:lnTo>
                  <a:lnTo>
                    <a:pt x="43" y="6"/>
                  </a:lnTo>
                  <a:lnTo>
                    <a:pt x="57" y="2"/>
                  </a:lnTo>
                  <a:lnTo>
                    <a:pt x="70" y="0"/>
                  </a:lnTo>
                  <a:lnTo>
                    <a:pt x="70" y="0"/>
                  </a:lnTo>
                  <a:lnTo>
                    <a:pt x="84" y="2"/>
                  </a:lnTo>
                  <a:lnTo>
                    <a:pt x="96" y="6"/>
                  </a:lnTo>
                  <a:lnTo>
                    <a:pt x="109" y="12"/>
                  </a:lnTo>
                  <a:lnTo>
                    <a:pt x="119" y="22"/>
                  </a:lnTo>
                  <a:lnTo>
                    <a:pt x="127" y="31"/>
                  </a:lnTo>
                  <a:lnTo>
                    <a:pt x="134" y="43"/>
                  </a:lnTo>
                  <a:lnTo>
                    <a:pt x="138" y="57"/>
                  </a:lnTo>
                  <a:lnTo>
                    <a:pt x="139" y="70"/>
                  </a:lnTo>
                  <a:lnTo>
                    <a:pt x="139" y="70"/>
                  </a:lnTo>
                  <a:close/>
                </a:path>
              </a:pathLst>
            </a:custGeom>
            <a:solidFill>
              <a:srgbClr val="005AA4"/>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1" name="Freeform 19">
              <a:extLst>
                <a:ext uri="{FF2B5EF4-FFF2-40B4-BE49-F238E27FC236}">
                  <a16:creationId xmlns:a16="http://schemas.microsoft.com/office/drawing/2014/main" id="{4D08BAAB-E520-8176-552C-C8C22B8FDC87}"/>
                </a:ext>
                <a:ext uri="{C183D7F6-B498-43B3-948B-1728B52AA6E4}">
                  <adec:decorative xmlns:adec="http://schemas.microsoft.com/office/drawing/2017/decorative" val="1"/>
                </a:ext>
              </a:extLst>
            </p:cNvPr>
            <p:cNvSpPr>
              <a:spLocks/>
            </p:cNvSpPr>
            <p:nvPr/>
          </p:nvSpPr>
          <p:spPr bwMode="auto">
            <a:xfrm rot="16200000" flipV="1">
              <a:off x="5099431" y="5835964"/>
              <a:ext cx="204977" cy="203513"/>
            </a:xfrm>
            <a:custGeom>
              <a:avLst/>
              <a:gdLst>
                <a:gd name="T0" fmla="*/ 0 w 140"/>
                <a:gd name="T1" fmla="*/ 70 h 139"/>
                <a:gd name="T2" fmla="*/ 0 w 140"/>
                <a:gd name="T3" fmla="*/ 70 h 139"/>
                <a:gd name="T4" fmla="*/ 2 w 140"/>
                <a:gd name="T5" fmla="*/ 57 h 139"/>
                <a:gd name="T6" fmla="*/ 6 w 140"/>
                <a:gd name="T7" fmla="*/ 43 h 139"/>
                <a:gd name="T8" fmla="*/ 12 w 140"/>
                <a:gd name="T9" fmla="*/ 31 h 139"/>
                <a:gd name="T10" fmla="*/ 21 w 140"/>
                <a:gd name="T11" fmla="*/ 22 h 139"/>
                <a:gd name="T12" fmla="*/ 32 w 140"/>
                <a:gd name="T13" fmla="*/ 13 h 139"/>
                <a:gd name="T14" fmla="*/ 43 w 140"/>
                <a:gd name="T15" fmla="*/ 7 h 139"/>
                <a:gd name="T16" fmla="*/ 56 w 140"/>
                <a:gd name="T17" fmla="*/ 2 h 139"/>
                <a:gd name="T18" fmla="*/ 70 w 140"/>
                <a:gd name="T19" fmla="*/ 0 h 139"/>
                <a:gd name="T20" fmla="*/ 70 w 140"/>
                <a:gd name="T21" fmla="*/ 0 h 139"/>
                <a:gd name="T22" fmla="*/ 84 w 140"/>
                <a:gd name="T23" fmla="*/ 2 h 139"/>
                <a:gd name="T24" fmla="*/ 98 w 140"/>
                <a:gd name="T25" fmla="*/ 7 h 139"/>
                <a:gd name="T26" fmla="*/ 108 w 140"/>
                <a:gd name="T27" fmla="*/ 13 h 139"/>
                <a:gd name="T28" fmla="*/ 119 w 140"/>
                <a:gd name="T29" fmla="*/ 22 h 139"/>
                <a:gd name="T30" fmla="*/ 128 w 140"/>
                <a:gd name="T31" fmla="*/ 31 h 139"/>
                <a:gd name="T32" fmla="*/ 134 w 140"/>
                <a:gd name="T33" fmla="*/ 43 h 139"/>
                <a:gd name="T34" fmla="*/ 139 w 140"/>
                <a:gd name="T35" fmla="*/ 57 h 139"/>
                <a:gd name="T36" fmla="*/ 140 w 140"/>
                <a:gd name="T37" fmla="*/ 70 h 139"/>
                <a:gd name="T38" fmla="*/ 140 w 140"/>
                <a:gd name="T39" fmla="*/ 70 h 139"/>
                <a:gd name="T40" fmla="*/ 139 w 140"/>
                <a:gd name="T41" fmla="*/ 84 h 139"/>
                <a:gd name="T42" fmla="*/ 134 w 140"/>
                <a:gd name="T43" fmla="*/ 98 h 139"/>
                <a:gd name="T44" fmla="*/ 128 w 140"/>
                <a:gd name="T45" fmla="*/ 109 h 139"/>
                <a:gd name="T46" fmla="*/ 119 w 140"/>
                <a:gd name="T47" fmla="*/ 119 h 139"/>
                <a:gd name="T48" fmla="*/ 108 w 140"/>
                <a:gd name="T49" fmla="*/ 128 h 139"/>
                <a:gd name="T50" fmla="*/ 98 w 140"/>
                <a:gd name="T51" fmla="*/ 134 h 139"/>
                <a:gd name="T52" fmla="*/ 84 w 140"/>
                <a:gd name="T53" fmla="*/ 138 h 139"/>
                <a:gd name="T54" fmla="*/ 70 w 140"/>
                <a:gd name="T55" fmla="*/ 139 h 139"/>
                <a:gd name="T56" fmla="*/ 70 w 140"/>
                <a:gd name="T57" fmla="*/ 139 h 139"/>
                <a:gd name="T58" fmla="*/ 56 w 140"/>
                <a:gd name="T59" fmla="*/ 138 h 139"/>
                <a:gd name="T60" fmla="*/ 43 w 140"/>
                <a:gd name="T61" fmla="*/ 134 h 139"/>
                <a:gd name="T62" fmla="*/ 32 w 140"/>
                <a:gd name="T63" fmla="*/ 128 h 139"/>
                <a:gd name="T64" fmla="*/ 21 w 140"/>
                <a:gd name="T65" fmla="*/ 119 h 139"/>
                <a:gd name="T66" fmla="*/ 12 w 140"/>
                <a:gd name="T67" fmla="*/ 109 h 139"/>
                <a:gd name="T68" fmla="*/ 6 w 140"/>
                <a:gd name="T69" fmla="*/ 98 h 139"/>
                <a:gd name="T70" fmla="*/ 2 w 140"/>
                <a:gd name="T71" fmla="*/ 84 h 139"/>
                <a:gd name="T72" fmla="*/ 0 w 140"/>
                <a:gd name="T73" fmla="*/ 70 h 139"/>
                <a:gd name="T74" fmla="*/ 0 w 140"/>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70"/>
                  </a:moveTo>
                  <a:lnTo>
                    <a:pt x="0" y="70"/>
                  </a:lnTo>
                  <a:lnTo>
                    <a:pt x="2" y="57"/>
                  </a:lnTo>
                  <a:lnTo>
                    <a:pt x="6" y="43"/>
                  </a:lnTo>
                  <a:lnTo>
                    <a:pt x="12" y="31"/>
                  </a:lnTo>
                  <a:lnTo>
                    <a:pt x="21" y="22"/>
                  </a:lnTo>
                  <a:lnTo>
                    <a:pt x="32" y="13"/>
                  </a:lnTo>
                  <a:lnTo>
                    <a:pt x="43" y="7"/>
                  </a:lnTo>
                  <a:lnTo>
                    <a:pt x="56" y="2"/>
                  </a:lnTo>
                  <a:lnTo>
                    <a:pt x="70" y="0"/>
                  </a:lnTo>
                  <a:lnTo>
                    <a:pt x="70" y="0"/>
                  </a:lnTo>
                  <a:lnTo>
                    <a:pt x="84" y="2"/>
                  </a:lnTo>
                  <a:lnTo>
                    <a:pt x="98" y="7"/>
                  </a:lnTo>
                  <a:lnTo>
                    <a:pt x="108" y="13"/>
                  </a:lnTo>
                  <a:lnTo>
                    <a:pt x="119" y="22"/>
                  </a:lnTo>
                  <a:lnTo>
                    <a:pt x="128" y="31"/>
                  </a:lnTo>
                  <a:lnTo>
                    <a:pt x="134" y="43"/>
                  </a:lnTo>
                  <a:lnTo>
                    <a:pt x="139" y="57"/>
                  </a:lnTo>
                  <a:lnTo>
                    <a:pt x="140" y="70"/>
                  </a:lnTo>
                  <a:lnTo>
                    <a:pt x="140" y="70"/>
                  </a:lnTo>
                  <a:lnTo>
                    <a:pt x="139" y="84"/>
                  </a:lnTo>
                  <a:lnTo>
                    <a:pt x="134" y="98"/>
                  </a:lnTo>
                  <a:lnTo>
                    <a:pt x="128" y="109"/>
                  </a:lnTo>
                  <a:lnTo>
                    <a:pt x="119" y="119"/>
                  </a:lnTo>
                  <a:lnTo>
                    <a:pt x="108" y="128"/>
                  </a:lnTo>
                  <a:lnTo>
                    <a:pt x="98" y="134"/>
                  </a:lnTo>
                  <a:lnTo>
                    <a:pt x="84" y="138"/>
                  </a:lnTo>
                  <a:lnTo>
                    <a:pt x="70" y="139"/>
                  </a:lnTo>
                  <a:lnTo>
                    <a:pt x="70" y="139"/>
                  </a:lnTo>
                  <a:lnTo>
                    <a:pt x="56" y="138"/>
                  </a:lnTo>
                  <a:lnTo>
                    <a:pt x="43" y="134"/>
                  </a:lnTo>
                  <a:lnTo>
                    <a:pt x="32" y="128"/>
                  </a:lnTo>
                  <a:lnTo>
                    <a:pt x="21" y="119"/>
                  </a:lnTo>
                  <a:lnTo>
                    <a:pt x="12" y="109"/>
                  </a:lnTo>
                  <a:lnTo>
                    <a:pt x="6" y="98"/>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2" name="Freeform 20">
              <a:extLst>
                <a:ext uri="{FF2B5EF4-FFF2-40B4-BE49-F238E27FC236}">
                  <a16:creationId xmlns:a16="http://schemas.microsoft.com/office/drawing/2014/main" id="{4A203B57-10F1-F630-A2EE-D4E21A9691D9}"/>
                </a:ext>
                <a:ext uri="{C183D7F6-B498-43B3-948B-1728B52AA6E4}">
                  <adec:decorative xmlns:adec="http://schemas.microsoft.com/office/drawing/2017/decorative" val="1"/>
                </a:ext>
              </a:extLst>
            </p:cNvPr>
            <p:cNvSpPr>
              <a:spLocks/>
            </p:cNvSpPr>
            <p:nvPr/>
          </p:nvSpPr>
          <p:spPr bwMode="auto">
            <a:xfrm rot="16200000" flipV="1">
              <a:off x="5394451" y="4732749"/>
              <a:ext cx="203513" cy="203513"/>
            </a:xfrm>
            <a:custGeom>
              <a:avLst/>
              <a:gdLst>
                <a:gd name="T0" fmla="*/ 0 w 139"/>
                <a:gd name="T1" fmla="*/ 70 h 139"/>
                <a:gd name="T2" fmla="*/ 0 w 139"/>
                <a:gd name="T3" fmla="*/ 70 h 139"/>
                <a:gd name="T4" fmla="*/ 2 w 139"/>
                <a:gd name="T5" fmla="*/ 57 h 139"/>
                <a:gd name="T6" fmla="*/ 6 w 139"/>
                <a:gd name="T7" fmla="*/ 43 h 139"/>
                <a:gd name="T8" fmla="*/ 12 w 139"/>
                <a:gd name="T9" fmla="*/ 31 h 139"/>
                <a:gd name="T10" fmla="*/ 21 w 139"/>
                <a:gd name="T11" fmla="*/ 22 h 139"/>
                <a:gd name="T12" fmla="*/ 31 w 139"/>
                <a:gd name="T13" fmla="*/ 13 h 139"/>
                <a:gd name="T14" fmla="*/ 43 w 139"/>
                <a:gd name="T15" fmla="*/ 6 h 139"/>
                <a:gd name="T16" fmla="*/ 57 w 139"/>
                <a:gd name="T17" fmla="*/ 2 h 139"/>
                <a:gd name="T18" fmla="*/ 70 w 139"/>
                <a:gd name="T19" fmla="*/ 0 h 139"/>
                <a:gd name="T20" fmla="*/ 70 w 139"/>
                <a:gd name="T21" fmla="*/ 0 h 139"/>
                <a:gd name="T22" fmla="*/ 84 w 139"/>
                <a:gd name="T23" fmla="*/ 2 h 139"/>
                <a:gd name="T24" fmla="*/ 96 w 139"/>
                <a:gd name="T25" fmla="*/ 6 h 139"/>
                <a:gd name="T26" fmla="*/ 108 w 139"/>
                <a:gd name="T27" fmla="*/ 13 h 139"/>
                <a:gd name="T28" fmla="*/ 119 w 139"/>
                <a:gd name="T29" fmla="*/ 22 h 139"/>
                <a:gd name="T30" fmla="*/ 128 w 139"/>
                <a:gd name="T31" fmla="*/ 31 h 139"/>
                <a:gd name="T32" fmla="*/ 134 w 139"/>
                <a:gd name="T33" fmla="*/ 43 h 139"/>
                <a:gd name="T34" fmla="*/ 137 w 139"/>
                <a:gd name="T35" fmla="*/ 57 h 139"/>
                <a:gd name="T36" fmla="*/ 139 w 139"/>
                <a:gd name="T37" fmla="*/ 70 h 139"/>
                <a:gd name="T38" fmla="*/ 139 w 139"/>
                <a:gd name="T39" fmla="*/ 70 h 139"/>
                <a:gd name="T40" fmla="*/ 137 w 139"/>
                <a:gd name="T41" fmla="*/ 84 h 139"/>
                <a:gd name="T42" fmla="*/ 134 w 139"/>
                <a:gd name="T43" fmla="*/ 98 h 139"/>
                <a:gd name="T44" fmla="*/ 128 w 139"/>
                <a:gd name="T45" fmla="*/ 108 h 139"/>
                <a:gd name="T46" fmla="*/ 119 w 139"/>
                <a:gd name="T47" fmla="*/ 119 h 139"/>
                <a:gd name="T48" fmla="*/ 108 w 139"/>
                <a:gd name="T49" fmla="*/ 128 h 139"/>
                <a:gd name="T50" fmla="*/ 96 w 139"/>
                <a:gd name="T51" fmla="*/ 134 h 139"/>
                <a:gd name="T52" fmla="*/ 84 w 139"/>
                <a:gd name="T53" fmla="*/ 137 h 139"/>
                <a:gd name="T54" fmla="*/ 70 w 139"/>
                <a:gd name="T55" fmla="*/ 139 h 139"/>
                <a:gd name="T56" fmla="*/ 70 w 139"/>
                <a:gd name="T57" fmla="*/ 139 h 139"/>
                <a:gd name="T58" fmla="*/ 57 w 139"/>
                <a:gd name="T59" fmla="*/ 137 h 139"/>
                <a:gd name="T60" fmla="*/ 43 w 139"/>
                <a:gd name="T61" fmla="*/ 134 h 139"/>
                <a:gd name="T62" fmla="*/ 31 w 139"/>
                <a:gd name="T63" fmla="*/ 128 h 139"/>
                <a:gd name="T64" fmla="*/ 21 w 139"/>
                <a:gd name="T65" fmla="*/ 119 h 139"/>
                <a:gd name="T66" fmla="*/ 12 w 139"/>
                <a:gd name="T67" fmla="*/ 108 h 139"/>
                <a:gd name="T68" fmla="*/ 6 w 139"/>
                <a:gd name="T69" fmla="*/ 98 h 139"/>
                <a:gd name="T70" fmla="*/ 2 w 139"/>
                <a:gd name="T71" fmla="*/ 84 h 139"/>
                <a:gd name="T72" fmla="*/ 0 w 139"/>
                <a:gd name="T73" fmla="*/ 70 h 139"/>
                <a:gd name="T74" fmla="*/ 0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70"/>
                  </a:moveTo>
                  <a:lnTo>
                    <a:pt x="0" y="70"/>
                  </a:lnTo>
                  <a:lnTo>
                    <a:pt x="2" y="57"/>
                  </a:lnTo>
                  <a:lnTo>
                    <a:pt x="6" y="43"/>
                  </a:lnTo>
                  <a:lnTo>
                    <a:pt x="12" y="31"/>
                  </a:lnTo>
                  <a:lnTo>
                    <a:pt x="21" y="22"/>
                  </a:lnTo>
                  <a:lnTo>
                    <a:pt x="31" y="13"/>
                  </a:lnTo>
                  <a:lnTo>
                    <a:pt x="43" y="6"/>
                  </a:lnTo>
                  <a:lnTo>
                    <a:pt x="57" y="2"/>
                  </a:lnTo>
                  <a:lnTo>
                    <a:pt x="70" y="0"/>
                  </a:lnTo>
                  <a:lnTo>
                    <a:pt x="70" y="0"/>
                  </a:lnTo>
                  <a:lnTo>
                    <a:pt x="84" y="2"/>
                  </a:lnTo>
                  <a:lnTo>
                    <a:pt x="96" y="6"/>
                  </a:lnTo>
                  <a:lnTo>
                    <a:pt x="108" y="13"/>
                  </a:lnTo>
                  <a:lnTo>
                    <a:pt x="119" y="22"/>
                  </a:lnTo>
                  <a:lnTo>
                    <a:pt x="128" y="31"/>
                  </a:lnTo>
                  <a:lnTo>
                    <a:pt x="134" y="43"/>
                  </a:lnTo>
                  <a:lnTo>
                    <a:pt x="137" y="57"/>
                  </a:lnTo>
                  <a:lnTo>
                    <a:pt x="139" y="70"/>
                  </a:lnTo>
                  <a:lnTo>
                    <a:pt x="139" y="70"/>
                  </a:lnTo>
                  <a:lnTo>
                    <a:pt x="137" y="84"/>
                  </a:lnTo>
                  <a:lnTo>
                    <a:pt x="134" y="98"/>
                  </a:lnTo>
                  <a:lnTo>
                    <a:pt x="128" y="108"/>
                  </a:lnTo>
                  <a:lnTo>
                    <a:pt x="119" y="119"/>
                  </a:lnTo>
                  <a:lnTo>
                    <a:pt x="108" y="128"/>
                  </a:lnTo>
                  <a:lnTo>
                    <a:pt x="96" y="134"/>
                  </a:lnTo>
                  <a:lnTo>
                    <a:pt x="84" y="137"/>
                  </a:lnTo>
                  <a:lnTo>
                    <a:pt x="70" y="139"/>
                  </a:lnTo>
                  <a:lnTo>
                    <a:pt x="70" y="139"/>
                  </a:lnTo>
                  <a:lnTo>
                    <a:pt x="57" y="137"/>
                  </a:lnTo>
                  <a:lnTo>
                    <a:pt x="43" y="134"/>
                  </a:lnTo>
                  <a:lnTo>
                    <a:pt x="31" y="128"/>
                  </a:lnTo>
                  <a:lnTo>
                    <a:pt x="21" y="119"/>
                  </a:lnTo>
                  <a:lnTo>
                    <a:pt x="12" y="108"/>
                  </a:lnTo>
                  <a:lnTo>
                    <a:pt x="6" y="98"/>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3" name="Freeform 21">
              <a:extLst>
                <a:ext uri="{FF2B5EF4-FFF2-40B4-BE49-F238E27FC236}">
                  <a16:creationId xmlns:a16="http://schemas.microsoft.com/office/drawing/2014/main" id="{C63024B4-CDBC-EB58-6942-7ABC24064AB4}"/>
                </a:ext>
                <a:ext uri="{C183D7F6-B498-43B3-948B-1728B52AA6E4}">
                  <adec:decorative xmlns:adec="http://schemas.microsoft.com/office/drawing/2017/decorative" val="1"/>
                </a:ext>
              </a:extLst>
            </p:cNvPr>
            <p:cNvSpPr>
              <a:spLocks/>
            </p:cNvSpPr>
            <p:nvPr/>
          </p:nvSpPr>
          <p:spPr bwMode="auto">
            <a:xfrm rot="16200000" flipV="1">
              <a:off x="5393719" y="5835964"/>
              <a:ext cx="204977" cy="203513"/>
            </a:xfrm>
            <a:custGeom>
              <a:avLst/>
              <a:gdLst>
                <a:gd name="T0" fmla="*/ 0 w 140"/>
                <a:gd name="T1" fmla="*/ 70 h 139"/>
                <a:gd name="T2" fmla="*/ 0 w 140"/>
                <a:gd name="T3" fmla="*/ 70 h 139"/>
                <a:gd name="T4" fmla="*/ 2 w 140"/>
                <a:gd name="T5" fmla="*/ 57 h 139"/>
                <a:gd name="T6" fmla="*/ 6 w 140"/>
                <a:gd name="T7" fmla="*/ 43 h 139"/>
                <a:gd name="T8" fmla="*/ 12 w 140"/>
                <a:gd name="T9" fmla="*/ 31 h 139"/>
                <a:gd name="T10" fmla="*/ 21 w 140"/>
                <a:gd name="T11" fmla="*/ 22 h 139"/>
                <a:gd name="T12" fmla="*/ 32 w 140"/>
                <a:gd name="T13" fmla="*/ 13 h 139"/>
                <a:gd name="T14" fmla="*/ 43 w 140"/>
                <a:gd name="T15" fmla="*/ 6 h 139"/>
                <a:gd name="T16" fmla="*/ 56 w 140"/>
                <a:gd name="T17" fmla="*/ 2 h 139"/>
                <a:gd name="T18" fmla="*/ 70 w 140"/>
                <a:gd name="T19" fmla="*/ 0 h 139"/>
                <a:gd name="T20" fmla="*/ 70 w 140"/>
                <a:gd name="T21" fmla="*/ 0 h 139"/>
                <a:gd name="T22" fmla="*/ 84 w 140"/>
                <a:gd name="T23" fmla="*/ 2 h 139"/>
                <a:gd name="T24" fmla="*/ 98 w 140"/>
                <a:gd name="T25" fmla="*/ 6 h 139"/>
                <a:gd name="T26" fmla="*/ 108 w 140"/>
                <a:gd name="T27" fmla="*/ 13 h 139"/>
                <a:gd name="T28" fmla="*/ 119 w 140"/>
                <a:gd name="T29" fmla="*/ 22 h 139"/>
                <a:gd name="T30" fmla="*/ 128 w 140"/>
                <a:gd name="T31" fmla="*/ 31 h 139"/>
                <a:gd name="T32" fmla="*/ 134 w 140"/>
                <a:gd name="T33" fmla="*/ 43 h 139"/>
                <a:gd name="T34" fmla="*/ 139 w 140"/>
                <a:gd name="T35" fmla="*/ 57 h 139"/>
                <a:gd name="T36" fmla="*/ 140 w 140"/>
                <a:gd name="T37" fmla="*/ 70 h 139"/>
                <a:gd name="T38" fmla="*/ 140 w 140"/>
                <a:gd name="T39" fmla="*/ 70 h 139"/>
                <a:gd name="T40" fmla="*/ 139 w 140"/>
                <a:gd name="T41" fmla="*/ 84 h 139"/>
                <a:gd name="T42" fmla="*/ 134 w 140"/>
                <a:gd name="T43" fmla="*/ 98 h 139"/>
                <a:gd name="T44" fmla="*/ 128 w 140"/>
                <a:gd name="T45" fmla="*/ 108 h 139"/>
                <a:gd name="T46" fmla="*/ 119 w 140"/>
                <a:gd name="T47" fmla="*/ 119 h 139"/>
                <a:gd name="T48" fmla="*/ 108 w 140"/>
                <a:gd name="T49" fmla="*/ 128 h 139"/>
                <a:gd name="T50" fmla="*/ 98 w 140"/>
                <a:gd name="T51" fmla="*/ 134 h 139"/>
                <a:gd name="T52" fmla="*/ 84 w 140"/>
                <a:gd name="T53" fmla="*/ 137 h 139"/>
                <a:gd name="T54" fmla="*/ 70 w 140"/>
                <a:gd name="T55" fmla="*/ 139 h 139"/>
                <a:gd name="T56" fmla="*/ 70 w 140"/>
                <a:gd name="T57" fmla="*/ 139 h 139"/>
                <a:gd name="T58" fmla="*/ 56 w 140"/>
                <a:gd name="T59" fmla="*/ 137 h 139"/>
                <a:gd name="T60" fmla="*/ 43 w 140"/>
                <a:gd name="T61" fmla="*/ 134 h 139"/>
                <a:gd name="T62" fmla="*/ 32 w 140"/>
                <a:gd name="T63" fmla="*/ 128 h 139"/>
                <a:gd name="T64" fmla="*/ 21 w 140"/>
                <a:gd name="T65" fmla="*/ 119 h 139"/>
                <a:gd name="T66" fmla="*/ 12 w 140"/>
                <a:gd name="T67" fmla="*/ 108 h 139"/>
                <a:gd name="T68" fmla="*/ 6 w 140"/>
                <a:gd name="T69" fmla="*/ 98 h 139"/>
                <a:gd name="T70" fmla="*/ 2 w 140"/>
                <a:gd name="T71" fmla="*/ 84 h 139"/>
                <a:gd name="T72" fmla="*/ 0 w 140"/>
                <a:gd name="T73" fmla="*/ 70 h 139"/>
                <a:gd name="T74" fmla="*/ 0 w 140"/>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70"/>
                  </a:moveTo>
                  <a:lnTo>
                    <a:pt x="0" y="70"/>
                  </a:lnTo>
                  <a:lnTo>
                    <a:pt x="2" y="57"/>
                  </a:lnTo>
                  <a:lnTo>
                    <a:pt x="6" y="43"/>
                  </a:lnTo>
                  <a:lnTo>
                    <a:pt x="12" y="31"/>
                  </a:lnTo>
                  <a:lnTo>
                    <a:pt x="21" y="22"/>
                  </a:lnTo>
                  <a:lnTo>
                    <a:pt x="32" y="13"/>
                  </a:lnTo>
                  <a:lnTo>
                    <a:pt x="43" y="6"/>
                  </a:lnTo>
                  <a:lnTo>
                    <a:pt x="56" y="2"/>
                  </a:lnTo>
                  <a:lnTo>
                    <a:pt x="70" y="0"/>
                  </a:lnTo>
                  <a:lnTo>
                    <a:pt x="70" y="0"/>
                  </a:lnTo>
                  <a:lnTo>
                    <a:pt x="84" y="2"/>
                  </a:lnTo>
                  <a:lnTo>
                    <a:pt x="98" y="6"/>
                  </a:lnTo>
                  <a:lnTo>
                    <a:pt x="108" y="13"/>
                  </a:lnTo>
                  <a:lnTo>
                    <a:pt x="119" y="22"/>
                  </a:lnTo>
                  <a:lnTo>
                    <a:pt x="128" y="31"/>
                  </a:lnTo>
                  <a:lnTo>
                    <a:pt x="134" y="43"/>
                  </a:lnTo>
                  <a:lnTo>
                    <a:pt x="139" y="57"/>
                  </a:lnTo>
                  <a:lnTo>
                    <a:pt x="140" y="70"/>
                  </a:lnTo>
                  <a:lnTo>
                    <a:pt x="140" y="70"/>
                  </a:lnTo>
                  <a:lnTo>
                    <a:pt x="139" y="84"/>
                  </a:lnTo>
                  <a:lnTo>
                    <a:pt x="134" y="98"/>
                  </a:lnTo>
                  <a:lnTo>
                    <a:pt x="128" y="108"/>
                  </a:lnTo>
                  <a:lnTo>
                    <a:pt x="119" y="119"/>
                  </a:lnTo>
                  <a:lnTo>
                    <a:pt x="108" y="128"/>
                  </a:lnTo>
                  <a:lnTo>
                    <a:pt x="98" y="134"/>
                  </a:lnTo>
                  <a:lnTo>
                    <a:pt x="84" y="137"/>
                  </a:lnTo>
                  <a:lnTo>
                    <a:pt x="70" y="139"/>
                  </a:lnTo>
                  <a:lnTo>
                    <a:pt x="70" y="139"/>
                  </a:lnTo>
                  <a:lnTo>
                    <a:pt x="56" y="137"/>
                  </a:lnTo>
                  <a:lnTo>
                    <a:pt x="43" y="134"/>
                  </a:lnTo>
                  <a:lnTo>
                    <a:pt x="32" y="128"/>
                  </a:lnTo>
                  <a:lnTo>
                    <a:pt x="21" y="119"/>
                  </a:lnTo>
                  <a:lnTo>
                    <a:pt x="12" y="108"/>
                  </a:lnTo>
                  <a:lnTo>
                    <a:pt x="6" y="98"/>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4" name="Freeform 22">
              <a:extLst>
                <a:ext uri="{FF2B5EF4-FFF2-40B4-BE49-F238E27FC236}">
                  <a16:creationId xmlns:a16="http://schemas.microsoft.com/office/drawing/2014/main" id="{FD46FEFF-147C-D7D4-F52A-0BF30995801C}"/>
                </a:ext>
                <a:ext uri="{C183D7F6-B498-43B3-948B-1728B52AA6E4}">
                  <adec:decorative xmlns:adec="http://schemas.microsoft.com/office/drawing/2017/decorative" val="1"/>
                </a:ext>
              </a:extLst>
            </p:cNvPr>
            <p:cNvSpPr>
              <a:spLocks/>
            </p:cNvSpPr>
            <p:nvPr/>
          </p:nvSpPr>
          <p:spPr bwMode="auto">
            <a:xfrm rot="16200000" flipV="1">
              <a:off x="5666777" y="4817668"/>
              <a:ext cx="203513" cy="203513"/>
            </a:xfrm>
            <a:custGeom>
              <a:avLst/>
              <a:gdLst>
                <a:gd name="T0" fmla="*/ 0 w 139"/>
                <a:gd name="T1" fmla="*/ 69 h 139"/>
                <a:gd name="T2" fmla="*/ 0 w 139"/>
                <a:gd name="T3" fmla="*/ 69 h 139"/>
                <a:gd name="T4" fmla="*/ 2 w 139"/>
                <a:gd name="T5" fmla="*/ 55 h 139"/>
                <a:gd name="T6" fmla="*/ 5 w 139"/>
                <a:gd name="T7" fmla="*/ 43 h 139"/>
                <a:gd name="T8" fmla="*/ 12 w 139"/>
                <a:gd name="T9" fmla="*/ 31 h 139"/>
                <a:gd name="T10" fmla="*/ 20 w 139"/>
                <a:gd name="T11" fmla="*/ 20 h 139"/>
                <a:gd name="T12" fmla="*/ 31 w 139"/>
                <a:gd name="T13" fmla="*/ 13 h 139"/>
                <a:gd name="T14" fmla="*/ 43 w 139"/>
                <a:gd name="T15" fmla="*/ 5 h 139"/>
                <a:gd name="T16" fmla="*/ 55 w 139"/>
                <a:gd name="T17" fmla="*/ 2 h 139"/>
                <a:gd name="T18" fmla="*/ 69 w 139"/>
                <a:gd name="T19" fmla="*/ 0 h 139"/>
                <a:gd name="T20" fmla="*/ 69 w 139"/>
                <a:gd name="T21" fmla="*/ 0 h 139"/>
                <a:gd name="T22" fmla="*/ 84 w 139"/>
                <a:gd name="T23" fmla="*/ 2 h 139"/>
                <a:gd name="T24" fmla="*/ 96 w 139"/>
                <a:gd name="T25" fmla="*/ 5 h 139"/>
                <a:gd name="T26" fmla="*/ 108 w 139"/>
                <a:gd name="T27" fmla="*/ 13 h 139"/>
                <a:gd name="T28" fmla="*/ 119 w 139"/>
                <a:gd name="T29" fmla="*/ 20 h 139"/>
                <a:gd name="T30" fmla="*/ 127 w 139"/>
                <a:gd name="T31" fmla="*/ 31 h 139"/>
                <a:gd name="T32" fmla="*/ 133 w 139"/>
                <a:gd name="T33" fmla="*/ 43 h 139"/>
                <a:gd name="T34" fmla="*/ 137 w 139"/>
                <a:gd name="T35" fmla="*/ 55 h 139"/>
                <a:gd name="T36" fmla="*/ 139 w 139"/>
                <a:gd name="T37" fmla="*/ 69 h 139"/>
                <a:gd name="T38" fmla="*/ 139 w 139"/>
                <a:gd name="T39" fmla="*/ 69 h 139"/>
                <a:gd name="T40" fmla="*/ 137 w 139"/>
                <a:gd name="T41" fmla="*/ 83 h 139"/>
                <a:gd name="T42" fmla="*/ 133 w 139"/>
                <a:gd name="T43" fmla="*/ 96 h 139"/>
                <a:gd name="T44" fmla="*/ 127 w 139"/>
                <a:gd name="T45" fmla="*/ 109 h 139"/>
                <a:gd name="T46" fmla="*/ 119 w 139"/>
                <a:gd name="T47" fmla="*/ 119 h 139"/>
                <a:gd name="T48" fmla="*/ 108 w 139"/>
                <a:gd name="T49" fmla="*/ 127 h 139"/>
                <a:gd name="T50" fmla="*/ 96 w 139"/>
                <a:gd name="T51" fmla="*/ 133 h 139"/>
                <a:gd name="T52" fmla="*/ 84 w 139"/>
                <a:gd name="T53" fmla="*/ 138 h 139"/>
                <a:gd name="T54" fmla="*/ 69 w 139"/>
                <a:gd name="T55" fmla="*/ 139 h 139"/>
                <a:gd name="T56" fmla="*/ 69 w 139"/>
                <a:gd name="T57" fmla="*/ 139 h 139"/>
                <a:gd name="T58" fmla="*/ 55 w 139"/>
                <a:gd name="T59" fmla="*/ 138 h 139"/>
                <a:gd name="T60" fmla="*/ 43 w 139"/>
                <a:gd name="T61" fmla="*/ 133 h 139"/>
                <a:gd name="T62" fmla="*/ 31 w 139"/>
                <a:gd name="T63" fmla="*/ 127 h 139"/>
                <a:gd name="T64" fmla="*/ 20 w 139"/>
                <a:gd name="T65" fmla="*/ 119 h 139"/>
                <a:gd name="T66" fmla="*/ 12 w 139"/>
                <a:gd name="T67" fmla="*/ 109 h 139"/>
                <a:gd name="T68" fmla="*/ 5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5" y="43"/>
                  </a:lnTo>
                  <a:lnTo>
                    <a:pt x="12" y="31"/>
                  </a:lnTo>
                  <a:lnTo>
                    <a:pt x="20" y="20"/>
                  </a:lnTo>
                  <a:lnTo>
                    <a:pt x="31" y="13"/>
                  </a:lnTo>
                  <a:lnTo>
                    <a:pt x="43" y="5"/>
                  </a:lnTo>
                  <a:lnTo>
                    <a:pt x="55" y="2"/>
                  </a:lnTo>
                  <a:lnTo>
                    <a:pt x="69" y="0"/>
                  </a:lnTo>
                  <a:lnTo>
                    <a:pt x="69" y="0"/>
                  </a:lnTo>
                  <a:lnTo>
                    <a:pt x="84" y="2"/>
                  </a:lnTo>
                  <a:lnTo>
                    <a:pt x="96" y="5"/>
                  </a:lnTo>
                  <a:lnTo>
                    <a:pt x="108" y="13"/>
                  </a:lnTo>
                  <a:lnTo>
                    <a:pt x="119" y="20"/>
                  </a:lnTo>
                  <a:lnTo>
                    <a:pt x="127" y="31"/>
                  </a:lnTo>
                  <a:lnTo>
                    <a:pt x="133" y="43"/>
                  </a:lnTo>
                  <a:lnTo>
                    <a:pt x="137" y="55"/>
                  </a:lnTo>
                  <a:lnTo>
                    <a:pt x="139" y="69"/>
                  </a:lnTo>
                  <a:lnTo>
                    <a:pt x="139" y="69"/>
                  </a:lnTo>
                  <a:lnTo>
                    <a:pt x="137" y="83"/>
                  </a:lnTo>
                  <a:lnTo>
                    <a:pt x="133" y="96"/>
                  </a:lnTo>
                  <a:lnTo>
                    <a:pt x="127" y="109"/>
                  </a:lnTo>
                  <a:lnTo>
                    <a:pt x="119" y="119"/>
                  </a:lnTo>
                  <a:lnTo>
                    <a:pt x="108" y="127"/>
                  </a:lnTo>
                  <a:lnTo>
                    <a:pt x="96" y="133"/>
                  </a:lnTo>
                  <a:lnTo>
                    <a:pt x="84" y="138"/>
                  </a:lnTo>
                  <a:lnTo>
                    <a:pt x="69" y="139"/>
                  </a:lnTo>
                  <a:lnTo>
                    <a:pt x="69" y="139"/>
                  </a:lnTo>
                  <a:lnTo>
                    <a:pt x="55" y="138"/>
                  </a:lnTo>
                  <a:lnTo>
                    <a:pt x="43" y="133"/>
                  </a:lnTo>
                  <a:lnTo>
                    <a:pt x="31" y="127"/>
                  </a:lnTo>
                  <a:lnTo>
                    <a:pt x="20" y="119"/>
                  </a:lnTo>
                  <a:lnTo>
                    <a:pt x="12" y="109"/>
                  </a:lnTo>
                  <a:lnTo>
                    <a:pt x="5"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5" name="Freeform 24">
              <a:extLst>
                <a:ext uri="{FF2B5EF4-FFF2-40B4-BE49-F238E27FC236}">
                  <a16:creationId xmlns:a16="http://schemas.microsoft.com/office/drawing/2014/main" id="{1F845E41-2007-482B-15C7-49558D78565D}"/>
                </a:ext>
                <a:ext uri="{C183D7F6-B498-43B3-948B-1728B52AA6E4}">
                  <adec:decorative xmlns:adec="http://schemas.microsoft.com/office/drawing/2017/decorative" val="1"/>
                </a:ext>
              </a:extLst>
            </p:cNvPr>
            <p:cNvSpPr>
              <a:spLocks/>
            </p:cNvSpPr>
            <p:nvPr/>
          </p:nvSpPr>
          <p:spPr bwMode="auto">
            <a:xfrm rot="16200000" flipV="1">
              <a:off x="5923731" y="4989702"/>
              <a:ext cx="202049" cy="203513"/>
            </a:xfrm>
            <a:custGeom>
              <a:avLst/>
              <a:gdLst>
                <a:gd name="T0" fmla="*/ 0 w 138"/>
                <a:gd name="T1" fmla="*/ 69 h 139"/>
                <a:gd name="T2" fmla="*/ 0 w 138"/>
                <a:gd name="T3" fmla="*/ 69 h 139"/>
                <a:gd name="T4" fmla="*/ 1 w 138"/>
                <a:gd name="T5" fmla="*/ 55 h 139"/>
                <a:gd name="T6" fmla="*/ 6 w 138"/>
                <a:gd name="T7" fmla="*/ 43 h 139"/>
                <a:gd name="T8" fmla="*/ 12 w 138"/>
                <a:gd name="T9" fmla="*/ 31 h 139"/>
                <a:gd name="T10" fmla="*/ 21 w 138"/>
                <a:gd name="T11" fmla="*/ 20 h 139"/>
                <a:gd name="T12" fmla="*/ 30 w 138"/>
                <a:gd name="T13" fmla="*/ 13 h 139"/>
                <a:gd name="T14" fmla="*/ 42 w 138"/>
                <a:gd name="T15" fmla="*/ 6 h 139"/>
                <a:gd name="T16" fmla="*/ 56 w 138"/>
                <a:gd name="T17" fmla="*/ 2 h 139"/>
                <a:gd name="T18" fmla="*/ 70 w 138"/>
                <a:gd name="T19" fmla="*/ 0 h 139"/>
                <a:gd name="T20" fmla="*/ 70 w 138"/>
                <a:gd name="T21" fmla="*/ 0 h 139"/>
                <a:gd name="T22" fmla="*/ 83 w 138"/>
                <a:gd name="T23" fmla="*/ 2 h 139"/>
                <a:gd name="T24" fmla="*/ 97 w 138"/>
                <a:gd name="T25" fmla="*/ 6 h 139"/>
                <a:gd name="T26" fmla="*/ 108 w 138"/>
                <a:gd name="T27" fmla="*/ 13 h 139"/>
                <a:gd name="T28" fmla="*/ 119 w 138"/>
                <a:gd name="T29" fmla="*/ 20 h 139"/>
                <a:gd name="T30" fmla="*/ 128 w 138"/>
                <a:gd name="T31" fmla="*/ 31 h 139"/>
                <a:gd name="T32" fmla="*/ 134 w 138"/>
                <a:gd name="T33" fmla="*/ 43 h 139"/>
                <a:gd name="T34" fmla="*/ 137 w 138"/>
                <a:gd name="T35" fmla="*/ 55 h 139"/>
                <a:gd name="T36" fmla="*/ 138 w 138"/>
                <a:gd name="T37" fmla="*/ 69 h 139"/>
                <a:gd name="T38" fmla="*/ 138 w 138"/>
                <a:gd name="T39" fmla="*/ 69 h 139"/>
                <a:gd name="T40" fmla="*/ 137 w 138"/>
                <a:gd name="T41" fmla="*/ 84 h 139"/>
                <a:gd name="T42" fmla="*/ 134 w 138"/>
                <a:gd name="T43" fmla="*/ 96 h 139"/>
                <a:gd name="T44" fmla="*/ 128 w 138"/>
                <a:gd name="T45" fmla="*/ 108 h 139"/>
                <a:gd name="T46" fmla="*/ 119 w 138"/>
                <a:gd name="T47" fmla="*/ 119 h 139"/>
                <a:gd name="T48" fmla="*/ 108 w 138"/>
                <a:gd name="T49" fmla="*/ 127 h 139"/>
                <a:gd name="T50" fmla="*/ 97 w 138"/>
                <a:gd name="T51" fmla="*/ 133 h 139"/>
                <a:gd name="T52" fmla="*/ 83 w 138"/>
                <a:gd name="T53" fmla="*/ 137 h 139"/>
                <a:gd name="T54" fmla="*/ 70 w 138"/>
                <a:gd name="T55" fmla="*/ 139 h 139"/>
                <a:gd name="T56" fmla="*/ 70 w 138"/>
                <a:gd name="T57" fmla="*/ 139 h 139"/>
                <a:gd name="T58" fmla="*/ 56 w 138"/>
                <a:gd name="T59" fmla="*/ 137 h 139"/>
                <a:gd name="T60" fmla="*/ 42 w 138"/>
                <a:gd name="T61" fmla="*/ 133 h 139"/>
                <a:gd name="T62" fmla="*/ 30 w 138"/>
                <a:gd name="T63" fmla="*/ 127 h 139"/>
                <a:gd name="T64" fmla="*/ 21 w 138"/>
                <a:gd name="T65" fmla="*/ 119 h 139"/>
                <a:gd name="T66" fmla="*/ 12 w 138"/>
                <a:gd name="T67" fmla="*/ 108 h 139"/>
                <a:gd name="T68" fmla="*/ 6 w 138"/>
                <a:gd name="T69" fmla="*/ 96 h 139"/>
                <a:gd name="T70" fmla="*/ 1 w 138"/>
                <a:gd name="T71" fmla="*/ 84 h 139"/>
                <a:gd name="T72" fmla="*/ 0 w 138"/>
                <a:gd name="T73" fmla="*/ 69 h 139"/>
                <a:gd name="T74" fmla="*/ 0 w 138"/>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69"/>
                  </a:moveTo>
                  <a:lnTo>
                    <a:pt x="0" y="69"/>
                  </a:lnTo>
                  <a:lnTo>
                    <a:pt x="1" y="55"/>
                  </a:lnTo>
                  <a:lnTo>
                    <a:pt x="6" y="43"/>
                  </a:lnTo>
                  <a:lnTo>
                    <a:pt x="12" y="31"/>
                  </a:lnTo>
                  <a:lnTo>
                    <a:pt x="21" y="20"/>
                  </a:lnTo>
                  <a:lnTo>
                    <a:pt x="30" y="13"/>
                  </a:lnTo>
                  <a:lnTo>
                    <a:pt x="42" y="6"/>
                  </a:lnTo>
                  <a:lnTo>
                    <a:pt x="56" y="2"/>
                  </a:lnTo>
                  <a:lnTo>
                    <a:pt x="70" y="0"/>
                  </a:lnTo>
                  <a:lnTo>
                    <a:pt x="70" y="0"/>
                  </a:lnTo>
                  <a:lnTo>
                    <a:pt x="83" y="2"/>
                  </a:lnTo>
                  <a:lnTo>
                    <a:pt x="97" y="6"/>
                  </a:lnTo>
                  <a:lnTo>
                    <a:pt x="108" y="13"/>
                  </a:lnTo>
                  <a:lnTo>
                    <a:pt x="119" y="20"/>
                  </a:lnTo>
                  <a:lnTo>
                    <a:pt x="128" y="31"/>
                  </a:lnTo>
                  <a:lnTo>
                    <a:pt x="134" y="43"/>
                  </a:lnTo>
                  <a:lnTo>
                    <a:pt x="137" y="55"/>
                  </a:lnTo>
                  <a:lnTo>
                    <a:pt x="138" y="69"/>
                  </a:lnTo>
                  <a:lnTo>
                    <a:pt x="138" y="69"/>
                  </a:lnTo>
                  <a:lnTo>
                    <a:pt x="137" y="84"/>
                  </a:lnTo>
                  <a:lnTo>
                    <a:pt x="134" y="96"/>
                  </a:lnTo>
                  <a:lnTo>
                    <a:pt x="128" y="108"/>
                  </a:lnTo>
                  <a:lnTo>
                    <a:pt x="119" y="119"/>
                  </a:lnTo>
                  <a:lnTo>
                    <a:pt x="108" y="127"/>
                  </a:lnTo>
                  <a:lnTo>
                    <a:pt x="97" y="133"/>
                  </a:lnTo>
                  <a:lnTo>
                    <a:pt x="83" y="137"/>
                  </a:lnTo>
                  <a:lnTo>
                    <a:pt x="70" y="139"/>
                  </a:lnTo>
                  <a:lnTo>
                    <a:pt x="70" y="139"/>
                  </a:lnTo>
                  <a:lnTo>
                    <a:pt x="56" y="137"/>
                  </a:lnTo>
                  <a:lnTo>
                    <a:pt x="42" y="133"/>
                  </a:lnTo>
                  <a:lnTo>
                    <a:pt x="30" y="127"/>
                  </a:lnTo>
                  <a:lnTo>
                    <a:pt x="21" y="119"/>
                  </a:lnTo>
                  <a:lnTo>
                    <a:pt x="12" y="108"/>
                  </a:lnTo>
                  <a:lnTo>
                    <a:pt x="6" y="96"/>
                  </a:lnTo>
                  <a:lnTo>
                    <a:pt x="1" y="84"/>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6" name="Freeform 25">
              <a:extLst>
                <a:ext uri="{FF2B5EF4-FFF2-40B4-BE49-F238E27FC236}">
                  <a16:creationId xmlns:a16="http://schemas.microsoft.com/office/drawing/2014/main" id="{D1DD978B-DC80-FDE0-4380-5C043FD49C19}"/>
                </a:ext>
                <a:ext uri="{C183D7F6-B498-43B3-948B-1728B52AA6E4}">
                  <adec:decorative xmlns:adec="http://schemas.microsoft.com/office/drawing/2017/decorative" val="1"/>
                </a:ext>
              </a:extLst>
            </p:cNvPr>
            <p:cNvSpPr>
              <a:spLocks/>
            </p:cNvSpPr>
            <p:nvPr/>
          </p:nvSpPr>
          <p:spPr bwMode="auto">
            <a:xfrm rot="16200000" flipV="1">
              <a:off x="5922998" y="5586332"/>
              <a:ext cx="203513" cy="203513"/>
            </a:xfrm>
            <a:custGeom>
              <a:avLst/>
              <a:gdLst>
                <a:gd name="T0" fmla="*/ 0 w 139"/>
                <a:gd name="T1" fmla="*/ 69 h 139"/>
                <a:gd name="T2" fmla="*/ 0 w 139"/>
                <a:gd name="T3" fmla="*/ 69 h 139"/>
                <a:gd name="T4" fmla="*/ 0 w 139"/>
                <a:gd name="T5" fmla="*/ 55 h 139"/>
                <a:gd name="T6" fmla="*/ 5 w 139"/>
                <a:gd name="T7" fmla="*/ 43 h 139"/>
                <a:gd name="T8" fmla="*/ 11 w 139"/>
                <a:gd name="T9" fmla="*/ 31 h 139"/>
                <a:gd name="T10" fmla="*/ 20 w 139"/>
                <a:gd name="T11" fmla="*/ 20 h 139"/>
                <a:gd name="T12" fmla="*/ 30 w 139"/>
                <a:gd name="T13" fmla="*/ 13 h 139"/>
                <a:gd name="T14" fmla="*/ 41 w 139"/>
                <a:gd name="T15" fmla="*/ 6 h 139"/>
                <a:gd name="T16" fmla="*/ 55 w 139"/>
                <a:gd name="T17" fmla="*/ 2 h 139"/>
                <a:gd name="T18" fmla="*/ 69 w 139"/>
                <a:gd name="T19" fmla="*/ 0 h 139"/>
                <a:gd name="T20" fmla="*/ 69 w 139"/>
                <a:gd name="T21" fmla="*/ 0 h 139"/>
                <a:gd name="T22" fmla="*/ 82 w 139"/>
                <a:gd name="T23" fmla="*/ 2 h 139"/>
                <a:gd name="T24" fmla="*/ 96 w 139"/>
                <a:gd name="T25" fmla="*/ 6 h 139"/>
                <a:gd name="T26" fmla="*/ 108 w 139"/>
                <a:gd name="T27" fmla="*/ 13 h 139"/>
                <a:gd name="T28" fmla="*/ 117 w 139"/>
                <a:gd name="T29" fmla="*/ 20 h 139"/>
                <a:gd name="T30" fmla="*/ 127 w 139"/>
                <a:gd name="T31" fmla="*/ 31 h 139"/>
                <a:gd name="T32" fmla="*/ 133 w 139"/>
                <a:gd name="T33" fmla="*/ 43 h 139"/>
                <a:gd name="T34" fmla="*/ 137 w 139"/>
                <a:gd name="T35" fmla="*/ 55 h 139"/>
                <a:gd name="T36" fmla="*/ 139 w 139"/>
                <a:gd name="T37" fmla="*/ 69 h 139"/>
                <a:gd name="T38" fmla="*/ 139 w 139"/>
                <a:gd name="T39" fmla="*/ 69 h 139"/>
                <a:gd name="T40" fmla="*/ 137 w 139"/>
                <a:gd name="T41" fmla="*/ 84 h 139"/>
                <a:gd name="T42" fmla="*/ 133 w 139"/>
                <a:gd name="T43" fmla="*/ 96 h 139"/>
                <a:gd name="T44" fmla="*/ 127 w 139"/>
                <a:gd name="T45" fmla="*/ 108 h 139"/>
                <a:gd name="T46" fmla="*/ 117 w 139"/>
                <a:gd name="T47" fmla="*/ 119 h 139"/>
                <a:gd name="T48" fmla="*/ 108 w 139"/>
                <a:gd name="T49" fmla="*/ 127 h 139"/>
                <a:gd name="T50" fmla="*/ 96 w 139"/>
                <a:gd name="T51" fmla="*/ 133 h 139"/>
                <a:gd name="T52" fmla="*/ 82 w 139"/>
                <a:gd name="T53" fmla="*/ 137 h 139"/>
                <a:gd name="T54" fmla="*/ 69 w 139"/>
                <a:gd name="T55" fmla="*/ 139 h 139"/>
                <a:gd name="T56" fmla="*/ 69 w 139"/>
                <a:gd name="T57" fmla="*/ 139 h 139"/>
                <a:gd name="T58" fmla="*/ 55 w 139"/>
                <a:gd name="T59" fmla="*/ 137 h 139"/>
                <a:gd name="T60" fmla="*/ 41 w 139"/>
                <a:gd name="T61" fmla="*/ 133 h 139"/>
                <a:gd name="T62" fmla="*/ 30 w 139"/>
                <a:gd name="T63" fmla="*/ 127 h 139"/>
                <a:gd name="T64" fmla="*/ 20 w 139"/>
                <a:gd name="T65" fmla="*/ 119 h 139"/>
                <a:gd name="T66" fmla="*/ 11 w 139"/>
                <a:gd name="T67" fmla="*/ 108 h 139"/>
                <a:gd name="T68" fmla="*/ 5 w 139"/>
                <a:gd name="T69" fmla="*/ 96 h 139"/>
                <a:gd name="T70" fmla="*/ 0 w 139"/>
                <a:gd name="T71" fmla="*/ 84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0" y="55"/>
                  </a:lnTo>
                  <a:lnTo>
                    <a:pt x="5" y="43"/>
                  </a:lnTo>
                  <a:lnTo>
                    <a:pt x="11" y="31"/>
                  </a:lnTo>
                  <a:lnTo>
                    <a:pt x="20" y="20"/>
                  </a:lnTo>
                  <a:lnTo>
                    <a:pt x="30" y="13"/>
                  </a:lnTo>
                  <a:lnTo>
                    <a:pt x="41" y="6"/>
                  </a:lnTo>
                  <a:lnTo>
                    <a:pt x="55" y="2"/>
                  </a:lnTo>
                  <a:lnTo>
                    <a:pt x="69" y="0"/>
                  </a:lnTo>
                  <a:lnTo>
                    <a:pt x="69" y="0"/>
                  </a:lnTo>
                  <a:lnTo>
                    <a:pt x="82" y="2"/>
                  </a:lnTo>
                  <a:lnTo>
                    <a:pt x="96" y="6"/>
                  </a:lnTo>
                  <a:lnTo>
                    <a:pt x="108" y="13"/>
                  </a:lnTo>
                  <a:lnTo>
                    <a:pt x="117" y="20"/>
                  </a:lnTo>
                  <a:lnTo>
                    <a:pt x="127" y="31"/>
                  </a:lnTo>
                  <a:lnTo>
                    <a:pt x="133" y="43"/>
                  </a:lnTo>
                  <a:lnTo>
                    <a:pt x="137" y="55"/>
                  </a:lnTo>
                  <a:lnTo>
                    <a:pt x="139" y="69"/>
                  </a:lnTo>
                  <a:lnTo>
                    <a:pt x="139" y="69"/>
                  </a:lnTo>
                  <a:lnTo>
                    <a:pt x="137" y="84"/>
                  </a:lnTo>
                  <a:lnTo>
                    <a:pt x="133" y="96"/>
                  </a:lnTo>
                  <a:lnTo>
                    <a:pt x="127" y="108"/>
                  </a:lnTo>
                  <a:lnTo>
                    <a:pt x="117" y="119"/>
                  </a:lnTo>
                  <a:lnTo>
                    <a:pt x="108" y="127"/>
                  </a:lnTo>
                  <a:lnTo>
                    <a:pt x="96" y="133"/>
                  </a:lnTo>
                  <a:lnTo>
                    <a:pt x="82" y="137"/>
                  </a:lnTo>
                  <a:lnTo>
                    <a:pt x="69" y="139"/>
                  </a:lnTo>
                  <a:lnTo>
                    <a:pt x="69" y="139"/>
                  </a:lnTo>
                  <a:lnTo>
                    <a:pt x="55" y="137"/>
                  </a:lnTo>
                  <a:lnTo>
                    <a:pt x="41" y="133"/>
                  </a:lnTo>
                  <a:lnTo>
                    <a:pt x="30" y="127"/>
                  </a:lnTo>
                  <a:lnTo>
                    <a:pt x="20" y="119"/>
                  </a:lnTo>
                  <a:lnTo>
                    <a:pt x="11" y="108"/>
                  </a:lnTo>
                  <a:lnTo>
                    <a:pt x="5" y="96"/>
                  </a:lnTo>
                  <a:lnTo>
                    <a:pt x="0" y="84"/>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7" name="Freeform 30">
              <a:extLst>
                <a:ext uri="{FF2B5EF4-FFF2-40B4-BE49-F238E27FC236}">
                  <a16:creationId xmlns:a16="http://schemas.microsoft.com/office/drawing/2014/main" id="{9F1F4BD8-6653-F9FD-0AE9-DC3836A23EDC}"/>
                </a:ext>
                <a:ext uri="{C183D7F6-B498-43B3-948B-1728B52AA6E4}">
                  <adec:decorative xmlns:adec="http://schemas.microsoft.com/office/drawing/2017/decorative" val="1"/>
                </a:ext>
              </a:extLst>
            </p:cNvPr>
            <p:cNvSpPr>
              <a:spLocks/>
            </p:cNvSpPr>
            <p:nvPr/>
          </p:nvSpPr>
          <p:spPr bwMode="auto">
            <a:xfrm rot="16200000" flipV="1">
              <a:off x="2786853" y="5832304"/>
              <a:ext cx="203513" cy="203513"/>
            </a:xfrm>
            <a:custGeom>
              <a:avLst/>
              <a:gdLst>
                <a:gd name="T0" fmla="*/ 139 w 139"/>
                <a:gd name="T1" fmla="*/ 69 h 139"/>
                <a:gd name="T2" fmla="*/ 139 w 139"/>
                <a:gd name="T3" fmla="*/ 69 h 139"/>
                <a:gd name="T4" fmla="*/ 139 w 139"/>
                <a:gd name="T5" fmla="*/ 82 h 139"/>
                <a:gd name="T6" fmla="*/ 134 w 139"/>
                <a:gd name="T7" fmla="*/ 96 h 139"/>
                <a:gd name="T8" fmla="*/ 128 w 139"/>
                <a:gd name="T9" fmla="*/ 108 h 139"/>
                <a:gd name="T10" fmla="*/ 119 w 139"/>
                <a:gd name="T11" fmla="*/ 117 h 139"/>
                <a:gd name="T12" fmla="*/ 108 w 139"/>
                <a:gd name="T13" fmla="*/ 126 h 139"/>
                <a:gd name="T14" fmla="*/ 98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6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8 w 139"/>
                <a:gd name="T61" fmla="*/ 5 h 139"/>
                <a:gd name="T62" fmla="*/ 108 w 139"/>
                <a:gd name="T63" fmla="*/ 11 h 139"/>
                <a:gd name="T64" fmla="*/ 119 w 139"/>
                <a:gd name="T65" fmla="*/ 20 h 139"/>
                <a:gd name="T66" fmla="*/ 128 w 139"/>
                <a:gd name="T67" fmla="*/ 31 h 139"/>
                <a:gd name="T68" fmla="*/ 134 w 139"/>
                <a:gd name="T69" fmla="*/ 41 h 139"/>
                <a:gd name="T70" fmla="*/ 139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9" y="82"/>
                  </a:lnTo>
                  <a:lnTo>
                    <a:pt x="134" y="96"/>
                  </a:lnTo>
                  <a:lnTo>
                    <a:pt x="128" y="108"/>
                  </a:lnTo>
                  <a:lnTo>
                    <a:pt x="119" y="117"/>
                  </a:lnTo>
                  <a:lnTo>
                    <a:pt x="108" y="126"/>
                  </a:lnTo>
                  <a:lnTo>
                    <a:pt x="98" y="133"/>
                  </a:lnTo>
                  <a:lnTo>
                    <a:pt x="84" y="137"/>
                  </a:lnTo>
                  <a:lnTo>
                    <a:pt x="70" y="139"/>
                  </a:lnTo>
                  <a:lnTo>
                    <a:pt x="70" y="139"/>
                  </a:lnTo>
                  <a:lnTo>
                    <a:pt x="57" y="137"/>
                  </a:lnTo>
                  <a:lnTo>
                    <a:pt x="43" y="133"/>
                  </a:lnTo>
                  <a:lnTo>
                    <a:pt x="31" y="126"/>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2"/>
                  </a:lnTo>
                  <a:lnTo>
                    <a:pt x="70" y="0"/>
                  </a:lnTo>
                  <a:lnTo>
                    <a:pt x="70" y="0"/>
                  </a:lnTo>
                  <a:lnTo>
                    <a:pt x="84" y="2"/>
                  </a:lnTo>
                  <a:lnTo>
                    <a:pt x="98" y="5"/>
                  </a:lnTo>
                  <a:lnTo>
                    <a:pt x="108" y="11"/>
                  </a:lnTo>
                  <a:lnTo>
                    <a:pt x="119" y="20"/>
                  </a:lnTo>
                  <a:lnTo>
                    <a:pt x="128" y="31"/>
                  </a:lnTo>
                  <a:lnTo>
                    <a:pt x="134" y="41"/>
                  </a:lnTo>
                  <a:lnTo>
                    <a:pt x="139"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8" name="Freeform 31">
              <a:extLst>
                <a:ext uri="{FF2B5EF4-FFF2-40B4-BE49-F238E27FC236}">
                  <a16:creationId xmlns:a16="http://schemas.microsoft.com/office/drawing/2014/main" id="{FB620A9A-B7D0-EE00-86F2-10BAA36CC3E2}"/>
                </a:ext>
                <a:ext uri="{C183D7F6-B498-43B3-948B-1728B52AA6E4}">
                  <adec:decorative xmlns:adec="http://schemas.microsoft.com/office/drawing/2017/decorative" val="1"/>
                </a:ext>
              </a:extLst>
            </p:cNvPr>
            <p:cNvSpPr>
              <a:spLocks/>
            </p:cNvSpPr>
            <p:nvPr/>
          </p:nvSpPr>
          <p:spPr bwMode="auto">
            <a:xfrm rot="16200000" flipV="1">
              <a:off x="2788317" y="4717955"/>
              <a:ext cx="203513" cy="203513"/>
            </a:xfrm>
            <a:custGeom>
              <a:avLst/>
              <a:gdLst>
                <a:gd name="T0" fmla="*/ 139 w 139"/>
                <a:gd name="T1" fmla="*/ 69 h 139"/>
                <a:gd name="T2" fmla="*/ 139 w 139"/>
                <a:gd name="T3" fmla="*/ 69 h 139"/>
                <a:gd name="T4" fmla="*/ 137 w 139"/>
                <a:gd name="T5" fmla="*/ 82 h 139"/>
                <a:gd name="T6" fmla="*/ 134 w 139"/>
                <a:gd name="T7" fmla="*/ 96 h 139"/>
                <a:gd name="T8" fmla="*/ 127 w 139"/>
                <a:gd name="T9" fmla="*/ 108 h 139"/>
                <a:gd name="T10" fmla="*/ 119 w 139"/>
                <a:gd name="T11" fmla="*/ 117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0 w 139"/>
                <a:gd name="T47" fmla="*/ 20 h 139"/>
                <a:gd name="T48" fmla="*/ 31 w 139"/>
                <a:gd name="T49" fmla="*/ 11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1 h 139"/>
                <a:gd name="T64" fmla="*/ 119 w 139"/>
                <a:gd name="T65" fmla="*/ 20 h 139"/>
                <a:gd name="T66" fmla="*/ 127 w 139"/>
                <a:gd name="T67" fmla="*/ 31 h 139"/>
                <a:gd name="T68" fmla="*/ 134 w 139"/>
                <a:gd name="T69" fmla="*/ 41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2"/>
                  </a:lnTo>
                  <a:lnTo>
                    <a:pt x="134" y="96"/>
                  </a:lnTo>
                  <a:lnTo>
                    <a:pt x="127" y="108"/>
                  </a:lnTo>
                  <a:lnTo>
                    <a:pt x="119" y="117"/>
                  </a:lnTo>
                  <a:lnTo>
                    <a:pt x="108" y="126"/>
                  </a:lnTo>
                  <a:lnTo>
                    <a:pt x="96" y="133"/>
                  </a:lnTo>
                  <a:lnTo>
                    <a:pt x="84" y="137"/>
                  </a:lnTo>
                  <a:lnTo>
                    <a:pt x="70" y="139"/>
                  </a:lnTo>
                  <a:lnTo>
                    <a:pt x="70" y="139"/>
                  </a:lnTo>
                  <a:lnTo>
                    <a:pt x="55" y="137"/>
                  </a:lnTo>
                  <a:lnTo>
                    <a:pt x="43" y="133"/>
                  </a:lnTo>
                  <a:lnTo>
                    <a:pt x="31" y="126"/>
                  </a:lnTo>
                  <a:lnTo>
                    <a:pt x="20" y="117"/>
                  </a:lnTo>
                  <a:lnTo>
                    <a:pt x="12" y="108"/>
                  </a:lnTo>
                  <a:lnTo>
                    <a:pt x="6" y="96"/>
                  </a:lnTo>
                  <a:lnTo>
                    <a:pt x="2" y="82"/>
                  </a:lnTo>
                  <a:lnTo>
                    <a:pt x="0" y="69"/>
                  </a:lnTo>
                  <a:lnTo>
                    <a:pt x="0" y="69"/>
                  </a:lnTo>
                  <a:lnTo>
                    <a:pt x="2" y="55"/>
                  </a:lnTo>
                  <a:lnTo>
                    <a:pt x="6" y="41"/>
                  </a:lnTo>
                  <a:lnTo>
                    <a:pt x="12" y="31"/>
                  </a:lnTo>
                  <a:lnTo>
                    <a:pt x="20" y="20"/>
                  </a:lnTo>
                  <a:lnTo>
                    <a:pt x="31" y="11"/>
                  </a:lnTo>
                  <a:lnTo>
                    <a:pt x="43" y="5"/>
                  </a:lnTo>
                  <a:lnTo>
                    <a:pt x="55" y="2"/>
                  </a:lnTo>
                  <a:lnTo>
                    <a:pt x="70" y="0"/>
                  </a:lnTo>
                  <a:lnTo>
                    <a:pt x="70" y="0"/>
                  </a:lnTo>
                  <a:lnTo>
                    <a:pt x="84" y="2"/>
                  </a:lnTo>
                  <a:lnTo>
                    <a:pt x="96" y="5"/>
                  </a:lnTo>
                  <a:lnTo>
                    <a:pt x="108" y="11"/>
                  </a:lnTo>
                  <a:lnTo>
                    <a:pt x="119" y="20"/>
                  </a:lnTo>
                  <a:lnTo>
                    <a:pt x="127" y="31"/>
                  </a:lnTo>
                  <a:lnTo>
                    <a:pt x="134" y="41"/>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39" name="Freeform 32">
              <a:extLst>
                <a:ext uri="{FF2B5EF4-FFF2-40B4-BE49-F238E27FC236}">
                  <a16:creationId xmlns:a16="http://schemas.microsoft.com/office/drawing/2014/main" id="{4E167871-A65C-87D3-1F74-A5989BD30FA3}"/>
                </a:ext>
                <a:ext uri="{C183D7F6-B498-43B3-948B-1728B52AA6E4}">
                  <adec:decorative xmlns:adec="http://schemas.microsoft.com/office/drawing/2017/decorative" val="1"/>
                </a:ext>
              </a:extLst>
            </p:cNvPr>
            <p:cNvSpPr>
              <a:spLocks/>
            </p:cNvSpPr>
            <p:nvPr/>
          </p:nvSpPr>
          <p:spPr bwMode="auto">
            <a:xfrm rot="16200000" flipV="1">
              <a:off x="2515259" y="5745188"/>
              <a:ext cx="202049" cy="203513"/>
            </a:xfrm>
            <a:custGeom>
              <a:avLst/>
              <a:gdLst>
                <a:gd name="T0" fmla="*/ 138 w 138"/>
                <a:gd name="T1" fmla="*/ 70 h 139"/>
                <a:gd name="T2" fmla="*/ 138 w 138"/>
                <a:gd name="T3" fmla="*/ 70 h 139"/>
                <a:gd name="T4" fmla="*/ 137 w 138"/>
                <a:gd name="T5" fmla="*/ 84 h 139"/>
                <a:gd name="T6" fmla="*/ 132 w 138"/>
                <a:gd name="T7" fmla="*/ 96 h 139"/>
                <a:gd name="T8" fmla="*/ 126 w 138"/>
                <a:gd name="T9" fmla="*/ 108 h 139"/>
                <a:gd name="T10" fmla="*/ 117 w 138"/>
                <a:gd name="T11" fmla="*/ 119 h 139"/>
                <a:gd name="T12" fmla="*/ 108 w 138"/>
                <a:gd name="T13" fmla="*/ 126 h 139"/>
                <a:gd name="T14" fmla="*/ 96 w 138"/>
                <a:gd name="T15" fmla="*/ 134 h 139"/>
                <a:gd name="T16" fmla="*/ 82 w 138"/>
                <a:gd name="T17" fmla="*/ 137 h 139"/>
                <a:gd name="T18" fmla="*/ 68 w 138"/>
                <a:gd name="T19" fmla="*/ 139 h 139"/>
                <a:gd name="T20" fmla="*/ 68 w 138"/>
                <a:gd name="T21" fmla="*/ 139 h 139"/>
                <a:gd name="T22" fmla="*/ 55 w 138"/>
                <a:gd name="T23" fmla="*/ 137 h 139"/>
                <a:gd name="T24" fmla="*/ 42 w 138"/>
                <a:gd name="T25" fmla="*/ 134 h 139"/>
                <a:gd name="T26" fmla="*/ 30 w 138"/>
                <a:gd name="T27" fmla="*/ 126 h 139"/>
                <a:gd name="T28" fmla="*/ 19 w 138"/>
                <a:gd name="T29" fmla="*/ 119 h 139"/>
                <a:gd name="T30" fmla="*/ 10 w 138"/>
                <a:gd name="T31" fmla="*/ 108 h 139"/>
                <a:gd name="T32" fmla="*/ 4 w 138"/>
                <a:gd name="T33" fmla="*/ 96 h 139"/>
                <a:gd name="T34" fmla="*/ 1 w 138"/>
                <a:gd name="T35" fmla="*/ 84 h 139"/>
                <a:gd name="T36" fmla="*/ 0 w 138"/>
                <a:gd name="T37" fmla="*/ 70 h 139"/>
                <a:gd name="T38" fmla="*/ 0 w 138"/>
                <a:gd name="T39" fmla="*/ 70 h 139"/>
                <a:gd name="T40" fmla="*/ 1 w 138"/>
                <a:gd name="T41" fmla="*/ 56 h 139"/>
                <a:gd name="T42" fmla="*/ 4 w 138"/>
                <a:gd name="T43" fmla="*/ 43 h 139"/>
                <a:gd name="T44" fmla="*/ 10 w 138"/>
                <a:gd name="T45" fmla="*/ 30 h 139"/>
                <a:gd name="T46" fmla="*/ 19 w 138"/>
                <a:gd name="T47" fmla="*/ 20 h 139"/>
                <a:gd name="T48" fmla="*/ 30 w 138"/>
                <a:gd name="T49" fmla="*/ 12 h 139"/>
                <a:gd name="T50" fmla="*/ 42 w 138"/>
                <a:gd name="T51" fmla="*/ 6 h 139"/>
                <a:gd name="T52" fmla="*/ 55 w 138"/>
                <a:gd name="T53" fmla="*/ 1 h 139"/>
                <a:gd name="T54" fmla="*/ 68 w 138"/>
                <a:gd name="T55" fmla="*/ 0 h 139"/>
                <a:gd name="T56" fmla="*/ 68 w 138"/>
                <a:gd name="T57" fmla="*/ 0 h 139"/>
                <a:gd name="T58" fmla="*/ 82 w 138"/>
                <a:gd name="T59" fmla="*/ 1 h 139"/>
                <a:gd name="T60" fmla="*/ 96 w 138"/>
                <a:gd name="T61" fmla="*/ 6 h 139"/>
                <a:gd name="T62" fmla="*/ 108 w 138"/>
                <a:gd name="T63" fmla="*/ 12 h 139"/>
                <a:gd name="T64" fmla="*/ 117 w 138"/>
                <a:gd name="T65" fmla="*/ 20 h 139"/>
                <a:gd name="T66" fmla="*/ 126 w 138"/>
                <a:gd name="T67" fmla="*/ 30 h 139"/>
                <a:gd name="T68" fmla="*/ 132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lnTo>
                    <a:pt x="1" y="56"/>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0" name="Freeform 33">
              <a:extLst>
                <a:ext uri="{FF2B5EF4-FFF2-40B4-BE49-F238E27FC236}">
                  <a16:creationId xmlns:a16="http://schemas.microsoft.com/office/drawing/2014/main" id="{EE2E9D20-B7C8-4772-1385-4D7282FDB2E2}"/>
                </a:ext>
                <a:ext uri="{C183D7F6-B498-43B3-948B-1728B52AA6E4}">
                  <adec:decorative xmlns:adec="http://schemas.microsoft.com/office/drawing/2017/decorative" val="1"/>
                </a:ext>
              </a:extLst>
            </p:cNvPr>
            <p:cNvSpPr>
              <a:spLocks/>
            </p:cNvSpPr>
            <p:nvPr/>
          </p:nvSpPr>
          <p:spPr bwMode="auto">
            <a:xfrm rot="16200000" flipV="1">
              <a:off x="2514527" y="4817668"/>
              <a:ext cx="203513" cy="203513"/>
            </a:xfrm>
            <a:custGeom>
              <a:avLst/>
              <a:gdLst>
                <a:gd name="T0" fmla="*/ 139 w 139"/>
                <a:gd name="T1" fmla="*/ 70 h 139"/>
                <a:gd name="T2" fmla="*/ 139 w 139"/>
                <a:gd name="T3" fmla="*/ 70 h 139"/>
                <a:gd name="T4" fmla="*/ 137 w 139"/>
                <a:gd name="T5" fmla="*/ 84 h 139"/>
                <a:gd name="T6" fmla="*/ 133 w 139"/>
                <a:gd name="T7" fmla="*/ 96 h 139"/>
                <a:gd name="T8" fmla="*/ 127 w 139"/>
                <a:gd name="T9" fmla="*/ 108 h 139"/>
                <a:gd name="T10" fmla="*/ 119 w 139"/>
                <a:gd name="T11" fmla="*/ 119 h 139"/>
                <a:gd name="T12" fmla="*/ 108 w 139"/>
                <a:gd name="T13" fmla="*/ 126 h 139"/>
                <a:gd name="T14" fmla="*/ 96 w 139"/>
                <a:gd name="T15" fmla="*/ 134 h 139"/>
                <a:gd name="T16" fmla="*/ 84 w 139"/>
                <a:gd name="T17" fmla="*/ 137 h 139"/>
                <a:gd name="T18" fmla="*/ 69 w 139"/>
                <a:gd name="T19" fmla="*/ 139 h 139"/>
                <a:gd name="T20" fmla="*/ 69 w 139"/>
                <a:gd name="T21" fmla="*/ 139 h 139"/>
                <a:gd name="T22" fmla="*/ 55 w 139"/>
                <a:gd name="T23" fmla="*/ 137 h 139"/>
                <a:gd name="T24" fmla="*/ 43 w 139"/>
                <a:gd name="T25" fmla="*/ 134 h 139"/>
                <a:gd name="T26" fmla="*/ 31 w 139"/>
                <a:gd name="T27" fmla="*/ 126 h 139"/>
                <a:gd name="T28" fmla="*/ 20 w 139"/>
                <a:gd name="T29" fmla="*/ 119 h 139"/>
                <a:gd name="T30" fmla="*/ 12 w 139"/>
                <a:gd name="T31" fmla="*/ 108 h 139"/>
                <a:gd name="T32" fmla="*/ 5 w 139"/>
                <a:gd name="T33" fmla="*/ 96 h 139"/>
                <a:gd name="T34" fmla="*/ 2 w 139"/>
                <a:gd name="T35" fmla="*/ 84 h 139"/>
                <a:gd name="T36" fmla="*/ 0 w 139"/>
                <a:gd name="T37" fmla="*/ 70 h 139"/>
                <a:gd name="T38" fmla="*/ 0 w 139"/>
                <a:gd name="T39" fmla="*/ 70 h 139"/>
                <a:gd name="T40" fmla="*/ 2 w 139"/>
                <a:gd name="T41" fmla="*/ 56 h 139"/>
                <a:gd name="T42" fmla="*/ 5 w 139"/>
                <a:gd name="T43" fmla="*/ 43 h 139"/>
                <a:gd name="T44" fmla="*/ 12 w 139"/>
                <a:gd name="T45" fmla="*/ 30 h 139"/>
                <a:gd name="T46" fmla="*/ 20 w 139"/>
                <a:gd name="T47" fmla="*/ 20 h 139"/>
                <a:gd name="T48" fmla="*/ 31 w 139"/>
                <a:gd name="T49" fmla="*/ 12 h 139"/>
                <a:gd name="T50" fmla="*/ 43 w 139"/>
                <a:gd name="T51" fmla="*/ 6 h 139"/>
                <a:gd name="T52" fmla="*/ 55 w 139"/>
                <a:gd name="T53" fmla="*/ 1 h 139"/>
                <a:gd name="T54" fmla="*/ 69 w 139"/>
                <a:gd name="T55" fmla="*/ 0 h 139"/>
                <a:gd name="T56" fmla="*/ 69 w 139"/>
                <a:gd name="T57" fmla="*/ 0 h 139"/>
                <a:gd name="T58" fmla="*/ 84 w 139"/>
                <a:gd name="T59" fmla="*/ 1 h 139"/>
                <a:gd name="T60" fmla="*/ 96 w 139"/>
                <a:gd name="T61" fmla="*/ 6 h 139"/>
                <a:gd name="T62" fmla="*/ 108 w 139"/>
                <a:gd name="T63" fmla="*/ 12 h 139"/>
                <a:gd name="T64" fmla="*/ 119 w 139"/>
                <a:gd name="T65" fmla="*/ 20 h 139"/>
                <a:gd name="T66" fmla="*/ 127 w 139"/>
                <a:gd name="T67" fmla="*/ 30 h 139"/>
                <a:gd name="T68" fmla="*/ 133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lnTo>
                    <a:pt x="2" y="56"/>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1" name="Freeform 36">
              <a:extLst>
                <a:ext uri="{FF2B5EF4-FFF2-40B4-BE49-F238E27FC236}">
                  <a16:creationId xmlns:a16="http://schemas.microsoft.com/office/drawing/2014/main" id="{E3C0C8F2-92C0-070A-6F81-76D2DDFEE36E}"/>
                </a:ext>
                <a:ext uri="{C183D7F6-B498-43B3-948B-1728B52AA6E4}">
                  <adec:decorative xmlns:adec="http://schemas.microsoft.com/office/drawing/2017/decorative" val="1"/>
                </a:ext>
              </a:extLst>
            </p:cNvPr>
            <p:cNvSpPr>
              <a:spLocks/>
            </p:cNvSpPr>
            <p:nvPr/>
          </p:nvSpPr>
          <p:spPr bwMode="auto">
            <a:xfrm rot="16200000" flipV="1">
              <a:off x="2057721" y="5275938"/>
              <a:ext cx="203513" cy="203513"/>
            </a:xfrm>
            <a:custGeom>
              <a:avLst/>
              <a:gdLst>
                <a:gd name="T0" fmla="*/ 139 w 139"/>
                <a:gd name="T1" fmla="*/ 69 h 139"/>
                <a:gd name="T2" fmla="*/ 139 w 139"/>
                <a:gd name="T3" fmla="*/ 69 h 139"/>
                <a:gd name="T4" fmla="*/ 138 w 139"/>
                <a:gd name="T5" fmla="*/ 84 h 139"/>
                <a:gd name="T6" fmla="*/ 134 w 139"/>
                <a:gd name="T7" fmla="*/ 96 h 139"/>
                <a:gd name="T8" fmla="*/ 127 w 139"/>
                <a:gd name="T9" fmla="*/ 108 h 139"/>
                <a:gd name="T10" fmla="*/ 119 w 139"/>
                <a:gd name="T11" fmla="*/ 119 h 139"/>
                <a:gd name="T12" fmla="*/ 109 w 139"/>
                <a:gd name="T13" fmla="*/ 127 h 139"/>
                <a:gd name="T14" fmla="*/ 96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7 h 139"/>
                <a:gd name="T28" fmla="*/ 21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1 h 139"/>
                <a:gd name="T46" fmla="*/ 21 w 139"/>
                <a:gd name="T47" fmla="*/ 20 h 139"/>
                <a:gd name="T48" fmla="*/ 31 w 139"/>
                <a:gd name="T49" fmla="*/ 12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6 w 139"/>
                <a:gd name="T61" fmla="*/ 5 h 139"/>
                <a:gd name="T62" fmla="*/ 109 w 139"/>
                <a:gd name="T63" fmla="*/ 12 h 139"/>
                <a:gd name="T64" fmla="*/ 119 w 139"/>
                <a:gd name="T65" fmla="*/ 20 h 139"/>
                <a:gd name="T66" fmla="*/ 127 w 139"/>
                <a:gd name="T67" fmla="*/ 31 h 139"/>
                <a:gd name="T68" fmla="*/ 134 w 139"/>
                <a:gd name="T69" fmla="*/ 43 h 139"/>
                <a:gd name="T70" fmla="*/ 138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8" y="84"/>
                  </a:lnTo>
                  <a:lnTo>
                    <a:pt x="134" y="96"/>
                  </a:lnTo>
                  <a:lnTo>
                    <a:pt x="127" y="108"/>
                  </a:lnTo>
                  <a:lnTo>
                    <a:pt x="119" y="119"/>
                  </a:lnTo>
                  <a:lnTo>
                    <a:pt x="109" y="127"/>
                  </a:lnTo>
                  <a:lnTo>
                    <a:pt x="96" y="133"/>
                  </a:lnTo>
                  <a:lnTo>
                    <a:pt x="84" y="137"/>
                  </a:lnTo>
                  <a:lnTo>
                    <a:pt x="70" y="139"/>
                  </a:lnTo>
                  <a:lnTo>
                    <a:pt x="70" y="139"/>
                  </a:lnTo>
                  <a:lnTo>
                    <a:pt x="57" y="137"/>
                  </a:lnTo>
                  <a:lnTo>
                    <a:pt x="43" y="133"/>
                  </a:lnTo>
                  <a:lnTo>
                    <a:pt x="31" y="127"/>
                  </a:lnTo>
                  <a:lnTo>
                    <a:pt x="21" y="119"/>
                  </a:lnTo>
                  <a:lnTo>
                    <a:pt x="12" y="108"/>
                  </a:lnTo>
                  <a:lnTo>
                    <a:pt x="6" y="96"/>
                  </a:lnTo>
                  <a:lnTo>
                    <a:pt x="2" y="84"/>
                  </a:lnTo>
                  <a:lnTo>
                    <a:pt x="0" y="69"/>
                  </a:lnTo>
                  <a:lnTo>
                    <a:pt x="0" y="69"/>
                  </a:lnTo>
                  <a:lnTo>
                    <a:pt x="2" y="55"/>
                  </a:lnTo>
                  <a:lnTo>
                    <a:pt x="6" y="43"/>
                  </a:lnTo>
                  <a:lnTo>
                    <a:pt x="12" y="31"/>
                  </a:lnTo>
                  <a:lnTo>
                    <a:pt x="21" y="20"/>
                  </a:lnTo>
                  <a:lnTo>
                    <a:pt x="31" y="12"/>
                  </a:lnTo>
                  <a:lnTo>
                    <a:pt x="43" y="5"/>
                  </a:lnTo>
                  <a:lnTo>
                    <a:pt x="57" y="2"/>
                  </a:lnTo>
                  <a:lnTo>
                    <a:pt x="70" y="0"/>
                  </a:lnTo>
                  <a:lnTo>
                    <a:pt x="70" y="0"/>
                  </a:lnTo>
                  <a:lnTo>
                    <a:pt x="84" y="2"/>
                  </a:lnTo>
                  <a:lnTo>
                    <a:pt x="96" y="5"/>
                  </a:lnTo>
                  <a:lnTo>
                    <a:pt x="109" y="12"/>
                  </a:lnTo>
                  <a:lnTo>
                    <a:pt x="119" y="20"/>
                  </a:lnTo>
                  <a:lnTo>
                    <a:pt x="127" y="31"/>
                  </a:lnTo>
                  <a:lnTo>
                    <a:pt x="134" y="43"/>
                  </a:lnTo>
                  <a:lnTo>
                    <a:pt x="138" y="55"/>
                  </a:lnTo>
                  <a:lnTo>
                    <a:pt x="139" y="69"/>
                  </a:lnTo>
                  <a:lnTo>
                    <a:pt x="139" y="69"/>
                  </a:lnTo>
                  <a:close/>
                </a:path>
              </a:pathLst>
            </a:custGeom>
            <a:solidFill>
              <a:srgbClr val="005AA4"/>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2" name="Freeform 44">
              <a:extLst>
                <a:ext uri="{FF2B5EF4-FFF2-40B4-BE49-F238E27FC236}">
                  <a16:creationId xmlns:a16="http://schemas.microsoft.com/office/drawing/2014/main" id="{BF21E8A7-9B11-73E7-A6F5-D2998947A980}"/>
                </a:ext>
                <a:ext uri="{C183D7F6-B498-43B3-948B-1728B52AA6E4}">
                  <adec:decorative xmlns:adec="http://schemas.microsoft.com/office/drawing/2017/decorative" val="1"/>
                </a:ext>
              </a:extLst>
            </p:cNvPr>
            <p:cNvSpPr>
              <a:spLocks/>
            </p:cNvSpPr>
            <p:nvPr/>
          </p:nvSpPr>
          <p:spPr bwMode="auto">
            <a:xfrm rot="16200000" flipV="1">
              <a:off x="1597255" y="4816936"/>
              <a:ext cx="203513" cy="204977"/>
            </a:xfrm>
            <a:custGeom>
              <a:avLst/>
              <a:gdLst>
                <a:gd name="T0" fmla="*/ 0 w 139"/>
                <a:gd name="T1" fmla="*/ 70 h 140"/>
                <a:gd name="T2" fmla="*/ 0 w 139"/>
                <a:gd name="T3" fmla="*/ 70 h 140"/>
                <a:gd name="T4" fmla="*/ 2 w 139"/>
                <a:gd name="T5" fmla="*/ 56 h 140"/>
                <a:gd name="T6" fmla="*/ 5 w 139"/>
                <a:gd name="T7" fmla="*/ 43 h 140"/>
                <a:gd name="T8" fmla="*/ 12 w 139"/>
                <a:gd name="T9" fmla="*/ 32 h 140"/>
                <a:gd name="T10" fmla="*/ 20 w 139"/>
                <a:gd name="T11" fmla="*/ 21 h 140"/>
                <a:gd name="T12" fmla="*/ 31 w 139"/>
                <a:gd name="T13" fmla="*/ 12 h 140"/>
                <a:gd name="T14" fmla="*/ 43 w 139"/>
                <a:gd name="T15" fmla="*/ 6 h 140"/>
                <a:gd name="T16" fmla="*/ 55 w 139"/>
                <a:gd name="T17" fmla="*/ 1 h 140"/>
                <a:gd name="T18" fmla="*/ 69 w 139"/>
                <a:gd name="T19" fmla="*/ 0 h 140"/>
                <a:gd name="T20" fmla="*/ 69 w 139"/>
                <a:gd name="T21" fmla="*/ 0 h 140"/>
                <a:gd name="T22" fmla="*/ 84 w 139"/>
                <a:gd name="T23" fmla="*/ 1 h 140"/>
                <a:gd name="T24" fmla="*/ 96 w 139"/>
                <a:gd name="T25" fmla="*/ 6 h 140"/>
                <a:gd name="T26" fmla="*/ 108 w 139"/>
                <a:gd name="T27" fmla="*/ 12 h 140"/>
                <a:gd name="T28" fmla="*/ 119 w 139"/>
                <a:gd name="T29" fmla="*/ 21 h 140"/>
                <a:gd name="T30" fmla="*/ 127 w 139"/>
                <a:gd name="T31" fmla="*/ 32 h 140"/>
                <a:gd name="T32" fmla="*/ 133 w 139"/>
                <a:gd name="T33" fmla="*/ 43 h 140"/>
                <a:gd name="T34" fmla="*/ 137 w 139"/>
                <a:gd name="T35" fmla="*/ 56 h 140"/>
                <a:gd name="T36" fmla="*/ 139 w 139"/>
                <a:gd name="T37" fmla="*/ 70 h 140"/>
                <a:gd name="T38" fmla="*/ 139 w 139"/>
                <a:gd name="T39" fmla="*/ 70 h 140"/>
                <a:gd name="T40" fmla="*/ 137 w 139"/>
                <a:gd name="T41" fmla="*/ 84 h 140"/>
                <a:gd name="T42" fmla="*/ 133 w 139"/>
                <a:gd name="T43" fmla="*/ 97 h 140"/>
                <a:gd name="T44" fmla="*/ 127 w 139"/>
                <a:gd name="T45" fmla="*/ 108 h 140"/>
                <a:gd name="T46" fmla="*/ 119 w 139"/>
                <a:gd name="T47" fmla="*/ 119 h 140"/>
                <a:gd name="T48" fmla="*/ 108 w 139"/>
                <a:gd name="T49" fmla="*/ 128 h 140"/>
                <a:gd name="T50" fmla="*/ 96 w 139"/>
                <a:gd name="T51" fmla="*/ 134 h 140"/>
                <a:gd name="T52" fmla="*/ 84 w 139"/>
                <a:gd name="T53" fmla="*/ 139 h 140"/>
                <a:gd name="T54" fmla="*/ 69 w 139"/>
                <a:gd name="T55" fmla="*/ 140 h 140"/>
                <a:gd name="T56" fmla="*/ 69 w 139"/>
                <a:gd name="T57" fmla="*/ 140 h 140"/>
                <a:gd name="T58" fmla="*/ 55 w 139"/>
                <a:gd name="T59" fmla="*/ 139 h 140"/>
                <a:gd name="T60" fmla="*/ 43 w 139"/>
                <a:gd name="T61" fmla="*/ 134 h 140"/>
                <a:gd name="T62" fmla="*/ 31 w 139"/>
                <a:gd name="T63" fmla="*/ 128 h 140"/>
                <a:gd name="T64" fmla="*/ 20 w 139"/>
                <a:gd name="T65" fmla="*/ 119 h 140"/>
                <a:gd name="T66" fmla="*/ 12 w 139"/>
                <a:gd name="T67" fmla="*/ 108 h 140"/>
                <a:gd name="T68" fmla="*/ 5 w 139"/>
                <a:gd name="T69" fmla="*/ 97 h 140"/>
                <a:gd name="T70" fmla="*/ 2 w 139"/>
                <a:gd name="T71" fmla="*/ 84 h 140"/>
                <a:gd name="T72" fmla="*/ 0 w 139"/>
                <a:gd name="T73" fmla="*/ 70 h 140"/>
                <a:gd name="T74" fmla="*/ 0 w 139"/>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40">
                  <a:moveTo>
                    <a:pt x="0" y="70"/>
                  </a:moveTo>
                  <a:lnTo>
                    <a:pt x="0" y="70"/>
                  </a:lnTo>
                  <a:lnTo>
                    <a:pt x="2" y="56"/>
                  </a:lnTo>
                  <a:lnTo>
                    <a:pt x="5" y="43"/>
                  </a:lnTo>
                  <a:lnTo>
                    <a:pt x="12" y="32"/>
                  </a:lnTo>
                  <a:lnTo>
                    <a:pt x="20" y="21"/>
                  </a:lnTo>
                  <a:lnTo>
                    <a:pt x="31" y="12"/>
                  </a:lnTo>
                  <a:lnTo>
                    <a:pt x="43" y="6"/>
                  </a:lnTo>
                  <a:lnTo>
                    <a:pt x="55" y="1"/>
                  </a:lnTo>
                  <a:lnTo>
                    <a:pt x="69" y="0"/>
                  </a:lnTo>
                  <a:lnTo>
                    <a:pt x="69" y="0"/>
                  </a:lnTo>
                  <a:lnTo>
                    <a:pt x="84" y="1"/>
                  </a:lnTo>
                  <a:lnTo>
                    <a:pt x="96" y="6"/>
                  </a:lnTo>
                  <a:lnTo>
                    <a:pt x="108" y="12"/>
                  </a:lnTo>
                  <a:lnTo>
                    <a:pt x="119" y="21"/>
                  </a:lnTo>
                  <a:lnTo>
                    <a:pt x="127" y="32"/>
                  </a:lnTo>
                  <a:lnTo>
                    <a:pt x="133" y="43"/>
                  </a:lnTo>
                  <a:lnTo>
                    <a:pt x="137" y="56"/>
                  </a:lnTo>
                  <a:lnTo>
                    <a:pt x="139" y="70"/>
                  </a:lnTo>
                  <a:lnTo>
                    <a:pt x="139" y="70"/>
                  </a:lnTo>
                  <a:lnTo>
                    <a:pt x="137" y="84"/>
                  </a:lnTo>
                  <a:lnTo>
                    <a:pt x="133" y="97"/>
                  </a:lnTo>
                  <a:lnTo>
                    <a:pt x="127" y="108"/>
                  </a:lnTo>
                  <a:lnTo>
                    <a:pt x="119" y="119"/>
                  </a:lnTo>
                  <a:lnTo>
                    <a:pt x="108" y="128"/>
                  </a:lnTo>
                  <a:lnTo>
                    <a:pt x="96" y="134"/>
                  </a:lnTo>
                  <a:lnTo>
                    <a:pt x="84" y="139"/>
                  </a:lnTo>
                  <a:lnTo>
                    <a:pt x="69" y="140"/>
                  </a:lnTo>
                  <a:lnTo>
                    <a:pt x="69" y="140"/>
                  </a:lnTo>
                  <a:lnTo>
                    <a:pt x="55" y="139"/>
                  </a:lnTo>
                  <a:lnTo>
                    <a:pt x="43" y="134"/>
                  </a:lnTo>
                  <a:lnTo>
                    <a:pt x="31" y="128"/>
                  </a:lnTo>
                  <a:lnTo>
                    <a:pt x="20" y="119"/>
                  </a:lnTo>
                  <a:lnTo>
                    <a:pt x="12" y="108"/>
                  </a:lnTo>
                  <a:lnTo>
                    <a:pt x="5" y="97"/>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3" name="Freeform 45">
              <a:extLst>
                <a:ext uri="{FF2B5EF4-FFF2-40B4-BE49-F238E27FC236}">
                  <a16:creationId xmlns:a16="http://schemas.microsoft.com/office/drawing/2014/main" id="{4750C1AB-5E60-704B-512B-D8B6120B9B2E}"/>
                </a:ext>
                <a:ext uri="{C183D7F6-B498-43B3-948B-1728B52AA6E4}">
                  <adec:decorative xmlns:adec="http://schemas.microsoft.com/office/drawing/2017/decorative" val="1"/>
                </a:ext>
              </a:extLst>
            </p:cNvPr>
            <p:cNvSpPr>
              <a:spLocks/>
            </p:cNvSpPr>
            <p:nvPr/>
          </p:nvSpPr>
          <p:spPr bwMode="auto">
            <a:xfrm rot="16200000" flipV="1">
              <a:off x="1597987" y="5744457"/>
              <a:ext cx="202049" cy="204977"/>
            </a:xfrm>
            <a:custGeom>
              <a:avLst/>
              <a:gdLst>
                <a:gd name="T0" fmla="*/ 0 w 138"/>
                <a:gd name="T1" fmla="*/ 70 h 140"/>
                <a:gd name="T2" fmla="*/ 0 w 138"/>
                <a:gd name="T3" fmla="*/ 70 h 140"/>
                <a:gd name="T4" fmla="*/ 1 w 138"/>
                <a:gd name="T5" fmla="*/ 56 h 140"/>
                <a:gd name="T6" fmla="*/ 4 w 138"/>
                <a:gd name="T7" fmla="*/ 43 h 140"/>
                <a:gd name="T8" fmla="*/ 10 w 138"/>
                <a:gd name="T9" fmla="*/ 32 h 140"/>
                <a:gd name="T10" fmla="*/ 19 w 138"/>
                <a:gd name="T11" fmla="*/ 21 h 140"/>
                <a:gd name="T12" fmla="*/ 30 w 138"/>
                <a:gd name="T13" fmla="*/ 12 h 140"/>
                <a:gd name="T14" fmla="*/ 42 w 138"/>
                <a:gd name="T15" fmla="*/ 6 h 140"/>
                <a:gd name="T16" fmla="*/ 55 w 138"/>
                <a:gd name="T17" fmla="*/ 1 h 140"/>
                <a:gd name="T18" fmla="*/ 68 w 138"/>
                <a:gd name="T19" fmla="*/ 0 h 140"/>
                <a:gd name="T20" fmla="*/ 68 w 138"/>
                <a:gd name="T21" fmla="*/ 0 h 140"/>
                <a:gd name="T22" fmla="*/ 82 w 138"/>
                <a:gd name="T23" fmla="*/ 1 h 140"/>
                <a:gd name="T24" fmla="*/ 96 w 138"/>
                <a:gd name="T25" fmla="*/ 6 h 140"/>
                <a:gd name="T26" fmla="*/ 108 w 138"/>
                <a:gd name="T27" fmla="*/ 12 h 140"/>
                <a:gd name="T28" fmla="*/ 117 w 138"/>
                <a:gd name="T29" fmla="*/ 21 h 140"/>
                <a:gd name="T30" fmla="*/ 126 w 138"/>
                <a:gd name="T31" fmla="*/ 32 h 140"/>
                <a:gd name="T32" fmla="*/ 132 w 138"/>
                <a:gd name="T33" fmla="*/ 43 h 140"/>
                <a:gd name="T34" fmla="*/ 137 w 138"/>
                <a:gd name="T35" fmla="*/ 56 h 140"/>
                <a:gd name="T36" fmla="*/ 138 w 138"/>
                <a:gd name="T37" fmla="*/ 70 h 140"/>
                <a:gd name="T38" fmla="*/ 138 w 138"/>
                <a:gd name="T39" fmla="*/ 70 h 140"/>
                <a:gd name="T40" fmla="*/ 137 w 138"/>
                <a:gd name="T41" fmla="*/ 84 h 140"/>
                <a:gd name="T42" fmla="*/ 132 w 138"/>
                <a:gd name="T43" fmla="*/ 97 h 140"/>
                <a:gd name="T44" fmla="*/ 126 w 138"/>
                <a:gd name="T45" fmla="*/ 108 h 140"/>
                <a:gd name="T46" fmla="*/ 117 w 138"/>
                <a:gd name="T47" fmla="*/ 119 h 140"/>
                <a:gd name="T48" fmla="*/ 108 w 138"/>
                <a:gd name="T49" fmla="*/ 128 h 140"/>
                <a:gd name="T50" fmla="*/ 96 w 138"/>
                <a:gd name="T51" fmla="*/ 134 h 140"/>
                <a:gd name="T52" fmla="*/ 82 w 138"/>
                <a:gd name="T53" fmla="*/ 139 h 140"/>
                <a:gd name="T54" fmla="*/ 68 w 138"/>
                <a:gd name="T55" fmla="*/ 140 h 140"/>
                <a:gd name="T56" fmla="*/ 68 w 138"/>
                <a:gd name="T57" fmla="*/ 140 h 140"/>
                <a:gd name="T58" fmla="*/ 55 w 138"/>
                <a:gd name="T59" fmla="*/ 139 h 140"/>
                <a:gd name="T60" fmla="*/ 42 w 138"/>
                <a:gd name="T61" fmla="*/ 134 h 140"/>
                <a:gd name="T62" fmla="*/ 30 w 138"/>
                <a:gd name="T63" fmla="*/ 128 h 140"/>
                <a:gd name="T64" fmla="*/ 19 w 138"/>
                <a:gd name="T65" fmla="*/ 119 h 140"/>
                <a:gd name="T66" fmla="*/ 10 w 138"/>
                <a:gd name="T67" fmla="*/ 108 h 140"/>
                <a:gd name="T68" fmla="*/ 4 w 138"/>
                <a:gd name="T69" fmla="*/ 97 h 140"/>
                <a:gd name="T70" fmla="*/ 1 w 138"/>
                <a:gd name="T71" fmla="*/ 84 h 140"/>
                <a:gd name="T72" fmla="*/ 0 w 138"/>
                <a:gd name="T73" fmla="*/ 70 h 140"/>
                <a:gd name="T74" fmla="*/ 0 w 138"/>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40">
                  <a:moveTo>
                    <a:pt x="0" y="70"/>
                  </a:moveTo>
                  <a:lnTo>
                    <a:pt x="0" y="70"/>
                  </a:lnTo>
                  <a:lnTo>
                    <a:pt x="1" y="56"/>
                  </a:lnTo>
                  <a:lnTo>
                    <a:pt x="4" y="43"/>
                  </a:lnTo>
                  <a:lnTo>
                    <a:pt x="10" y="32"/>
                  </a:lnTo>
                  <a:lnTo>
                    <a:pt x="19" y="21"/>
                  </a:lnTo>
                  <a:lnTo>
                    <a:pt x="30" y="12"/>
                  </a:lnTo>
                  <a:lnTo>
                    <a:pt x="42" y="6"/>
                  </a:lnTo>
                  <a:lnTo>
                    <a:pt x="55" y="1"/>
                  </a:lnTo>
                  <a:lnTo>
                    <a:pt x="68" y="0"/>
                  </a:lnTo>
                  <a:lnTo>
                    <a:pt x="68" y="0"/>
                  </a:lnTo>
                  <a:lnTo>
                    <a:pt x="82" y="1"/>
                  </a:lnTo>
                  <a:lnTo>
                    <a:pt x="96" y="6"/>
                  </a:lnTo>
                  <a:lnTo>
                    <a:pt x="108" y="12"/>
                  </a:lnTo>
                  <a:lnTo>
                    <a:pt x="117" y="21"/>
                  </a:lnTo>
                  <a:lnTo>
                    <a:pt x="126" y="32"/>
                  </a:lnTo>
                  <a:lnTo>
                    <a:pt x="132" y="43"/>
                  </a:lnTo>
                  <a:lnTo>
                    <a:pt x="137" y="56"/>
                  </a:lnTo>
                  <a:lnTo>
                    <a:pt x="138" y="70"/>
                  </a:lnTo>
                  <a:lnTo>
                    <a:pt x="138" y="70"/>
                  </a:lnTo>
                  <a:lnTo>
                    <a:pt x="137" y="84"/>
                  </a:lnTo>
                  <a:lnTo>
                    <a:pt x="132" y="97"/>
                  </a:lnTo>
                  <a:lnTo>
                    <a:pt x="126" y="108"/>
                  </a:lnTo>
                  <a:lnTo>
                    <a:pt x="117" y="119"/>
                  </a:lnTo>
                  <a:lnTo>
                    <a:pt x="108" y="128"/>
                  </a:lnTo>
                  <a:lnTo>
                    <a:pt x="96" y="134"/>
                  </a:lnTo>
                  <a:lnTo>
                    <a:pt x="82" y="139"/>
                  </a:lnTo>
                  <a:lnTo>
                    <a:pt x="68" y="140"/>
                  </a:lnTo>
                  <a:lnTo>
                    <a:pt x="68" y="140"/>
                  </a:lnTo>
                  <a:lnTo>
                    <a:pt x="55" y="139"/>
                  </a:lnTo>
                  <a:lnTo>
                    <a:pt x="42" y="134"/>
                  </a:lnTo>
                  <a:lnTo>
                    <a:pt x="30" y="128"/>
                  </a:lnTo>
                  <a:lnTo>
                    <a:pt x="19" y="119"/>
                  </a:lnTo>
                  <a:lnTo>
                    <a:pt x="10" y="108"/>
                  </a:lnTo>
                  <a:lnTo>
                    <a:pt x="4"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4" name="Freeform 46">
              <a:extLst>
                <a:ext uri="{FF2B5EF4-FFF2-40B4-BE49-F238E27FC236}">
                  <a16:creationId xmlns:a16="http://schemas.microsoft.com/office/drawing/2014/main" id="{18D56B0C-8733-0663-3943-532E165401A9}"/>
                </a:ext>
                <a:ext uri="{C183D7F6-B498-43B3-948B-1728B52AA6E4}">
                  <adec:decorative xmlns:adec="http://schemas.microsoft.com/office/drawing/2017/decorative" val="1"/>
                </a:ext>
              </a:extLst>
            </p:cNvPr>
            <p:cNvSpPr>
              <a:spLocks/>
            </p:cNvSpPr>
            <p:nvPr/>
          </p:nvSpPr>
          <p:spPr bwMode="auto">
            <a:xfrm rot="16200000" flipV="1">
              <a:off x="1853477" y="4989702"/>
              <a:ext cx="202049" cy="203513"/>
            </a:xfrm>
            <a:custGeom>
              <a:avLst/>
              <a:gdLst>
                <a:gd name="T0" fmla="*/ 0 w 138"/>
                <a:gd name="T1" fmla="*/ 69 h 139"/>
                <a:gd name="T2" fmla="*/ 0 w 138"/>
                <a:gd name="T3" fmla="*/ 69 h 139"/>
                <a:gd name="T4" fmla="*/ 1 w 138"/>
                <a:gd name="T5" fmla="*/ 55 h 139"/>
                <a:gd name="T6" fmla="*/ 6 w 138"/>
                <a:gd name="T7" fmla="*/ 41 h 139"/>
                <a:gd name="T8" fmla="*/ 12 w 138"/>
                <a:gd name="T9" fmla="*/ 31 h 139"/>
                <a:gd name="T10" fmla="*/ 21 w 138"/>
                <a:gd name="T11" fmla="*/ 20 h 139"/>
                <a:gd name="T12" fmla="*/ 30 w 138"/>
                <a:gd name="T13" fmla="*/ 11 h 139"/>
                <a:gd name="T14" fmla="*/ 42 w 138"/>
                <a:gd name="T15" fmla="*/ 5 h 139"/>
                <a:gd name="T16" fmla="*/ 56 w 138"/>
                <a:gd name="T17" fmla="*/ 2 h 139"/>
                <a:gd name="T18" fmla="*/ 70 w 138"/>
                <a:gd name="T19" fmla="*/ 0 h 139"/>
                <a:gd name="T20" fmla="*/ 70 w 138"/>
                <a:gd name="T21" fmla="*/ 0 h 139"/>
                <a:gd name="T22" fmla="*/ 83 w 138"/>
                <a:gd name="T23" fmla="*/ 2 h 139"/>
                <a:gd name="T24" fmla="*/ 97 w 138"/>
                <a:gd name="T25" fmla="*/ 5 h 139"/>
                <a:gd name="T26" fmla="*/ 108 w 138"/>
                <a:gd name="T27" fmla="*/ 11 h 139"/>
                <a:gd name="T28" fmla="*/ 119 w 138"/>
                <a:gd name="T29" fmla="*/ 20 h 139"/>
                <a:gd name="T30" fmla="*/ 128 w 138"/>
                <a:gd name="T31" fmla="*/ 31 h 139"/>
                <a:gd name="T32" fmla="*/ 134 w 138"/>
                <a:gd name="T33" fmla="*/ 41 h 139"/>
                <a:gd name="T34" fmla="*/ 137 w 138"/>
                <a:gd name="T35" fmla="*/ 55 h 139"/>
                <a:gd name="T36" fmla="*/ 138 w 138"/>
                <a:gd name="T37" fmla="*/ 69 h 139"/>
                <a:gd name="T38" fmla="*/ 138 w 138"/>
                <a:gd name="T39" fmla="*/ 69 h 139"/>
                <a:gd name="T40" fmla="*/ 137 w 138"/>
                <a:gd name="T41" fmla="*/ 83 h 139"/>
                <a:gd name="T42" fmla="*/ 134 w 138"/>
                <a:gd name="T43" fmla="*/ 96 h 139"/>
                <a:gd name="T44" fmla="*/ 128 w 138"/>
                <a:gd name="T45" fmla="*/ 108 h 139"/>
                <a:gd name="T46" fmla="*/ 119 w 138"/>
                <a:gd name="T47" fmla="*/ 118 h 139"/>
                <a:gd name="T48" fmla="*/ 108 w 138"/>
                <a:gd name="T49" fmla="*/ 127 h 139"/>
                <a:gd name="T50" fmla="*/ 97 w 138"/>
                <a:gd name="T51" fmla="*/ 133 h 139"/>
                <a:gd name="T52" fmla="*/ 83 w 138"/>
                <a:gd name="T53" fmla="*/ 137 h 139"/>
                <a:gd name="T54" fmla="*/ 70 w 138"/>
                <a:gd name="T55" fmla="*/ 139 h 139"/>
                <a:gd name="T56" fmla="*/ 70 w 138"/>
                <a:gd name="T57" fmla="*/ 139 h 139"/>
                <a:gd name="T58" fmla="*/ 56 w 138"/>
                <a:gd name="T59" fmla="*/ 137 h 139"/>
                <a:gd name="T60" fmla="*/ 42 w 138"/>
                <a:gd name="T61" fmla="*/ 133 h 139"/>
                <a:gd name="T62" fmla="*/ 30 w 138"/>
                <a:gd name="T63" fmla="*/ 127 h 139"/>
                <a:gd name="T64" fmla="*/ 21 w 138"/>
                <a:gd name="T65" fmla="*/ 118 h 139"/>
                <a:gd name="T66" fmla="*/ 12 w 138"/>
                <a:gd name="T67" fmla="*/ 108 h 139"/>
                <a:gd name="T68" fmla="*/ 6 w 138"/>
                <a:gd name="T69" fmla="*/ 96 h 139"/>
                <a:gd name="T70" fmla="*/ 1 w 138"/>
                <a:gd name="T71" fmla="*/ 83 h 139"/>
                <a:gd name="T72" fmla="*/ 0 w 138"/>
                <a:gd name="T73" fmla="*/ 69 h 139"/>
                <a:gd name="T74" fmla="*/ 0 w 138"/>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69"/>
                  </a:moveTo>
                  <a:lnTo>
                    <a:pt x="0" y="69"/>
                  </a:lnTo>
                  <a:lnTo>
                    <a:pt x="1" y="55"/>
                  </a:lnTo>
                  <a:lnTo>
                    <a:pt x="6" y="41"/>
                  </a:lnTo>
                  <a:lnTo>
                    <a:pt x="12" y="31"/>
                  </a:lnTo>
                  <a:lnTo>
                    <a:pt x="21" y="20"/>
                  </a:lnTo>
                  <a:lnTo>
                    <a:pt x="30" y="11"/>
                  </a:lnTo>
                  <a:lnTo>
                    <a:pt x="42" y="5"/>
                  </a:lnTo>
                  <a:lnTo>
                    <a:pt x="56" y="2"/>
                  </a:lnTo>
                  <a:lnTo>
                    <a:pt x="70" y="0"/>
                  </a:lnTo>
                  <a:lnTo>
                    <a:pt x="70" y="0"/>
                  </a:lnTo>
                  <a:lnTo>
                    <a:pt x="83" y="2"/>
                  </a:lnTo>
                  <a:lnTo>
                    <a:pt x="97" y="5"/>
                  </a:lnTo>
                  <a:lnTo>
                    <a:pt x="108" y="11"/>
                  </a:lnTo>
                  <a:lnTo>
                    <a:pt x="119" y="20"/>
                  </a:lnTo>
                  <a:lnTo>
                    <a:pt x="128" y="31"/>
                  </a:lnTo>
                  <a:lnTo>
                    <a:pt x="134" y="41"/>
                  </a:lnTo>
                  <a:lnTo>
                    <a:pt x="137" y="55"/>
                  </a:lnTo>
                  <a:lnTo>
                    <a:pt x="138" y="69"/>
                  </a:lnTo>
                  <a:lnTo>
                    <a:pt x="138" y="69"/>
                  </a:lnTo>
                  <a:lnTo>
                    <a:pt x="137" y="83"/>
                  </a:lnTo>
                  <a:lnTo>
                    <a:pt x="134" y="96"/>
                  </a:lnTo>
                  <a:lnTo>
                    <a:pt x="128" y="108"/>
                  </a:lnTo>
                  <a:lnTo>
                    <a:pt x="119" y="118"/>
                  </a:lnTo>
                  <a:lnTo>
                    <a:pt x="108" y="127"/>
                  </a:lnTo>
                  <a:lnTo>
                    <a:pt x="97" y="133"/>
                  </a:lnTo>
                  <a:lnTo>
                    <a:pt x="83" y="137"/>
                  </a:lnTo>
                  <a:lnTo>
                    <a:pt x="70" y="139"/>
                  </a:lnTo>
                  <a:lnTo>
                    <a:pt x="70" y="139"/>
                  </a:lnTo>
                  <a:lnTo>
                    <a:pt x="56" y="137"/>
                  </a:lnTo>
                  <a:lnTo>
                    <a:pt x="42" y="133"/>
                  </a:lnTo>
                  <a:lnTo>
                    <a:pt x="30" y="127"/>
                  </a:lnTo>
                  <a:lnTo>
                    <a:pt x="21" y="118"/>
                  </a:lnTo>
                  <a:lnTo>
                    <a:pt x="12" y="108"/>
                  </a:lnTo>
                  <a:lnTo>
                    <a:pt x="6" y="96"/>
                  </a:lnTo>
                  <a:lnTo>
                    <a:pt x="1"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5" name="Freeform 47">
              <a:extLst>
                <a:ext uri="{FF2B5EF4-FFF2-40B4-BE49-F238E27FC236}">
                  <a16:creationId xmlns:a16="http://schemas.microsoft.com/office/drawing/2014/main" id="{36E320ED-DCEF-ABCB-9132-474675241D0D}"/>
                </a:ext>
                <a:ext uri="{C183D7F6-B498-43B3-948B-1728B52AA6E4}">
                  <adec:decorative xmlns:adec="http://schemas.microsoft.com/office/drawing/2017/decorative" val="1"/>
                </a:ext>
              </a:extLst>
            </p:cNvPr>
            <p:cNvSpPr>
              <a:spLocks/>
            </p:cNvSpPr>
            <p:nvPr/>
          </p:nvSpPr>
          <p:spPr bwMode="auto">
            <a:xfrm rot="16200000" flipV="1">
              <a:off x="1852744" y="5586332"/>
              <a:ext cx="203513" cy="203513"/>
            </a:xfrm>
            <a:custGeom>
              <a:avLst/>
              <a:gdLst>
                <a:gd name="T0" fmla="*/ 0 w 139"/>
                <a:gd name="T1" fmla="*/ 69 h 139"/>
                <a:gd name="T2" fmla="*/ 0 w 139"/>
                <a:gd name="T3" fmla="*/ 69 h 139"/>
                <a:gd name="T4" fmla="*/ 0 w 139"/>
                <a:gd name="T5" fmla="*/ 55 h 139"/>
                <a:gd name="T6" fmla="*/ 5 w 139"/>
                <a:gd name="T7" fmla="*/ 41 h 139"/>
                <a:gd name="T8" fmla="*/ 11 w 139"/>
                <a:gd name="T9" fmla="*/ 31 h 139"/>
                <a:gd name="T10" fmla="*/ 20 w 139"/>
                <a:gd name="T11" fmla="*/ 20 h 139"/>
                <a:gd name="T12" fmla="*/ 30 w 139"/>
                <a:gd name="T13" fmla="*/ 11 h 139"/>
                <a:gd name="T14" fmla="*/ 41 w 139"/>
                <a:gd name="T15" fmla="*/ 5 h 139"/>
                <a:gd name="T16" fmla="*/ 55 w 139"/>
                <a:gd name="T17" fmla="*/ 2 h 139"/>
                <a:gd name="T18" fmla="*/ 69 w 139"/>
                <a:gd name="T19" fmla="*/ 0 h 139"/>
                <a:gd name="T20" fmla="*/ 69 w 139"/>
                <a:gd name="T21" fmla="*/ 0 h 139"/>
                <a:gd name="T22" fmla="*/ 82 w 139"/>
                <a:gd name="T23" fmla="*/ 2 h 139"/>
                <a:gd name="T24" fmla="*/ 96 w 139"/>
                <a:gd name="T25" fmla="*/ 5 h 139"/>
                <a:gd name="T26" fmla="*/ 108 w 139"/>
                <a:gd name="T27" fmla="*/ 11 h 139"/>
                <a:gd name="T28" fmla="*/ 117 w 139"/>
                <a:gd name="T29" fmla="*/ 20 h 139"/>
                <a:gd name="T30" fmla="*/ 127 w 139"/>
                <a:gd name="T31" fmla="*/ 31 h 139"/>
                <a:gd name="T32" fmla="*/ 133 w 139"/>
                <a:gd name="T33" fmla="*/ 41 h 139"/>
                <a:gd name="T34" fmla="*/ 137 w 139"/>
                <a:gd name="T35" fmla="*/ 55 h 139"/>
                <a:gd name="T36" fmla="*/ 139 w 139"/>
                <a:gd name="T37" fmla="*/ 69 h 139"/>
                <a:gd name="T38" fmla="*/ 139 w 139"/>
                <a:gd name="T39" fmla="*/ 69 h 139"/>
                <a:gd name="T40" fmla="*/ 137 w 139"/>
                <a:gd name="T41" fmla="*/ 83 h 139"/>
                <a:gd name="T42" fmla="*/ 133 w 139"/>
                <a:gd name="T43" fmla="*/ 96 h 139"/>
                <a:gd name="T44" fmla="*/ 127 w 139"/>
                <a:gd name="T45" fmla="*/ 108 h 139"/>
                <a:gd name="T46" fmla="*/ 117 w 139"/>
                <a:gd name="T47" fmla="*/ 118 h 139"/>
                <a:gd name="T48" fmla="*/ 108 w 139"/>
                <a:gd name="T49" fmla="*/ 127 h 139"/>
                <a:gd name="T50" fmla="*/ 96 w 139"/>
                <a:gd name="T51" fmla="*/ 133 h 139"/>
                <a:gd name="T52" fmla="*/ 82 w 139"/>
                <a:gd name="T53" fmla="*/ 137 h 139"/>
                <a:gd name="T54" fmla="*/ 69 w 139"/>
                <a:gd name="T55" fmla="*/ 139 h 139"/>
                <a:gd name="T56" fmla="*/ 69 w 139"/>
                <a:gd name="T57" fmla="*/ 139 h 139"/>
                <a:gd name="T58" fmla="*/ 55 w 139"/>
                <a:gd name="T59" fmla="*/ 137 h 139"/>
                <a:gd name="T60" fmla="*/ 41 w 139"/>
                <a:gd name="T61" fmla="*/ 133 h 139"/>
                <a:gd name="T62" fmla="*/ 30 w 139"/>
                <a:gd name="T63" fmla="*/ 127 h 139"/>
                <a:gd name="T64" fmla="*/ 20 w 139"/>
                <a:gd name="T65" fmla="*/ 118 h 139"/>
                <a:gd name="T66" fmla="*/ 11 w 139"/>
                <a:gd name="T67" fmla="*/ 108 h 139"/>
                <a:gd name="T68" fmla="*/ 5 w 139"/>
                <a:gd name="T69" fmla="*/ 96 h 139"/>
                <a:gd name="T70" fmla="*/ 0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0" y="55"/>
                  </a:lnTo>
                  <a:lnTo>
                    <a:pt x="5" y="41"/>
                  </a:lnTo>
                  <a:lnTo>
                    <a:pt x="11" y="31"/>
                  </a:lnTo>
                  <a:lnTo>
                    <a:pt x="20" y="20"/>
                  </a:lnTo>
                  <a:lnTo>
                    <a:pt x="30" y="11"/>
                  </a:lnTo>
                  <a:lnTo>
                    <a:pt x="41" y="5"/>
                  </a:lnTo>
                  <a:lnTo>
                    <a:pt x="55" y="2"/>
                  </a:lnTo>
                  <a:lnTo>
                    <a:pt x="69" y="0"/>
                  </a:lnTo>
                  <a:lnTo>
                    <a:pt x="69" y="0"/>
                  </a:lnTo>
                  <a:lnTo>
                    <a:pt x="82" y="2"/>
                  </a:lnTo>
                  <a:lnTo>
                    <a:pt x="96" y="5"/>
                  </a:lnTo>
                  <a:lnTo>
                    <a:pt x="108" y="11"/>
                  </a:lnTo>
                  <a:lnTo>
                    <a:pt x="117" y="20"/>
                  </a:lnTo>
                  <a:lnTo>
                    <a:pt x="127" y="31"/>
                  </a:lnTo>
                  <a:lnTo>
                    <a:pt x="133" y="41"/>
                  </a:lnTo>
                  <a:lnTo>
                    <a:pt x="137" y="55"/>
                  </a:lnTo>
                  <a:lnTo>
                    <a:pt x="139" y="69"/>
                  </a:lnTo>
                  <a:lnTo>
                    <a:pt x="139" y="69"/>
                  </a:lnTo>
                  <a:lnTo>
                    <a:pt x="137" y="83"/>
                  </a:lnTo>
                  <a:lnTo>
                    <a:pt x="133" y="96"/>
                  </a:lnTo>
                  <a:lnTo>
                    <a:pt x="127" y="108"/>
                  </a:lnTo>
                  <a:lnTo>
                    <a:pt x="117" y="118"/>
                  </a:lnTo>
                  <a:lnTo>
                    <a:pt x="108" y="127"/>
                  </a:lnTo>
                  <a:lnTo>
                    <a:pt x="96" y="133"/>
                  </a:lnTo>
                  <a:lnTo>
                    <a:pt x="82" y="137"/>
                  </a:lnTo>
                  <a:lnTo>
                    <a:pt x="69" y="139"/>
                  </a:lnTo>
                  <a:lnTo>
                    <a:pt x="69" y="139"/>
                  </a:lnTo>
                  <a:lnTo>
                    <a:pt x="55" y="137"/>
                  </a:lnTo>
                  <a:lnTo>
                    <a:pt x="41" y="133"/>
                  </a:lnTo>
                  <a:lnTo>
                    <a:pt x="30" y="127"/>
                  </a:lnTo>
                  <a:lnTo>
                    <a:pt x="20" y="118"/>
                  </a:lnTo>
                  <a:lnTo>
                    <a:pt x="11" y="108"/>
                  </a:lnTo>
                  <a:lnTo>
                    <a:pt x="5" y="96"/>
                  </a:lnTo>
                  <a:lnTo>
                    <a:pt x="0"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6" name="Freeform 51">
              <a:extLst>
                <a:ext uri="{FF2B5EF4-FFF2-40B4-BE49-F238E27FC236}">
                  <a16:creationId xmlns:a16="http://schemas.microsoft.com/office/drawing/2014/main" id="{133AB3BF-FC36-CF69-FE15-B20240B4F775}"/>
                </a:ext>
                <a:ext uri="{C183D7F6-B498-43B3-948B-1728B52AA6E4}">
                  <adec:decorative xmlns:adec="http://schemas.microsoft.com/office/drawing/2017/decorative" val="1"/>
                </a:ext>
              </a:extLst>
            </p:cNvPr>
            <p:cNvSpPr>
              <a:spLocks/>
            </p:cNvSpPr>
            <p:nvPr/>
          </p:nvSpPr>
          <p:spPr bwMode="auto">
            <a:xfrm rot="16200000" flipV="1">
              <a:off x="4805874" y="5832304"/>
              <a:ext cx="203513" cy="203513"/>
            </a:xfrm>
            <a:custGeom>
              <a:avLst/>
              <a:gdLst>
                <a:gd name="T0" fmla="*/ 139 w 139"/>
                <a:gd name="T1" fmla="*/ 71 h 139"/>
                <a:gd name="T2" fmla="*/ 139 w 139"/>
                <a:gd name="T3" fmla="*/ 71 h 139"/>
                <a:gd name="T4" fmla="*/ 139 w 139"/>
                <a:gd name="T5" fmla="*/ 84 h 139"/>
                <a:gd name="T6" fmla="*/ 134 w 139"/>
                <a:gd name="T7" fmla="*/ 98 h 139"/>
                <a:gd name="T8" fmla="*/ 128 w 139"/>
                <a:gd name="T9" fmla="*/ 109 h 139"/>
                <a:gd name="T10" fmla="*/ 119 w 139"/>
                <a:gd name="T11" fmla="*/ 119 h 139"/>
                <a:gd name="T12" fmla="*/ 108 w 139"/>
                <a:gd name="T13" fmla="*/ 128 h 139"/>
                <a:gd name="T14" fmla="*/ 98 w 139"/>
                <a:gd name="T15" fmla="*/ 135 h 139"/>
                <a:gd name="T16" fmla="*/ 84 w 139"/>
                <a:gd name="T17" fmla="*/ 139 h 139"/>
                <a:gd name="T18" fmla="*/ 70 w 139"/>
                <a:gd name="T19" fmla="*/ 139 h 139"/>
                <a:gd name="T20" fmla="*/ 70 w 139"/>
                <a:gd name="T21" fmla="*/ 139 h 139"/>
                <a:gd name="T22" fmla="*/ 57 w 139"/>
                <a:gd name="T23" fmla="*/ 139 h 139"/>
                <a:gd name="T24" fmla="*/ 43 w 139"/>
                <a:gd name="T25" fmla="*/ 135 h 139"/>
                <a:gd name="T26" fmla="*/ 31 w 139"/>
                <a:gd name="T27" fmla="*/ 128 h 139"/>
                <a:gd name="T28" fmla="*/ 21 w 139"/>
                <a:gd name="T29" fmla="*/ 119 h 139"/>
                <a:gd name="T30" fmla="*/ 12 w 139"/>
                <a:gd name="T31" fmla="*/ 109 h 139"/>
                <a:gd name="T32" fmla="*/ 6 w 139"/>
                <a:gd name="T33" fmla="*/ 98 h 139"/>
                <a:gd name="T34" fmla="*/ 2 w 139"/>
                <a:gd name="T35" fmla="*/ 84 h 139"/>
                <a:gd name="T36" fmla="*/ 0 w 139"/>
                <a:gd name="T37" fmla="*/ 71 h 139"/>
                <a:gd name="T38" fmla="*/ 0 w 139"/>
                <a:gd name="T39" fmla="*/ 71 h 139"/>
                <a:gd name="T40" fmla="*/ 2 w 139"/>
                <a:gd name="T41" fmla="*/ 57 h 139"/>
                <a:gd name="T42" fmla="*/ 6 w 139"/>
                <a:gd name="T43" fmla="*/ 43 h 139"/>
                <a:gd name="T44" fmla="*/ 12 w 139"/>
                <a:gd name="T45" fmla="*/ 31 h 139"/>
                <a:gd name="T46" fmla="*/ 21 w 139"/>
                <a:gd name="T47" fmla="*/ 22 h 139"/>
                <a:gd name="T48" fmla="*/ 31 w 139"/>
                <a:gd name="T49" fmla="*/ 13 h 139"/>
                <a:gd name="T50" fmla="*/ 43 w 139"/>
                <a:gd name="T51" fmla="*/ 7 h 139"/>
                <a:gd name="T52" fmla="*/ 57 w 139"/>
                <a:gd name="T53" fmla="*/ 2 h 139"/>
                <a:gd name="T54" fmla="*/ 70 w 139"/>
                <a:gd name="T55" fmla="*/ 0 h 139"/>
                <a:gd name="T56" fmla="*/ 70 w 139"/>
                <a:gd name="T57" fmla="*/ 0 h 139"/>
                <a:gd name="T58" fmla="*/ 84 w 139"/>
                <a:gd name="T59" fmla="*/ 2 h 139"/>
                <a:gd name="T60" fmla="*/ 98 w 139"/>
                <a:gd name="T61" fmla="*/ 7 h 139"/>
                <a:gd name="T62" fmla="*/ 108 w 139"/>
                <a:gd name="T63" fmla="*/ 13 h 139"/>
                <a:gd name="T64" fmla="*/ 119 w 139"/>
                <a:gd name="T65" fmla="*/ 22 h 139"/>
                <a:gd name="T66" fmla="*/ 128 w 139"/>
                <a:gd name="T67" fmla="*/ 31 h 139"/>
                <a:gd name="T68" fmla="*/ 134 w 139"/>
                <a:gd name="T69" fmla="*/ 43 h 139"/>
                <a:gd name="T70" fmla="*/ 139 w 139"/>
                <a:gd name="T71" fmla="*/ 57 h 139"/>
                <a:gd name="T72" fmla="*/ 139 w 139"/>
                <a:gd name="T73" fmla="*/ 71 h 139"/>
                <a:gd name="T74" fmla="*/ 139 w 139"/>
                <a:gd name="T75" fmla="*/ 7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1"/>
                  </a:moveTo>
                  <a:lnTo>
                    <a:pt x="139" y="71"/>
                  </a:lnTo>
                  <a:lnTo>
                    <a:pt x="139" y="84"/>
                  </a:lnTo>
                  <a:lnTo>
                    <a:pt x="134" y="98"/>
                  </a:lnTo>
                  <a:lnTo>
                    <a:pt x="128" y="109"/>
                  </a:lnTo>
                  <a:lnTo>
                    <a:pt x="119" y="119"/>
                  </a:lnTo>
                  <a:lnTo>
                    <a:pt x="108" y="128"/>
                  </a:lnTo>
                  <a:lnTo>
                    <a:pt x="98" y="135"/>
                  </a:lnTo>
                  <a:lnTo>
                    <a:pt x="84" y="139"/>
                  </a:lnTo>
                  <a:lnTo>
                    <a:pt x="70" y="139"/>
                  </a:lnTo>
                  <a:lnTo>
                    <a:pt x="70" y="139"/>
                  </a:lnTo>
                  <a:lnTo>
                    <a:pt x="57" y="139"/>
                  </a:lnTo>
                  <a:lnTo>
                    <a:pt x="43" y="135"/>
                  </a:lnTo>
                  <a:lnTo>
                    <a:pt x="31" y="128"/>
                  </a:lnTo>
                  <a:lnTo>
                    <a:pt x="21" y="119"/>
                  </a:lnTo>
                  <a:lnTo>
                    <a:pt x="12" y="109"/>
                  </a:lnTo>
                  <a:lnTo>
                    <a:pt x="6" y="98"/>
                  </a:lnTo>
                  <a:lnTo>
                    <a:pt x="2" y="84"/>
                  </a:lnTo>
                  <a:lnTo>
                    <a:pt x="0" y="71"/>
                  </a:lnTo>
                  <a:lnTo>
                    <a:pt x="0" y="71"/>
                  </a:lnTo>
                  <a:lnTo>
                    <a:pt x="2" y="57"/>
                  </a:lnTo>
                  <a:lnTo>
                    <a:pt x="6" y="43"/>
                  </a:lnTo>
                  <a:lnTo>
                    <a:pt x="12" y="31"/>
                  </a:lnTo>
                  <a:lnTo>
                    <a:pt x="21" y="22"/>
                  </a:lnTo>
                  <a:lnTo>
                    <a:pt x="31" y="13"/>
                  </a:lnTo>
                  <a:lnTo>
                    <a:pt x="43" y="7"/>
                  </a:lnTo>
                  <a:lnTo>
                    <a:pt x="57" y="2"/>
                  </a:lnTo>
                  <a:lnTo>
                    <a:pt x="70" y="0"/>
                  </a:lnTo>
                  <a:lnTo>
                    <a:pt x="70" y="0"/>
                  </a:lnTo>
                  <a:lnTo>
                    <a:pt x="84" y="2"/>
                  </a:lnTo>
                  <a:lnTo>
                    <a:pt x="98" y="7"/>
                  </a:lnTo>
                  <a:lnTo>
                    <a:pt x="108" y="13"/>
                  </a:lnTo>
                  <a:lnTo>
                    <a:pt x="119" y="22"/>
                  </a:lnTo>
                  <a:lnTo>
                    <a:pt x="128" y="31"/>
                  </a:lnTo>
                  <a:lnTo>
                    <a:pt x="134" y="43"/>
                  </a:lnTo>
                  <a:lnTo>
                    <a:pt x="139" y="57"/>
                  </a:lnTo>
                  <a:lnTo>
                    <a:pt x="139" y="71"/>
                  </a:lnTo>
                  <a:lnTo>
                    <a:pt x="139" y="71"/>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7" name="Freeform 55">
              <a:extLst>
                <a:ext uri="{FF2B5EF4-FFF2-40B4-BE49-F238E27FC236}">
                  <a16:creationId xmlns:a16="http://schemas.microsoft.com/office/drawing/2014/main" id="{46A37958-53D0-7800-02B1-B05579B03547}"/>
                </a:ext>
                <a:ext uri="{C183D7F6-B498-43B3-948B-1728B52AA6E4}">
                  <adec:decorative xmlns:adec="http://schemas.microsoft.com/office/drawing/2017/decorative" val="1"/>
                </a:ext>
              </a:extLst>
            </p:cNvPr>
            <p:cNvSpPr>
              <a:spLocks/>
            </p:cNvSpPr>
            <p:nvPr/>
          </p:nvSpPr>
          <p:spPr bwMode="auto">
            <a:xfrm rot="16200000" flipV="1">
              <a:off x="3869569" y="5558850"/>
              <a:ext cx="202049" cy="203513"/>
            </a:xfrm>
            <a:custGeom>
              <a:avLst/>
              <a:gdLst>
                <a:gd name="T0" fmla="*/ 138 w 138"/>
                <a:gd name="T1" fmla="*/ 69 h 139"/>
                <a:gd name="T2" fmla="*/ 138 w 138"/>
                <a:gd name="T3" fmla="*/ 69 h 139"/>
                <a:gd name="T4" fmla="*/ 137 w 138"/>
                <a:gd name="T5" fmla="*/ 82 h 139"/>
                <a:gd name="T6" fmla="*/ 134 w 138"/>
                <a:gd name="T7" fmla="*/ 96 h 139"/>
                <a:gd name="T8" fmla="*/ 128 w 138"/>
                <a:gd name="T9" fmla="*/ 108 h 139"/>
                <a:gd name="T10" fmla="*/ 119 w 138"/>
                <a:gd name="T11" fmla="*/ 117 h 139"/>
                <a:gd name="T12" fmla="*/ 108 w 138"/>
                <a:gd name="T13" fmla="*/ 126 h 139"/>
                <a:gd name="T14" fmla="*/ 97 w 138"/>
                <a:gd name="T15" fmla="*/ 133 h 139"/>
                <a:gd name="T16" fmla="*/ 84 w 138"/>
                <a:gd name="T17" fmla="*/ 137 h 139"/>
                <a:gd name="T18" fmla="*/ 70 w 138"/>
                <a:gd name="T19" fmla="*/ 139 h 139"/>
                <a:gd name="T20" fmla="*/ 70 w 138"/>
                <a:gd name="T21" fmla="*/ 139 h 139"/>
                <a:gd name="T22" fmla="*/ 56 w 138"/>
                <a:gd name="T23" fmla="*/ 137 h 139"/>
                <a:gd name="T24" fmla="*/ 42 w 138"/>
                <a:gd name="T25" fmla="*/ 133 h 139"/>
                <a:gd name="T26" fmla="*/ 30 w 138"/>
                <a:gd name="T27" fmla="*/ 126 h 139"/>
                <a:gd name="T28" fmla="*/ 21 w 138"/>
                <a:gd name="T29" fmla="*/ 117 h 139"/>
                <a:gd name="T30" fmla="*/ 12 w 138"/>
                <a:gd name="T31" fmla="*/ 108 h 139"/>
                <a:gd name="T32" fmla="*/ 6 w 138"/>
                <a:gd name="T33" fmla="*/ 96 h 139"/>
                <a:gd name="T34" fmla="*/ 1 w 138"/>
                <a:gd name="T35" fmla="*/ 82 h 139"/>
                <a:gd name="T36" fmla="*/ 0 w 138"/>
                <a:gd name="T37" fmla="*/ 69 h 139"/>
                <a:gd name="T38" fmla="*/ 0 w 138"/>
                <a:gd name="T39" fmla="*/ 69 h 139"/>
                <a:gd name="T40" fmla="*/ 1 w 138"/>
                <a:gd name="T41" fmla="*/ 55 h 139"/>
                <a:gd name="T42" fmla="*/ 6 w 138"/>
                <a:gd name="T43" fmla="*/ 41 h 139"/>
                <a:gd name="T44" fmla="*/ 12 w 138"/>
                <a:gd name="T45" fmla="*/ 30 h 139"/>
                <a:gd name="T46" fmla="*/ 21 w 138"/>
                <a:gd name="T47" fmla="*/ 20 h 139"/>
                <a:gd name="T48" fmla="*/ 30 w 138"/>
                <a:gd name="T49" fmla="*/ 11 h 139"/>
                <a:gd name="T50" fmla="*/ 42 w 138"/>
                <a:gd name="T51" fmla="*/ 5 h 139"/>
                <a:gd name="T52" fmla="*/ 56 w 138"/>
                <a:gd name="T53" fmla="*/ 2 h 139"/>
                <a:gd name="T54" fmla="*/ 70 w 138"/>
                <a:gd name="T55" fmla="*/ 0 h 139"/>
                <a:gd name="T56" fmla="*/ 70 w 138"/>
                <a:gd name="T57" fmla="*/ 0 h 139"/>
                <a:gd name="T58" fmla="*/ 84 w 138"/>
                <a:gd name="T59" fmla="*/ 2 h 139"/>
                <a:gd name="T60" fmla="*/ 97 w 138"/>
                <a:gd name="T61" fmla="*/ 5 h 139"/>
                <a:gd name="T62" fmla="*/ 108 w 138"/>
                <a:gd name="T63" fmla="*/ 11 h 139"/>
                <a:gd name="T64" fmla="*/ 119 w 138"/>
                <a:gd name="T65" fmla="*/ 20 h 139"/>
                <a:gd name="T66" fmla="*/ 128 w 138"/>
                <a:gd name="T67" fmla="*/ 30 h 139"/>
                <a:gd name="T68" fmla="*/ 134 w 138"/>
                <a:gd name="T69" fmla="*/ 41 h 139"/>
                <a:gd name="T70" fmla="*/ 137 w 138"/>
                <a:gd name="T71" fmla="*/ 55 h 139"/>
                <a:gd name="T72" fmla="*/ 138 w 138"/>
                <a:gd name="T73" fmla="*/ 69 h 139"/>
                <a:gd name="T74" fmla="*/ 138 w 138"/>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69"/>
                  </a:moveTo>
                  <a:lnTo>
                    <a:pt x="138" y="69"/>
                  </a:lnTo>
                  <a:lnTo>
                    <a:pt x="137" y="82"/>
                  </a:lnTo>
                  <a:lnTo>
                    <a:pt x="134" y="96"/>
                  </a:lnTo>
                  <a:lnTo>
                    <a:pt x="128" y="108"/>
                  </a:lnTo>
                  <a:lnTo>
                    <a:pt x="119" y="117"/>
                  </a:lnTo>
                  <a:lnTo>
                    <a:pt x="108" y="126"/>
                  </a:lnTo>
                  <a:lnTo>
                    <a:pt x="97" y="133"/>
                  </a:lnTo>
                  <a:lnTo>
                    <a:pt x="84" y="137"/>
                  </a:lnTo>
                  <a:lnTo>
                    <a:pt x="70" y="139"/>
                  </a:lnTo>
                  <a:lnTo>
                    <a:pt x="70" y="139"/>
                  </a:lnTo>
                  <a:lnTo>
                    <a:pt x="56" y="137"/>
                  </a:lnTo>
                  <a:lnTo>
                    <a:pt x="42" y="133"/>
                  </a:lnTo>
                  <a:lnTo>
                    <a:pt x="30" y="126"/>
                  </a:lnTo>
                  <a:lnTo>
                    <a:pt x="21" y="117"/>
                  </a:lnTo>
                  <a:lnTo>
                    <a:pt x="12" y="108"/>
                  </a:lnTo>
                  <a:lnTo>
                    <a:pt x="6" y="96"/>
                  </a:lnTo>
                  <a:lnTo>
                    <a:pt x="1" y="82"/>
                  </a:lnTo>
                  <a:lnTo>
                    <a:pt x="0" y="69"/>
                  </a:lnTo>
                  <a:lnTo>
                    <a:pt x="0" y="69"/>
                  </a:lnTo>
                  <a:lnTo>
                    <a:pt x="1" y="55"/>
                  </a:lnTo>
                  <a:lnTo>
                    <a:pt x="6" y="41"/>
                  </a:lnTo>
                  <a:lnTo>
                    <a:pt x="12" y="30"/>
                  </a:lnTo>
                  <a:lnTo>
                    <a:pt x="21" y="20"/>
                  </a:lnTo>
                  <a:lnTo>
                    <a:pt x="30" y="11"/>
                  </a:lnTo>
                  <a:lnTo>
                    <a:pt x="42" y="5"/>
                  </a:lnTo>
                  <a:lnTo>
                    <a:pt x="56" y="2"/>
                  </a:lnTo>
                  <a:lnTo>
                    <a:pt x="70" y="0"/>
                  </a:lnTo>
                  <a:lnTo>
                    <a:pt x="70" y="0"/>
                  </a:lnTo>
                  <a:lnTo>
                    <a:pt x="84" y="2"/>
                  </a:lnTo>
                  <a:lnTo>
                    <a:pt x="97" y="5"/>
                  </a:lnTo>
                  <a:lnTo>
                    <a:pt x="108" y="11"/>
                  </a:lnTo>
                  <a:lnTo>
                    <a:pt x="119" y="20"/>
                  </a:lnTo>
                  <a:lnTo>
                    <a:pt x="128" y="30"/>
                  </a:lnTo>
                  <a:lnTo>
                    <a:pt x="134" y="41"/>
                  </a:lnTo>
                  <a:lnTo>
                    <a:pt x="137" y="55"/>
                  </a:lnTo>
                  <a:lnTo>
                    <a:pt x="138" y="69"/>
                  </a:lnTo>
                  <a:lnTo>
                    <a:pt x="138"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8" name="Freeform 63">
              <a:extLst>
                <a:ext uri="{FF2B5EF4-FFF2-40B4-BE49-F238E27FC236}">
                  <a16:creationId xmlns:a16="http://schemas.microsoft.com/office/drawing/2014/main" id="{C5F08046-CB16-BA45-405C-13F72310E4C6}"/>
                </a:ext>
                <a:ext uri="{C183D7F6-B498-43B3-948B-1728B52AA6E4}">
                  <adec:decorative xmlns:adec="http://schemas.microsoft.com/office/drawing/2017/decorative" val="1"/>
                </a:ext>
              </a:extLst>
            </p:cNvPr>
            <p:cNvSpPr>
              <a:spLocks/>
            </p:cNvSpPr>
            <p:nvPr/>
          </p:nvSpPr>
          <p:spPr bwMode="auto">
            <a:xfrm rot="16200000" flipV="1">
              <a:off x="3340290" y="4732749"/>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49" name="Freeform 64">
              <a:extLst>
                <a:ext uri="{FF2B5EF4-FFF2-40B4-BE49-F238E27FC236}">
                  <a16:creationId xmlns:a16="http://schemas.microsoft.com/office/drawing/2014/main" id="{1D172363-0DD7-7A49-6831-51FDDD75FCBB}"/>
                </a:ext>
                <a:ext uri="{C183D7F6-B498-43B3-948B-1728B52AA6E4}">
                  <adec:decorative xmlns:adec="http://schemas.microsoft.com/office/drawing/2017/decorative" val="1"/>
                </a:ext>
              </a:extLst>
            </p:cNvPr>
            <p:cNvSpPr>
              <a:spLocks/>
            </p:cNvSpPr>
            <p:nvPr/>
          </p:nvSpPr>
          <p:spPr bwMode="auto">
            <a:xfrm rot="16200000" flipV="1">
              <a:off x="3339558" y="5835964"/>
              <a:ext cx="204977" cy="203513"/>
            </a:xfrm>
            <a:custGeom>
              <a:avLst/>
              <a:gdLst>
                <a:gd name="T0" fmla="*/ 0 w 140"/>
                <a:gd name="T1" fmla="*/ 69 h 139"/>
                <a:gd name="T2" fmla="*/ 0 w 140"/>
                <a:gd name="T3" fmla="*/ 69 h 139"/>
                <a:gd name="T4" fmla="*/ 2 w 140"/>
                <a:gd name="T5" fmla="*/ 55 h 139"/>
                <a:gd name="T6" fmla="*/ 6 w 140"/>
                <a:gd name="T7" fmla="*/ 41 h 139"/>
                <a:gd name="T8" fmla="*/ 12 w 140"/>
                <a:gd name="T9" fmla="*/ 31 h 139"/>
                <a:gd name="T10" fmla="*/ 21 w 140"/>
                <a:gd name="T11" fmla="*/ 20 h 139"/>
                <a:gd name="T12" fmla="*/ 32 w 140"/>
                <a:gd name="T13" fmla="*/ 11 h 139"/>
                <a:gd name="T14" fmla="*/ 43 w 140"/>
                <a:gd name="T15" fmla="*/ 5 h 139"/>
                <a:gd name="T16" fmla="*/ 56 w 140"/>
                <a:gd name="T17" fmla="*/ 2 h 139"/>
                <a:gd name="T18" fmla="*/ 70 w 140"/>
                <a:gd name="T19" fmla="*/ 0 h 139"/>
                <a:gd name="T20" fmla="*/ 70 w 140"/>
                <a:gd name="T21" fmla="*/ 0 h 139"/>
                <a:gd name="T22" fmla="*/ 84 w 140"/>
                <a:gd name="T23" fmla="*/ 2 h 139"/>
                <a:gd name="T24" fmla="*/ 98 w 140"/>
                <a:gd name="T25" fmla="*/ 5 h 139"/>
                <a:gd name="T26" fmla="*/ 108 w 140"/>
                <a:gd name="T27" fmla="*/ 11 h 139"/>
                <a:gd name="T28" fmla="*/ 119 w 140"/>
                <a:gd name="T29" fmla="*/ 20 h 139"/>
                <a:gd name="T30" fmla="*/ 128 w 140"/>
                <a:gd name="T31" fmla="*/ 31 h 139"/>
                <a:gd name="T32" fmla="*/ 134 w 140"/>
                <a:gd name="T33" fmla="*/ 41 h 139"/>
                <a:gd name="T34" fmla="*/ 139 w 140"/>
                <a:gd name="T35" fmla="*/ 55 h 139"/>
                <a:gd name="T36" fmla="*/ 140 w 140"/>
                <a:gd name="T37" fmla="*/ 69 h 139"/>
                <a:gd name="T38" fmla="*/ 140 w 140"/>
                <a:gd name="T39" fmla="*/ 69 h 139"/>
                <a:gd name="T40" fmla="*/ 139 w 140"/>
                <a:gd name="T41" fmla="*/ 83 h 139"/>
                <a:gd name="T42" fmla="*/ 134 w 140"/>
                <a:gd name="T43" fmla="*/ 96 h 139"/>
                <a:gd name="T44" fmla="*/ 128 w 140"/>
                <a:gd name="T45" fmla="*/ 108 h 139"/>
                <a:gd name="T46" fmla="*/ 119 w 140"/>
                <a:gd name="T47" fmla="*/ 118 h 139"/>
                <a:gd name="T48" fmla="*/ 108 w 140"/>
                <a:gd name="T49" fmla="*/ 127 h 139"/>
                <a:gd name="T50" fmla="*/ 98 w 140"/>
                <a:gd name="T51" fmla="*/ 133 h 139"/>
                <a:gd name="T52" fmla="*/ 84 w 140"/>
                <a:gd name="T53" fmla="*/ 137 h 139"/>
                <a:gd name="T54" fmla="*/ 70 w 140"/>
                <a:gd name="T55" fmla="*/ 139 h 139"/>
                <a:gd name="T56" fmla="*/ 70 w 140"/>
                <a:gd name="T57" fmla="*/ 139 h 139"/>
                <a:gd name="T58" fmla="*/ 56 w 140"/>
                <a:gd name="T59" fmla="*/ 137 h 139"/>
                <a:gd name="T60" fmla="*/ 43 w 140"/>
                <a:gd name="T61" fmla="*/ 133 h 139"/>
                <a:gd name="T62" fmla="*/ 32 w 140"/>
                <a:gd name="T63" fmla="*/ 127 h 139"/>
                <a:gd name="T64" fmla="*/ 21 w 140"/>
                <a:gd name="T65" fmla="*/ 118 h 139"/>
                <a:gd name="T66" fmla="*/ 12 w 140"/>
                <a:gd name="T67" fmla="*/ 108 h 139"/>
                <a:gd name="T68" fmla="*/ 6 w 140"/>
                <a:gd name="T69" fmla="*/ 96 h 139"/>
                <a:gd name="T70" fmla="*/ 2 w 140"/>
                <a:gd name="T71" fmla="*/ 83 h 139"/>
                <a:gd name="T72" fmla="*/ 0 w 140"/>
                <a:gd name="T73" fmla="*/ 69 h 139"/>
                <a:gd name="T74" fmla="*/ 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69"/>
                  </a:moveTo>
                  <a:lnTo>
                    <a:pt x="0" y="69"/>
                  </a:lnTo>
                  <a:lnTo>
                    <a:pt x="2" y="55"/>
                  </a:lnTo>
                  <a:lnTo>
                    <a:pt x="6" y="41"/>
                  </a:lnTo>
                  <a:lnTo>
                    <a:pt x="12" y="31"/>
                  </a:lnTo>
                  <a:lnTo>
                    <a:pt x="21" y="20"/>
                  </a:lnTo>
                  <a:lnTo>
                    <a:pt x="32" y="11"/>
                  </a:lnTo>
                  <a:lnTo>
                    <a:pt x="43" y="5"/>
                  </a:lnTo>
                  <a:lnTo>
                    <a:pt x="56" y="2"/>
                  </a:lnTo>
                  <a:lnTo>
                    <a:pt x="70" y="0"/>
                  </a:lnTo>
                  <a:lnTo>
                    <a:pt x="70" y="0"/>
                  </a:lnTo>
                  <a:lnTo>
                    <a:pt x="84" y="2"/>
                  </a:lnTo>
                  <a:lnTo>
                    <a:pt x="98" y="5"/>
                  </a:lnTo>
                  <a:lnTo>
                    <a:pt x="108" y="11"/>
                  </a:lnTo>
                  <a:lnTo>
                    <a:pt x="119" y="20"/>
                  </a:lnTo>
                  <a:lnTo>
                    <a:pt x="128" y="31"/>
                  </a:lnTo>
                  <a:lnTo>
                    <a:pt x="134" y="41"/>
                  </a:lnTo>
                  <a:lnTo>
                    <a:pt x="139" y="55"/>
                  </a:lnTo>
                  <a:lnTo>
                    <a:pt x="140" y="69"/>
                  </a:lnTo>
                  <a:lnTo>
                    <a:pt x="140" y="69"/>
                  </a:lnTo>
                  <a:lnTo>
                    <a:pt x="139" y="83"/>
                  </a:lnTo>
                  <a:lnTo>
                    <a:pt x="134" y="96"/>
                  </a:lnTo>
                  <a:lnTo>
                    <a:pt x="128" y="108"/>
                  </a:lnTo>
                  <a:lnTo>
                    <a:pt x="119" y="118"/>
                  </a:lnTo>
                  <a:lnTo>
                    <a:pt x="108" y="127"/>
                  </a:lnTo>
                  <a:lnTo>
                    <a:pt x="98" y="133"/>
                  </a:lnTo>
                  <a:lnTo>
                    <a:pt x="84" y="137"/>
                  </a:lnTo>
                  <a:lnTo>
                    <a:pt x="70" y="139"/>
                  </a:lnTo>
                  <a:lnTo>
                    <a:pt x="70" y="139"/>
                  </a:lnTo>
                  <a:lnTo>
                    <a:pt x="56" y="137"/>
                  </a:lnTo>
                  <a:lnTo>
                    <a:pt x="43" y="133"/>
                  </a:lnTo>
                  <a:lnTo>
                    <a:pt x="32"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0" name="Freeform 65">
              <a:extLst>
                <a:ext uri="{FF2B5EF4-FFF2-40B4-BE49-F238E27FC236}">
                  <a16:creationId xmlns:a16="http://schemas.microsoft.com/office/drawing/2014/main" id="{22B286BA-2385-FB60-3216-ED7DBF6A11C9}"/>
                </a:ext>
                <a:ext uri="{C183D7F6-B498-43B3-948B-1728B52AA6E4}">
                  <adec:decorative xmlns:adec="http://schemas.microsoft.com/office/drawing/2017/decorative" val="1"/>
                </a:ext>
              </a:extLst>
            </p:cNvPr>
            <p:cNvSpPr>
              <a:spLocks/>
            </p:cNvSpPr>
            <p:nvPr/>
          </p:nvSpPr>
          <p:spPr bwMode="auto">
            <a:xfrm rot="16200000" flipV="1">
              <a:off x="3614080" y="4817668"/>
              <a:ext cx="203513" cy="203513"/>
            </a:xfrm>
            <a:custGeom>
              <a:avLst/>
              <a:gdLst>
                <a:gd name="T0" fmla="*/ 0 w 139"/>
                <a:gd name="T1" fmla="*/ 70 h 139"/>
                <a:gd name="T2" fmla="*/ 0 w 139"/>
                <a:gd name="T3" fmla="*/ 70 h 139"/>
                <a:gd name="T4" fmla="*/ 2 w 139"/>
                <a:gd name="T5" fmla="*/ 55 h 139"/>
                <a:gd name="T6" fmla="*/ 5 w 139"/>
                <a:gd name="T7" fmla="*/ 43 h 139"/>
                <a:gd name="T8" fmla="*/ 12 w 139"/>
                <a:gd name="T9" fmla="*/ 30 h 139"/>
                <a:gd name="T10" fmla="*/ 20 w 139"/>
                <a:gd name="T11" fmla="*/ 20 h 139"/>
                <a:gd name="T12" fmla="*/ 31 w 139"/>
                <a:gd name="T13" fmla="*/ 12 h 139"/>
                <a:gd name="T14" fmla="*/ 43 w 139"/>
                <a:gd name="T15" fmla="*/ 6 h 139"/>
                <a:gd name="T16" fmla="*/ 55 w 139"/>
                <a:gd name="T17" fmla="*/ 1 h 139"/>
                <a:gd name="T18" fmla="*/ 69 w 139"/>
                <a:gd name="T19" fmla="*/ 0 h 139"/>
                <a:gd name="T20" fmla="*/ 69 w 139"/>
                <a:gd name="T21" fmla="*/ 0 h 139"/>
                <a:gd name="T22" fmla="*/ 84 w 139"/>
                <a:gd name="T23" fmla="*/ 1 h 139"/>
                <a:gd name="T24" fmla="*/ 96 w 139"/>
                <a:gd name="T25" fmla="*/ 6 h 139"/>
                <a:gd name="T26" fmla="*/ 108 w 139"/>
                <a:gd name="T27" fmla="*/ 12 h 139"/>
                <a:gd name="T28" fmla="*/ 119 w 139"/>
                <a:gd name="T29" fmla="*/ 20 h 139"/>
                <a:gd name="T30" fmla="*/ 127 w 139"/>
                <a:gd name="T31" fmla="*/ 30 h 139"/>
                <a:gd name="T32" fmla="*/ 133 w 139"/>
                <a:gd name="T33" fmla="*/ 43 h 139"/>
                <a:gd name="T34" fmla="*/ 137 w 139"/>
                <a:gd name="T35" fmla="*/ 55 h 139"/>
                <a:gd name="T36" fmla="*/ 139 w 139"/>
                <a:gd name="T37" fmla="*/ 70 h 139"/>
                <a:gd name="T38" fmla="*/ 139 w 139"/>
                <a:gd name="T39" fmla="*/ 70 h 139"/>
                <a:gd name="T40" fmla="*/ 137 w 139"/>
                <a:gd name="T41" fmla="*/ 84 h 139"/>
                <a:gd name="T42" fmla="*/ 133 w 139"/>
                <a:gd name="T43" fmla="*/ 96 h 139"/>
                <a:gd name="T44" fmla="*/ 127 w 139"/>
                <a:gd name="T45" fmla="*/ 108 h 139"/>
                <a:gd name="T46" fmla="*/ 119 w 139"/>
                <a:gd name="T47" fmla="*/ 119 h 139"/>
                <a:gd name="T48" fmla="*/ 108 w 139"/>
                <a:gd name="T49" fmla="*/ 126 h 139"/>
                <a:gd name="T50" fmla="*/ 96 w 139"/>
                <a:gd name="T51" fmla="*/ 134 h 139"/>
                <a:gd name="T52" fmla="*/ 84 w 139"/>
                <a:gd name="T53" fmla="*/ 137 h 139"/>
                <a:gd name="T54" fmla="*/ 69 w 139"/>
                <a:gd name="T55" fmla="*/ 139 h 139"/>
                <a:gd name="T56" fmla="*/ 69 w 139"/>
                <a:gd name="T57" fmla="*/ 139 h 139"/>
                <a:gd name="T58" fmla="*/ 55 w 139"/>
                <a:gd name="T59" fmla="*/ 137 h 139"/>
                <a:gd name="T60" fmla="*/ 43 w 139"/>
                <a:gd name="T61" fmla="*/ 134 h 139"/>
                <a:gd name="T62" fmla="*/ 31 w 139"/>
                <a:gd name="T63" fmla="*/ 126 h 139"/>
                <a:gd name="T64" fmla="*/ 20 w 139"/>
                <a:gd name="T65" fmla="*/ 119 h 139"/>
                <a:gd name="T66" fmla="*/ 12 w 139"/>
                <a:gd name="T67" fmla="*/ 108 h 139"/>
                <a:gd name="T68" fmla="*/ 5 w 139"/>
                <a:gd name="T69" fmla="*/ 96 h 139"/>
                <a:gd name="T70" fmla="*/ 2 w 139"/>
                <a:gd name="T71" fmla="*/ 84 h 139"/>
                <a:gd name="T72" fmla="*/ 0 w 139"/>
                <a:gd name="T73" fmla="*/ 70 h 139"/>
                <a:gd name="T74" fmla="*/ 0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70"/>
                  </a:moveTo>
                  <a:lnTo>
                    <a:pt x="0" y="70"/>
                  </a:lnTo>
                  <a:lnTo>
                    <a:pt x="2" y="55"/>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5"/>
                  </a:lnTo>
                  <a:lnTo>
                    <a:pt x="139" y="70"/>
                  </a:ln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1" name="Freeform 66">
              <a:extLst>
                <a:ext uri="{FF2B5EF4-FFF2-40B4-BE49-F238E27FC236}">
                  <a16:creationId xmlns:a16="http://schemas.microsoft.com/office/drawing/2014/main" id="{4749500D-70B7-CE26-C22D-538FAFE4D6E1}"/>
                </a:ext>
                <a:ext uri="{C183D7F6-B498-43B3-948B-1728B52AA6E4}">
                  <adec:decorative xmlns:adec="http://schemas.microsoft.com/office/drawing/2017/decorative" val="1"/>
                </a:ext>
              </a:extLst>
            </p:cNvPr>
            <p:cNvSpPr>
              <a:spLocks/>
            </p:cNvSpPr>
            <p:nvPr/>
          </p:nvSpPr>
          <p:spPr bwMode="auto">
            <a:xfrm rot="16200000" flipV="1">
              <a:off x="3614813" y="5745188"/>
              <a:ext cx="202049" cy="203513"/>
            </a:xfrm>
            <a:custGeom>
              <a:avLst/>
              <a:gdLst>
                <a:gd name="T0" fmla="*/ 0 w 138"/>
                <a:gd name="T1" fmla="*/ 70 h 139"/>
                <a:gd name="T2" fmla="*/ 0 w 138"/>
                <a:gd name="T3" fmla="*/ 70 h 139"/>
                <a:gd name="T4" fmla="*/ 1 w 138"/>
                <a:gd name="T5" fmla="*/ 55 h 139"/>
                <a:gd name="T6" fmla="*/ 4 w 138"/>
                <a:gd name="T7" fmla="*/ 43 h 139"/>
                <a:gd name="T8" fmla="*/ 10 w 138"/>
                <a:gd name="T9" fmla="*/ 30 h 139"/>
                <a:gd name="T10" fmla="*/ 19 w 138"/>
                <a:gd name="T11" fmla="*/ 20 h 139"/>
                <a:gd name="T12" fmla="*/ 30 w 138"/>
                <a:gd name="T13" fmla="*/ 12 h 139"/>
                <a:gd name="T14" fmla="*/ 42 w 138"/>
                <a:gd name="T15" fmla="*/ 6 h 139"/>
                <a:gd name="T16" fmla="*/ 55 w 138"/>
                <a:gd name="T17" fmla="*/ 1 h 139"/>
                <a:gd name="T18" fmla="*/ 68 w 138"/>
                <a:gd name="T19" fmla="*/ 0 h 139"/>
                <a:gd name="T20" fmla="*/ 68 w 138"/>
                <a:gd name="T21" fmla="*/ 0 h 139"/>
                <a:gd name="T22" fmla="*/ 82 w 138"/>
                <a:gd name="T23" fmla="*/ 1 h 139"/>
                <a:gd name="T24" fmla="*/ 96 w 138"/>
                <a:gd name="T25" fmla="*/ 6 h 139"/>
                <a:gd name="T26" fmla="*/ 108 w 138"/>
                <a:gd name="T27" fmla="*/ 12 h 139"/>
                <a:gd name="T28" fmla="*/ 117 w 138"/>
                <a:gd name="T29" fmla="*/ 20 h 139"/>
                <a:gd name="T30" fmla="*/ 126 w 138"/>
                <a:gd name="T31" fmla="*/ 30 h 139"/>
                <a:gd name="T32" fmla="*/ 132 w 138"/>
                <a:gd name="T33" fmla="*/ 43 h 139"/>
                <a:gd name="T34" fmla="*/ 137 w 138"/>
                <a:gd name="T35" fmla="*/ 55 h 139"/>
                <a:gd name="T36" fmla="*/ 138 w 138"/>
                <a:gd name="T37" fmla="*/ 70 h 139"/>
                <a:gd name="T38" fmla="*/ 138 w 138"/>
                <a:gd name="T39" fmla="*/ 70 h 139"/>
                <a:gd name="T40" fmla="*/ 137 w 138"/>
                <a:gd name="T41" fmla="*/ 84 h 139"/>
                <a:gd name="T42" fmla="*/ 132 w 138"/>
                <a:gd name="T43" fmla="*/ 96 h 139"/>
                <a:gd name="T44" fmla="*/ 126 w 138"/>
                <a:gd name="T45" fmla="*/ 108 h 139"/>
                <a:gd name="T46" fmla="*/ 117 w 138"/>
                <a:gd name="T47" fmla="*/ 119 h 139"/>
                <a:gd name="T48" fmla="*/ 108 w 138"/>
                <a:gd name="T49" fmla="*/ 126 h 139"/>
                <a:gd name="T50" fmla="*/ 96 w 138"/>
                <a:gd name="T51" fmla="*/ 134 h 139"/>
                <a:gd name="T52" fmla="*/ 82 w 138"/>
                <a:gd name="T53" fmla="*/ 137 h 139"/>
                <a:gd name="T54" fmla="*/ 68 w 138"/>
                <a:gd name="T55" fmla="*/ 139 h 139"/>
                <a:gd name="T56" fmla="*/ 68 w 138"/>
                <a:gd name="T57" fmla="*/ 139 h 139"/>
                <a:gd name="T58" fmla="*/ 55 w 138"/>
                <a:gd name="T59" fmla="*/ 137 h 139"/>
                <a:gd name="T60" fmla="*/ 42 w 138"/>
                <a:gd name="T61" fmla="*/ 134 h 139"/>
                <a:gd name="T62" fmla="*/ 30 w 138"/>
                <a:gd name="T63" fmla="*/ 126 h 139"/>
                <a:gd name="T64" fmla="*/ 19 w 138"/>
                <a:gd name="T65" fmla="*/ 119 h 139"/>
                <a:gd name="T66" fmla="*/ 10 w 138"/>
                <a:gd name="T67" fmla="*/ 108 h 139"/>
                <a:gd name="T68" fmla="*/ 4 w 138"/>
                <a:gd name="T69" fmla="*/ 96 h 139"/>
                <a:gd name="T70" fmla="*/ 1 w 138"/>
                <a:gd name="T71" fmla="*/ 84 h 139"/>
                <a:gd name="T72" fmla="*/ 0 w 138"/>
                <a:gd name="T73" fmla="*/ 70 h 139"/>
                <a:gd name="T74" fmla="*/ 0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70"/>
                  </a:moveTo>
                  <a:lnTo>
                    <a:pt x="0" y="70"/>
                  </a:lnTo>
                  <a:lnTo>
                    <a:pt x="1" y="55"/>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5"/>
                  </a:lnTo>
                  <a:lnTo>
                    <a:pt x="138" y="70"/>
                  </a:ln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52" name="Freeform 11">
              <a:extLst>
                <a:ext uri="{FF2B5EF4-FFF2-40B4-BE49-F238E27FC236}">
                  <a16:creationId xmlns:a16="http://schemas.microsoft.com/office/drawing/2014/main" id="{B6CE128D-3E73-E362-782D-089FF500C837}"/>
                </a:ext>
                <a:ext uri="{C183D7F6-B498-43B3-948B-1728B52AA6E4}">
                  <adec:decorative xmlns:adec="http://schemas.microsoft.com/office/drawing/2017/decorative" val="1"/>
                </a:ext>
              </a:extLst>
            </p:cNvPr>
            <p:cNvSpPr>
              <a:spLocks/>
            </p:cNvSpPr>
            <p:nvPr/>
          </p:nvSpPr>
          <p:spPr bwMode="auto">
            <a:xfrm rot="16200000" flipV="1">
              <a:off x="2265626" y="5574882"/>
              <a:ext cx="202049" cy="203513"/>
            </a:xfrm>
            <a:custGeom>
              <a:avLst/>
              <a:gdLst>
                <a:gd name="T0" fmla="*/ 138 w 138"/>
                <a:gd name="T1" fmla="*/ 70 h 139"/>
                <a:gd name="T2" fmla="*/ 138 w 138"/>
                <a:gd name="T3" fmla="*/ 70 h 139"/>
                <a:gd name="T4" fmla="*/ 137 w 138"/>
                <a:gd name="T5" fmla="*/ 84 h 139"/>
                <a:gd name="T6" fmla="*/ 134 w 138"/>
                <a:gd name="T7" fmla="*/ 98 h 139"/>
                <a:gd name="T8" fmla="*/ 128 w 138"/>
                <a:gd name="T9" fmla="*/ 108 h 139"/>
                <a:gd name="T10" fmla="*/ 119 w 138"/>
                <a:gd name="T11" fmla="*/ 119 h 139"/>
                <a:gd name="T12" fmla="*/ 108 w 138"/>
                <a:gd name="T13" fmla="*/ 128 h 139"/>
                <a:gd name="T14" fmla="*/ 97 w 138"/>
                <a:gd name="T15" fmla="*/ 134 h 139"/>
                <a:gd name="T16" fmla="*/ 84 w 138"/>
                <a:gd name="T17" fmla="*/ 137 h 139"/>
                <a:gd name="T18" fmla="*/ 70 w 138"/>
                <a:gd name="T19" fmla="*/ 139 h 139"/>
                <a:gd name="T20" fmla="*/ 70 w 138"/>
                <a:gd name="T21" fmla="*/ 139 h 139"/>
                <a:gd name="T22" fmla="*/ 56 w 138"/>
                <a:gd name="T23" fmla="*/ 137 h 139"/>
                <a:gd name="T24" fmla="*/ 42 w 138"/>
                <a:gd name="T25" fmla="*/ 134 h 139"/>
                <a:gd name="T26" fmla="*/ 30 w 138"/>
                <a:gd name="T27" fmla="*/ 128 h 139"/>
                <a:gd name="T28" fmla="*/ 21 w 138"/>
                <a:gd name="T29" fmla="*/ 119 h 139"/>
                <a:gd name="T30" fmla="*/ 12 w 138"/>
                <a:gd name="T31" fmla="*/ 108 h 139"/>
                <a:gd name="T32" fmla="*/ 6 w 138"/>
                <a:gd name="T33" fmla="*/ 98 h 139"/>
                <a:gd name="T34" fmla="*/ 1 w 138"/>
                <a:gd name="T35" fmla="*/ 84 h 139"/>
                <a:gd name="T36" fmla="*/ 0 w 138"/>
                <a:gd name="T37" fmla="*/ 70 h 139"/>
                <a:gd name="T38" fmla="*/ 0 w 138"/>
                <a:gd name="T39" fmla="*/ 70 h 139"/>
                <a:gd name="T40" fmla="*/ 1 w 138"/>
                <a:gd name="T41" fmla="*/ 56 h 139"/>
                <a:gd name="T42" fmla="*/ 6 w 138"/>
                <a:gd name="T43" fmla="*/ 43 h 139"/>
                <a:gd name="T44" fmla="*/ 12 w 138"/>
                <a:gd name="T45" fmla="*/ 31 h 139"/>
                <a:gd name="T46" fmla="*/ 21 w 138"/>
                <a:gd name="T47" fmla="*/ 21 h 139"/>
                <a:gd name="T48" fmla="*/ 30 w 138"/>
                <a:gd name="T49" fmla="*/ 12 h 139"/>
                <a:gd name="T50" fmla="*/ 42 w 138"/>
                <a:gd name="T51" fmla="*/ 6 h 139"/>
                <a:gd name="T52" fmla="*/ 56 w 138"/>
                <a:gd name="T53" fmla="*/ 2 h 139"/>
                <a:gd name="T54" fmla="*/ 70 w 138"/>
                <a:gd name="T55" fmla="*/ 0 h 139"/>
                <a:gd name="T56" fmla="*/ 70 w 138"/>
                <a:gd name="T57" fmla="*/ 0 h 139"/>
                <a:gd name="T58" fmla="*/ 84 w 138"/>
                <a:gd name="T59" fmla="*/ 2 h 139"/>
                <a:gd name="T60" fmla="*/ 97 w 138"/>
                <a:gd name="T61" fmla="*/ 6 h 139"/>
                <a:gd name="T62" fmla="*/ 108 w 138"/>
                <a:gd name="T63" fmla="*/ 12 h 139"/>
                <a:gd name="T64" fmla="*/ 119 w 138"/>
                <a:gd name="T65" fmla="*/ 21 h 139"/>
                <a:gd name="T66" fmla="*/ 128 w 138"/>
                <a:gd name="T67" fmla="*/ 31 h 139"/>
                <a:gd name="T68" fmla="*/ 134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4" y="98"/>
                  </a:lnTo>
                  <a:lnTo>
                    <a:pt x="128" y="108"/>
                  </a:lnTo>
                  <a:lnTo>
                    <a:pt x="119" y="119"/>
                  </a:lnTo>
                  <a:lnTo>
                    <a:pt x="108" y="128"/>
                  </a:lnTo>
                  <a:lnTo>
                    <a:pt x="97" y="134"/>
                  </a:lnTo>
                  <a:lnTo>
                    <a:pt x="84" y="137"/>
                  </a:lnTo>
                  <a:lnTo>
                    <a:pt x="70" y="139"/>
                  </a:lnTo>
                  <a:lnTo>
                    <a:pt x="70" y="139"/>
                  </a:lnTo>
                  <a:lnTo>
                    <a:pt x="56" y="137"/>
                  </a:lnTo>
                  <a:lnTo>
                    <a:pt x="42" y="134"/>
                  </a:lnTo>
                  <a:lnTo>
                    <a:pt x="30" y="128"/>
                  </a:lnTo>
                  <a:lnTo>
                    <a:pt x="21" y="119"/>
                  </a:lnTo>
                  <a:lnTo>
                    <a:pt x="12" y="108"/>
                  </a:lnTo>
                  <a:lnTo>
                    <a:pt x="6" y="98"/>
                  </a:lnTo>
                  <a:lnTo>
                    <a:pt x="1" y="84"/>
                  </a:lnTo>
                  <a:lnTo>
                    <a:pt x="0" y="70"/>
                  </a:lnTo>
                  <a:lnTo>
                    <a:pt x="0" y="70"/>
                  </a:lnTo>
                  <a:lnTo>
                    <a:pt x="1" y="56"/>
                  </a:lnTo>
                  <a:lnTo>
                    <a:pt x="6" y="43"/>
                  </a:lnTo>
                  <a:lnTo>
                    <a:pt x="12" y="31"/>
                  </a:lnTo>
                  <a:lnTo>
                    <a:pt x="21" y="21"/>
                  </a:lnTo>
                  <a:lnTo>
                    <a:pt x="30" y="12"/>
                  </a:lnTo>
                  <a:lnTo>
                    <a:pt x="42" y="6"/>
                  </a:lnTo>
                  <a:lnTo>
                    <a:pt x="56" y="2"/>
                  </a:lnTo>
                  <a:lnTo>
                    <a:pt x="70" y="0"/>
                  </a:lnTo>
                  <a:lnTo>
                    <a:pt x="70" y="0"/>
                  </a:lnTo>
                  <a:lnTo>
                    <a:pt x="84" y="2"/>
                  </a:lnTo>
                  <a:lnTo>
                    <a:pt x="97" y="6"/>
                  </a:lnTo>
                  <a:lnTo>
                    <a:pt x="108" y="12"/>
                  </a:lnTo>
                  <a:lnTo>
                    <a:pt x="119" y="21"/>
                  </a:lnTo>
                  <a:lnTo>
                    <a:pt x="128" y="31"/>
                  </a:lnTo>
                  <a:lnTo>
                    <a:pt x="134"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3" name="Freeform 5">
              <a:extLst>
                <a:ext uri="{FF2B5EF4-FFF2-40B4-BE49-F238E27FC236}">
                  <a16:creationId xmlns:a16="http://schemas.microsoft.com/office/drawing/2014/main" id="{02B47900-322F-709C-D36C-961F80E0CC41}"/>
                </a:ext>
                <a:ext uri="{C183D7F6-B498-43B3-948B-1728B52AA6E4}">
                  <adec:decorative xmlns:adec="http://schemas.microsoft.com/office/drawing/2017/decorative" val="1"/>
                </a:ext>
              </a:extLst>
            </p:cNvPr>
            <p:cNvSpPr>
              <a:spLocks/>
            </p:cNvSpPr>
            <p:nvPr/>
          </p:nvSpPr>
          <p:spPr bwMode="auto">
            <a:xfrm rot="16200000" flipV="1">
              <a:off x="1317169" y="5801991"/>
              <a:ext cx="204977" cy="203513"/>
            </a:xfrm>
            <a:custGeom>
              <a:avLst/>
              <a:gdLst>
                <a:gd name="T0" fmla="*/ 140 w 140"/>
                <a:gd name="T1" fmla="*/ 69 h 139"/>
                <a:gd name="T2" fmla="*/ 140 w 140"/>
                <a:gd name="T3" fmla="*/ 69 h 139"/>
                <a:gd name="T4" fmla="*/ 139 w 140"/>
                <a:gd name="T5" fmla="*/ 84 h 139"/>
                <a:gd name="T6" fmla="*/ 134 w 140"/>
                <a:gd name="T7" fmla="*/ 96 h 139"/>
                <a:gd name="T8" fmla="*/ 128 w 140"/>
                <a:gd name="T9" fmla="*/ 108 h 139"/>
                <a:gd name="T10" fmla="*/ 119 w 140"/>
                <a:gd name="T11" fmla="*/ 119 h 139"/>
                <a:gd name="T12" fmla="*/ 108 w 140"/>
                <a:gd name="T13" fmla="*/ 126 h 139"/>
                <a:gd name="T14" fmla="*/ 98 w 140"/>
                <a:gd name="T15" fmla="*/ 133 h 139"/>
                <a:gd name="T16" fmla="*/ 84 w 140"/>
                <a:gd name="T17" fmla="*/ 137 h 139"/>
                <a:gd name="T18" fmla="*/ 70 w 140"/>
                <a:gd name="T19" fmla="*/ 139 h 139"/>
                <a:gd name="T20" fmla="*/ 70 w 140"/>
                <a:gd name="T21" fmla="*/ 139 h 139"/>
                <a:gd name="T22" fmla="*/ 56 w 140"/>
                <a:gd name="T23" fmla="*/ 137 h 139"/>
                <a:gd name="T24" fmla="*/ 43 w 140"/>
                <a:gd name="T25" fmla="*/ 133 h 139"/>
                <a:gd name="T26" fmla="*/ 32 w 140"/>
                <a:gd name="T27" fmla="*/ 126 h 139"/>
                <a:gd name="T28" fmla="*/ 21 w 140"/>
                <a:gd name="T29" fmla="*/ 119 h 139"/>
                <a:gd name="T30" fmla="*/ 12 w 140"/>
                <a:gd name="T31" fmla="*/ 108 h 139"/>
                <a:gd name="T32" fmla="*/ 6 w 140"/>
                <a:gd name="T33" fmla="*/ 96 h 139"/>
                <a:gd name="T34" fmla="*/ 2 w 140"/>
                <a:gd name="T35" fmla="*/ 84 h 139"/>
                <a:gd name="T36" fmla="*/ 0 w 140"/>
                <a:gd name="T37" fmla="*/ 69 h 139"/>
                <a:gd name="T38" fmla="*/ 0 w 140"/>
                <a:gd name="T39" fmla="*/ 69 h 139"/>
                <a:gd name="T40" fmla="*/ 2 w 140"/>
                <a:gd name="T41" fmla="*/ 55 h 139"/>
                <a:gd name="T42" fmla="*/ 6 w 140"/>
                <a:gd name="T43" fmla="*/ 43 h 139"/>
                <a:gd name="T44" fmla="*/ 12 w 140"/>
                <a:gd name="T45" fmla="*/ 30 h 139"/>
                <a:gd name="T46" fmla="*/ 21 w 140"/>
                <a:gd name="T47" fmla="*/ 20 h 139"/>
                <a:gd name="T48" fmla="*/ 32 w 140"/>
                <a:gd name="T49" fmla="*/ 12 h 139"/>
                <a:gd name="T50" fmla="*/ 43 w 140"/>
                <a:gd name="T51" fmla="*/ 5 h 139"/>
                <a:gd name="T52" fmla="*/ 56 w 140"/>
                <a:gd name="T53" fmla="*/ 2 h 139"/>
                <a:gd name="T54" fmla="*/ 70 w 140"/>
                <a:gd name="T55" fmla="*/ 0 h 139"/>
                <a:gd name="T56" fmla="*/ 70 w 140"/>
                <a:gd name="T57" fmla="*/ 0 h 139"/>
                <a:gd name="T58" fmla="*/ 84 w 140"/>
                <a:gd name="T59" fmla="*/ 2 h 139"/>
                <a:gd name="T60" fmla="*/ 98 w 140"/>
                <a:gd name="T61" fmla="*/ 5 h 139"/>
                <a:gd name="T62" fmla="*/ 108 w 140"/>
                <a:gd name="T63" fmla="*/ 12 h 139"/>
                <a:gd name="T64" fmla="*/ 119 w 140"/>
                <a:gd name="T65" fmla="*/ 20 h 139"/>
                <a:gd name="T66" fmla="*/ 128 w 140"/>
                <a:gd name="T67" fmla="*/ 30 h 139"/>
                <a:gd name="T68" fmla="*/ 134 w 140"/>
                <a:gd name="T69" fmla="*/ 43 h 139"/>
                <a:gd name="T70" fmla="*/ 139 w 140"/>
                <a:gd name="T71" fmla="*/ 55 h 139"/>
                <a:gd name="T72" fmla="*/ 140 w 140"/>
                <a:gd name="T73" fmla="*/ 69 h 139"/>
                <a:gd name="T74" fmla="*/ 14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140" y="69"/>
                  </a:moveTo>
                  <a:lnTo>
                    <a:pt x="140" y="69"/>
                  </a:lnTo>
                  <a:lnTo>
                    <a:pt x="139" y="84"/>
                  </a:lnTo>
                  <a:lnTo>
                    <a:pt x="134" y="96"/>
                  </a:lnTo>
                  <a:lnTo>
                    <a:pt x="128" y="108"/>
                  </a:lnTo>
                  <a:lnTo>
                    <a:pt x="119" y="119"/>
                  </a:lnTo>
                  <a:lnTo>
                    <a:pt x="108" y="126"/>
                  </a:lnTo>
                  <a:lnTo>
                    <a:pt x="98" y="133"/>
                  </a:lnTo>
                  <a:lnTo>
                    <a:pt x="84" y="137"/>
                  </a:lnTo>
                  <a:lnTo>
                    <a:pt x="70" y="139"/>
                  </a:lnTo>
                  <a:lnTo>
                    <a:pt x="70" y="139"/>
                  </a:lnTo>
                  <a:lnTo>
                    <a:pt x="56" y="137"/>
                  </a:lnTo>
                  <a:lnTo>
                    <a:pt x="43" y="133"/>
                  </a:lnTo>
                  <a:lnTo>
                    <a:pt x="32" y="126"/>
                  </a:lnTo>
                  <a:lnTo>
                    <a:pt x="21" y="119"/>
                  </a:lnTo>
                  <a:lnTo>
                    <a:pt x="12" y="108"/>
                  </a:lnTo>
                  <a:lnTo>
                    <a:pt x="6" y="96"/>
                  </a:lnTo>
                  <a:lnTo>
                    <a:pt x="2" y="84"/>
                  </a:lnTo>
                  <a:lnTo>
                    <a:pt x="0" y="69"/>
                  </a:lnTo>
                  <a:lnTo>
                    <a:pt x="0" y="69"/>
                  </a:lnTo>
                  <a:lnTo>
                    <a:pt x="2" y="55"/>
                  </a:lnTo>
                  <a:lnTo>
                    <a:pt x="6" y="43"/>
                  </a:lnTo>
                  <a:lnTo>
                    <a:pt x="12" y="30"/>
                  </a:lnTo>
                  <a:lnTo>
                    <a:pt x="21" y="20"/>
                  </a:lnTo>
                  <a:lnTo>
                    <a:pt x="32" y="12"/>
                  </a:lnTo>
                  <a:lnTo>
                    <a:pt x="43" y="5"/>
                  </a:lnTo>
                  <a:lnTo>
                    <a:pt x="56" y="2"/>
                  </a:lnTo>
                  <a:lnTo>
                    <a:pt x="70" y="0"/>
                  </a:lnTo>
                  <a:lnTo>
                    <a:pt x="70" y="0"/>
                  </a:lnTo>
                  <a:lnTo>
                    <a:pt x="84" y="2"/>
                  </a:lnTo>
                  <a:lnTo>
                    <a:pt x="98" y="5"/>
                  </a:lnTo>
                  <a:lnTo>
                    <a:pt x="108" y="12"/>
                  </a:lnTo>
                  <a:lnTo>
                    <a:pt x="119" y="20"/>
                  </a:lnTo>
                  <a:lnTo>
                    <a:pt x="128" y="30"/>
                  </a:lnTo>
                  <a:lnTo>
                    <a:pt x="134" y="43"/>
                  </a:lnTo>
                  <a:lnTo>
                    <a:pt x="139" y="55"/>
                  </a:lnTo>
                  <a:lnTo>
                    <a:pt x="140" y="69"/>
                  </a:lnTo>
                  <a:lnTo>
                    <a:pt x="14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4" name="Freeform 20">
              <a:extLst>
                <a:ext uri="{FF2B5EF4-FFF2-40B4-BE49-F238E27FC236}">
                  <a16:creationId xmlns:a16="http://schemas.microsoft.com/office/drawing/2014/main" id="{8467D59F-A3E6-836C-876E-5783DA24D03C}"/>
                </a:ext>
                <a:ext uri="{C183D7F6-B498-43B3-948B-1728B52AA6E4}">
                  <adec:decorative xmlns:adec="http://schemas.microsoft.com/office/drawing/2017/decorative" val="1"/>
                </a:ext>
              </a:extLst>
            </p:cNvPr>
            <p:cNvSpPr>
              <a:spLocks/>
            </p:cNvSpPr>
            <p:nvPr/>
          </p:nvSpPr>
          <p:spPr bwMode="auto">
            <a:xfrm rot="16200000" flipV="1">
              <a:off x="5101666" y="4703388"/>
              <a:ext cx="203513" cy="203513"/>
            </a:xfrm>
            <a:custGeom>
              <a:avLst/>
              <a:gdLst>
                <a:gd name="T0" fmla="*/ 0 w 139"/>
                <a:gd name="T1" fmla="*/ 70 h 139"/>
                <a:gd name="T2" fmla="*/ 0 w 139"/>
                <a:gd name="T3" fmla="*/ 70 h 139"/>
                <a:gd name="T4" fmla="*/ 2 w 139"/>
                <a:gd name="T5" fmla="*/ 57 h 139"/>
                <a:gd name="T6" fmla="*/ 6 w 139"/>
                <a:gd name="T7" fmla="*/ 43 h 139"/>
                <a:gd name="T8" fmla="*/ 12 w 139"/>
                <a:gd name="T9" fmla="*/ 31 h 139"/>
                <a:gd name="T10" fmla="*/ 21 w 139"/>
                <a:gd name="T11" fmla="*/ 22 h 139"/>
                <a:gd name="T12" fmla="*/ 31 w 139"/>
                <a:gd name="T13" fmla="*/ 13 h 139"/>
                <a:gd name="T14" fmla="*/ 43 w 139"/>
                <a:gd name="T15" fmla="*/ 6 h 139"/>
                <a:gd name="T16" fmla="*/ 57 w 139"/>
                <a:gd name="T17" fmla="*/ 2 h 139"/>
                <a:gd name="T18" fmla="*/ 70 w 139"/>
                <a:gd name="T19" fmla="*/ 0 h 139"/>
                <a:gd name="T20" fmla="*/ 70 w 139"/>
                <a:gd name="T21" fmla="*/ 0 h 139"/>
                <a:gd name="T22" fmla="*/ 84 w 139"/>
                <a:gd name="T23" fmla="*/ 2 h 139"/>
                <a:gd name="T24" fmla="*/ 96 w 139"/>
                <a:gd name="T25" fmla="*/ 6 h 139"/>
                <a:gd name="T26" fmla="*/ 108 w 139"/>
                <a:gd name="T27" fmla="*/ 13 h 139"/>
                <a:gd name="T28" fmla="*/ 119 w 139"/>
                <a:gd name="T29" fmla="*/ 22 h 139"/>
                <a:gd name="T30" fmla="*/ 128 w 139"/>
                <a:gd name="T31" fmla="*/ 31 h 139"/>
                <a:gd name="T32" fmla="*/ 134 w 139"/>
                <a:gd name="T33" fmla="*/ 43 h 139"/>
                <a:gd name="T34" fmla="*/ 137 w 139"/>
                <a:gd name="T35" fmla="*/ 57 h 139"/>
                <a:gd name="T36" fmla="*/ 139 w 139"/>
                <a:gd name="T37" fmla="*/ 70 h 139"/>
                <a:gd name="T38" fmla="*/ 139 w 139"/>
                <a:gd name="T39" fmla="*/ 70 h 139"/>
                <a:gd name="T40" fmla="*/ 137 w 139"/>
                <a:gd name="T41" fmla="*/ 84 h 139"/>
                <a:gd name="T42" fmla="*/ 134 w 139"/>
                <a:gd name="T43" fmla="*/ 98 h 139"/>
                <a:gd name="T44" fmla="*/ 128 w 139"/>
                <a:gd name="T45" fmla="*/ 108 h 139"/>
                <a:gd name="T46" fmla="*/ 119 w 139"/>
                <a:gd name="T47" fmla="*/ 119 h 139"/>
                <a:gd name="T48" fmla="*/ 108 w 139"/>
                <a:gd name="T49" fmla="*/ 128 h 139"/>
                <a:gd name="T50" fmla="*/ 96 w 139"/>
                <a:gd name="T51" fmla="*/ 134 h 139"/>
                <a:gd name="T52" fmla="*/ 84 w 139"/>
                <a:gd name="T53" fmla="*/ 137 h 139"/>
                <a:gd name="T54" fmla="*/ 70 w 139"/>
                <a:gd name="T55" fmla="*/ 139 h 139"/>
                <a:gd name="T56" fmla="*/ 70 w 139"/>
                <a:gd name="T57" fmla="*/ 139 h 139"/>
                <a:gd name="T58" fmla="*/ 57 w 139"/>
                <a:gd name="T59" fmla="*/ 137 h 139"/>
                <a:gd name="T60" fmla="*/ 43 w 139"/>
                <a:gd name="T61" fmla="*/ 134 h 139"/>
                <a:gd name="T62" fmla="*/ 31 w 139"/>
                <a:gd name="T63" fmla="*/ 128 h 139"/>
                <a:gd name="T64" fmla="*/ 21 w 139"/>
                <a:gd name="T65" fmla="*/ 119 h 139"/>
                <a:gd name="T66" fmla="*/ 12 w 139"/>
                <a:gd name="T67" fmla="*/ 108 h 139"/>
                <a:gd name="T68" fmla="*/ 6 w 139"/>
                <a:gd name="T69" fmla="*/ 98 h 139"/>
                <a:gd name="T70" fmla="*/ 2 w 139"/>
                <a:gd name="T71" fmla="*/ 84 h 139"/>
                <a:gd name="T72" fmla="*/ 0 w 139"/>
                <a:gd name="T73" fmla="*/ 70 h 139"/>
                <a:gd name="T74" fmla="*/ 0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70"/>
                  </a:moveTo>
                  <a:lnTo>
                    <a:pt x="0" y="70"/>
                  </a:lnTo>
                  <a:lnTo>
                    <a:pt x="2" y="57"/>
                  </a:lnTo>
                  <a:lnTo>
                    <a:pt x="6" y="43"/>
                  </a:lnTo>
                  <a:lnTo>
                    <a:pt x="12" y="31"/>
                  </a:lnTo>
                  <a:lnTo>
                    <a:pt x="21" y="22"/>
                  </a:lnTo>
                  <a:lnTo>
                    <a:pt x="31" y="13"/>
                  </a:lnTo>
                  <a:lnTo>
                    <a:pt x="43" y="6"/>
                  </a:lnTo>
                  <a:lnTo>
                    <a:pt x="57" y="2"/>
                  </a:lnTo>
                  <a:lnTo>
                    <a:pt x="70" y="0"/>
                  </a:lnTo>
                  <a:lnTo>
                    <a:pt x="70" y="0"/>
                  </a:lnTo>
                  <a:lnTo>
                    <a:pt x="84" y="2"/>
                  </a:lnTo>
                  <a:lnTo>
                    <a:pt x="96" y="6"/>
                  </a:lnTo>
                  <a:lnTo>
                    <a:pt x="108" y="13"/>
                  </a:lnTo>
                  <a:lnTo>
                    <a:pt x="119" y="22"/>
                  </a:lnTo>
                  <a:lnTo>
                    <a:pt x="128" y="31"/>
                  </a:lnTo>
                  <a:lnTo>
                    <a:pt x="134" y="43"/>
                  </a:lnTo>
                  <a:lnTo>
                    <a:pt x="137" y="57"/>
                  </a:lnTo>
                  <a:lnTo>
                    <a:pt x="139" y="70"/>
                  </a:lnTo>
                  <a:lnTo>
                    <a:pt x="139" y="70"/>
                  </a:lnTo>
                  <a:lnTo>
                    <a:pt x="137" y="84"/>
                  </a:lnTo>
                  <a:lnTo>
                    <a:pt x="134" y="98"/>
                  </a:lnTo>
                  <a:lnTo>
                    <a:pt x="128" y="108"/>
                  </a:lnTo>
                  <a:lnTo>
                    <a:pt x="119" y="119"/>
                  </a:lnTo>
                  <a:lnTo>
                    <a:pt x="108" y="128"/>
                  </a:lnTo>
                  <a:lnTo>
                    <a:pt x="96" y="134"/>
                  </a:lnTo>
                  <a:lnTo>
                    <a:pt x="84" y="137"/>
                  </a:lnTo>
                  <a:lnTo>
                    <a:pt x="70" y="139"/>
                  </a:lnTo>
                  <a:lnTo>
                    <a:pt x="70" y="139"/>
                  </a:lnTo>
                  <a:lnTo>
                    <a:pt x="57" y="137"/>
                  </a:lnTo>
                  <a:lnTo>
                    <a:pt x="43" y="134"/>
                  </a:lnTo>
                  <a:lnTo>
                    <a:pt x="31" y="128"/>
                  </a:lnTo>
                  <a:lnTo>
                    <a:pt x="21" y="119"/>
                  </a:lnTo>
                  <a:lnTo>
                    <a:pt x="12" y="108"/>
                  </a:lnTo>
                  <a:lnTo>
                    <a:pt x="6" y="98"/>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55" name="Freeform 22">
              <a:extLst>
                <a:ext uri="{FF2B5EF4-FFF2-40B4-BE49-F238E27FC236}">
                  <a16:creationId xmlns:a16="http://schemas.microsoft.com/office/drawing/2014/main" id="{F85010B6-66EA-1FB3-2590-70A9AAA68F44}"/>
                </a:ext>
                <a:ext uri="{C183D7F6-B498-43B3-948B-1728B52AA6E4}">
                  <adec:decorative xmlns:adec="http://schemas.microsoft.com/office/drawing/2017/decorative" val="1"/>
                </a:ext>
              </a:extLst>
            </p:cNvPr>
            <p:cNvSpPr>
              <a:spLocks/>
            </p:cNvSpPr>
            <p:nvPr/>
          </p:nvSpPr>
          <p:spPr bwMode="auto">
            <a:xfrm rot="16200000" flipV="1">
              <a:off x="5665814" y="5777663"/>
              <a:ext cx="203513" cy="203513"/>
            </a:xfrm>
            <a:custGeom>
              <a:avLst/>
              <a:gdLst>
                <a:gd name="T0" fmla="*/ 0 w 139"/>
                <a:gd name="T1" fmla="*/ 69 h 139"/>
                <a:gd name="T2" fmla="*/ 0 w 139"/>
                <a:gd name="T3" fmla="*/ 69 h 139"/>
                <a:gd name="T4" fmla="*/ 2 w 139"/>
                <a:gd name="T5" fmla="*/ 55 h 139"/>
                <a:gd name="T6" fmla="*/ 5 w 139"/>
                <a:gd name="T7" fmla="*/ 43 h 139"/>
                <a:gd name="T8" fmla="*/ 12 w 139"/>
                <a:gd name="T9" fmla="*/ 31 h 139"/>
                <a:gd name="T10" fmla="*/ 20 w 139"/>
                <a:gd name="T11" fmla="*/ 20 h 139"/>
                <a:gd name="T12" fmla="*/ 31 w 139"/>
                <a:gd name="T13" fmla="*/ 13 h 139"/>
                <a:gd name="T14" fmla="*/ 43 w 139"/>
                <a:gd name="T15" fmla="*/ 5 h 139"/>
                <a:gd name="T16" fmla="*/ 55 w 139"/>
                <a:gd name="T17" fmla="*/ 2 h 139"/>
                <a:gd name="T18" fmla="*/ 69 w 139"/>
                <a:gd name="T19" fmla="*/ 0 h 139"/>
                <a:gd name="T20" fmla="*/ 69 w 139"/>
                <a:gd name="T21" fmla="*/ 0 h 139"/>
                <a:gd name="T22" fmla="*/ 84 w 139"/>
                <a:gd name="T23" fmla="*/ 2 h 139"/>
                <a:gd name="T24" fmla="*/ 96 w 139"/>
                <a:gd name="T25" fmla="*/ 5 h 139"/>
                <a:gd name="T26" fmla="*/ 108 w 139"/>
                <a:gd name="T27" fmla="*/ 13 h 139"/>
                <a:gd name="T28" fmla="*/ 119 w 139"/>
                <a:gd name="T29" fmla="*/ 20 h 139"/>
                <a:gd name="T30" fmla="*/ 127 w 139"/>
                <a:gd name="T31" fmla="*/ 31 h 139"/>
                <a:gd name="T32" fmla="*/ 133 w 139"/>
                <a:gd name="T33" fmla="*/ 43 h 139"/>
                <a:gd name="T34" fmla="*/ 137 w 139"/>
                <a:gd name="T35" fmla="*/ 55 h 139"/>
                <a:gd name="T36" fmla="*/ 139 w 139"/>
                <a:gd name="T37" fmla="*/ 69 h 139"/>
                <a:gd name="T38" fmla="*/ 139 w 139"/>
                <a:gd name="T39" fmla="*/ 69 h 139"/>
                <a:gd name="T40" fmla="*/ 137 w 139"/>
                <a:gd name="T41" fmla="*/ 83 h 139"/>
                <a:gd name="T42" fmla="*/ 133 w 139"/>
                <a:gd name="T43" fmla="*/ 96 h 139"/>
                <a:gd name="T44" fmla="*/ 127 w 139"/>
                <a:gd name="T45" fmla="*/ 109 h 139"/>
                <a:gd name="T46" fmla="*/ 119 w 139"/>
                <a:gd name="T47" fmla="*/ 119 h 139"/>
                <a:gd name="T48" fmla="*/ 108 w 139"/>
                <a:gd name="T49" fmla="*/ 127 h 139"/>
                <a:gd name="T50" fmla="*/ 96 w 139"/>
                <a:gd name="T51" fmla="*/ 133 h 139"/>
                <a:gd name="T52" fmla="*/ 84 w 139"/>
                <a:gd name="T53" fmla="*/ 138 h 139"/>
                <a:gd name="T54" fmla="*/ 69 w 139"/>
                <a:gd name="T55" fmla="*/ 139 h 139"/>
                <a:gd name="T56" fmla="*/ 69 w 139"/>
                <a:gd name="T57" fmla="*/ 139 h 139"/>
                <a:gd name="T58" fmla="*/ 55 w 139"/>
                <a:gd name="T59" fmla="*/ 138 h 139"/>
                <a:gd name="T60" fmla="*/ 43 w 139"/>
                <a:gd name="T61" fmla="*/ 133 h 139"/>
                <a:gd name="T62" fmla="*/ 31 w 139"/>
                <a:gd name="T63" fmla="*/ 127 h 139"/>
                <a:gd name="T64" fmla="*/ 20 w 139"/>
                <a:gd name="T65" fmla="*/ 119 h 139"/>
                <a:gd name="T66" fmla="*/ 12 w 139"/>
                <a:gd name="T67" fmla="*/ 109 h 139"/>
                <a:gd name="T68" fmla="*/ 5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5" y="43"/>
                  </a:lnTo>
                  <a:lnTo>
                    <a:pt x="12" y="31"/>
                  </a:lnTo>
                  <a:lnTo>
                    <a:pt x="20" y="20"/>
                  </a:lnTo>
                  <a:lnTo>
                    <a:pt x="31" y="13"/>
                  </a:lnTo>
                  <a:lnTo>
                    <a:pt x="43" y="5"/>
                  </a:lnTo>
                  <a:lnTo>
                    <a:pt x="55" y="2"/>
                  </a:lnTo>
                  <a:lnTo>
                    <a:pt x="69" y="0"/>
                  </a:lnTo>
                  <a:lnTo>
                    <a:pt x="69" y="0"/>
                  </a:lnTo>
                  <a:lnTo>
                    <a:pt x="84" y="2"/>
                  </a:lnTo>
                  <a:lnTo>
                    <a:pt x="96" y="5"/>
                  </a:lnTo>
                  <a:lnTo>
                    <a:pt x="108" y="13"/>
                  </a:lnTo>
                  <a:lnTo>
                    <a:pt x="119" y="20"/>
                  </a:lnTo>
                  <a:lnTo>
                    <a:pt x="127" y="31"/>
                  </a:lnTo>
                  <a:lnTo>
                    <a:pt x="133" y="43"/>
                  </a:lnTo>
                  <a:lnTo>
                    <a:pt x="137" y="55"/>
                  </a:lnTo>
                  <a:lnTo>
                    <a:pt x="139" y="69"/>
                  </a:lnTo>
                  <a:lnTo>
                    <a:pt x="139" y="69"/>
                  </a:lnTo>
                  <a:lnTo>
                    <a:pt x="137" y="83"/>
                  </a:lnTo>
                  <a:lnTo>
                    <a:pt x="133" y="96"/>
                  </a:lnTo>
                  <a:lnTo>
                    <a:pt x="127" y="109"/>
                  </a:lnTo>
                  <a:lnTo>
                    <a:pt x="119" y="119"/>
                  </a:lnTo>
                  <a:lnTo>
                    <a:pt x="108" y="127"/>
                  </a:lnTo>
                  <a:lnTo>
                    <a:pt x="96" y="133"/>
                  </a:lnTo>
                  <a:lnTo>
                    <a:pt x="84" y="138"/>
                  </a:lnTo>
                  <a:lnTo>
                    <a:pt x="69" y="139"/>
                  </a:lnTo>
                  <a:lnTo>
                    <a:pt x="69" y="139"/>
                  </a:lnTo>
                  <a:lnTo>
                    <a:pt x="55" y="138"/>
                  </a:lnTo>
                  <a:lnTo>
                    <a:pt x="43" y="133"/>
                  </a:lnTo>
                  <a:lnTo>
                    <a:pt x="31" y="127"/>
                  </a:lnTo>
                  <a:lnTo>
                    <a:pt x="20" y="119"/>
                  </a:lnTo>
                  <a:lnTo>
                    <a:pt x="12" y="109"/>
                  </a:lnTo>
                  <a:lnTo>
                    <a:pt x="5"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56" name="Line 37">
              <a:extLst>
                <a:ext uri="{FF2B5EF4-FFF2-40B4-BE49-F238E27FC236}">
                  <a16:creationId xmlns:a16="http://schemas.microsoft.com/office/drawing/2014/main" id="{33976149-7E36-D224-D245-27CB7CDAEC22}"/>
                </a:ext>
                <a:ext uri="{C183D7F6-B498-43B3-948B-1728B52AA6E4}">
                  <adec:decorative xmlns:adec="http://schemas.microsoft.com/office/drawing/2017/decorative" val="1"/>
                </a:ext>
              </a:extLst>
            </p:cNvPr>
            <p:cNvSpPr>
              <a:spLocks noChangeShapeType="1"/>
            </p:cNvSpPr>
            <p:nvPr/>
          </p:nvSpPr>
          <p:spPr bwMode="auto">
            <a:xfrm rot="16200000" flipV="1">
              <a:off x="8480562" y="5413274"/>
              <a:ext cx="1031200"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7" name="Line 38">
              <a:extLst>
                <a:ext uri="{FF2B5EF4-FFF2-40B4-BE49-F238E27FC236}">
                  <a16:creationId xmlns:a16="http://schemas.microsoft.com/office/drawing/2014/main" id="{FFFEA508-1813-5030-BA2B-B01128369027}"/>
                </a:ext>
                <a:ext uri="{C183D7F6-B498-43B3-948B-1728B52AA6E4}">
                  <adec:decorative xmlns:adec="http://schemas.microsoft.com/office/drawing/2017/decorative" val="1"/>
                </a:ext>
              </a:extLst>
            </p:cNvPr>
            <p:cNvSpPr>
              <a:spLocks noChangeShapeType="1"/>
            </p:cNvSpPr>
            <p:nvPr/>
          </p:nvSpPr>
          <p:spPr bwMode="auto">
            <a:xfrm rot="16200000" flipV="1">
              <a:off x="8258246" y="5375438"/>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8" name="Line 50">
              <a:extLst>
                <a:ext uri="{FF2B5EF4-FFF2-40B4-BE49-F238E27FC236}">
                  <a16:creationId xmlns:a16="http://schemas.microsoft.com/office/drawing/2014/main" id="{4861DA9E-AEE4-8498-6E2A-AB23C0BB9C8B}"/>
                </a:ext>
                <a:ext uri="{C183D7F6-B498-43B3-948B-1728B52AA6E4}">
                  <adec:decorative xmlns:adec="http://schemas.microsoft.com/office/drawing/2017/decorative" val="1"/>
                </a:ext>
              </a:extLst>
            </p:cNvPr>
            <p:cNvSpPr>
              <a:spLocks noChangeShapeType="1"/>
            </p:cNvSpPr>
            <p:nvPr/>
          </p:nvSpPr>
          <p:spPr bwMode="auto">
            <a:xfrm rot="16200000" flipH="1" flipV="1">
              <a:off x="7762641" y="5380562"/>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59" name="Line 69">
              <a:extLst>
                <a:ext uri="{FF2B5EF4-FFF2-40B4-BE49-F238E27FC236}">
                  <a16:creationId xmlns:a16="http://schemas.microsoft.com/office/drawing/2014/main" id="{351579B7-1DC0-6093-19CF-E62008630D73}"/>
                </a:ext>
                <a:ext uri="{C183D7F6-B498-43B3-948B-1728B52AA6E4}">
                  <adec:decorative xmlns:adec="http://schemas.microsoft.com/office/drawing/2017/decorative" val="1"/>
                </a:ext>
              </a:extLst>
            </p:cNvPr>
            <p:cNvSpPr>
              <a:spLocks noChangeShapeType="1"/>
            </p:cNvSpPr>
            <p:nvPr/>
          </p:nvSpPr>
          <p:spPr bwMode="auto">
            <a:xfrm rot="16200000" flipH="1" flipV="1">
              <a:off x="8739941" y="5374706"/>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0" name="Line 71">
              <a:extLst>
                <a:ext uri="{FF2B5EF4-FFF2-40B4-BE49-F238E27FC236}">
                  <a16:creationId xmlns:a16="http://schemas.microsoft.com/office/drawing/2014/main" id="{86087A0E-915F-8BBE-058D-FCD83F36BFDE}"/>
                </a:ext>
                <a:ext uri="{C183D7F6-B498-43B3-948B-1728B52AA6E4}">
                  <adec:decorative xmlns:adec="http://schemas.microsoft.com/office/drawing/2017/decorative" val="1"/>
                </a:ext>
              </a:extLst>
            </p:cNvPr>
            <p:cNvSpPr>
              <a:spLocks noChangeShapeType="1"/>
            </p:cNvSpPr>
            <p:nvPr/>
          </p:nvSpPr>
          <p:spPr bwMode="auto">
            <a:xfrm rot="16200000" flipH="1" flipV="1">
              <a:off x="8994698" y="5374706"/>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1" name="Line 72">
              <a:extLst>
                <a:ext uri="{FF2B5EF4-FFF2-40B4-BE49-F238E27FC236}">
                  <a16:creationId xmlns:a16="http://schemas.microsoft.com/office/drawing/2014/main" id="{EB801764-83E5-A440-272F-6682981099DD}"/>
                </a:ext>
                <a:ext uri="{C183D7F6-B498-43B3-948B-1728B52AA6E4}">
                  <adec:decorative xmlns:adec="http://schemas.microsoft.com/office/drawing/2017/decorative" val="1"/>
                </a:ext>
              </a:extLst>
            </p:cNvPr>
            <p:cNvSpPr>
              <a:spLocks noChangeShapeType="1"/>
            </p:cNvSpPr>
            <p:nvPr/>
          </p:nvSpPr>
          <p:spPr bwMode="auto">
            <a:xfrm rot="16200000" flipH="1" flipV="1">
              <a:off x="9357799" y="5375438"/>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2" name="Line 73">
              <a:extLst>
                <a:ext uri="{FF2B5EF4-FFF2-40B4-BE49-F238E27FC236}">
                  <a16:creationId xmlns:a16="http://schemas.microsoft.com/office/drawing/2014/main" id="{F97E6B28-8D42-6BEB-0357-AA87D60E6C6F}"/>
                </a:ext>
                <a:ext uri="{C183D7F6-B498-43B3-948B-1728B52AA6E4}">
                  <adec:decorative xmlns:adec="http://schemas.microsoft.com/office/drawing/2017/decorative" val="1"/>
                </a:ext>
              </a:extLst>
            </p:cNvPr>
            <p:cNvSpPr>
              <a:spLocks noChangeShapeType="1"/>
            </p:cNvSpPr>
            <p:nvPr/>
          </p:nvSpPr>
          <p:spPr bwMode="auto">
            <a:xfrm rot="16200000" flipH="1" flipV="1">
              <a:off x="9778735" y="5380562"/>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3" name="Freeform 30">
              <a:extLst>
                <a:ext uri="{FF2B5EF4-FFF2-40B4-BE49-F238E27FC236}">
                  <a16:creationId xmlns:a16="http://schemas.microsoft.com/office/drawing/2014/main" id="{22DAFC30-6E8E-D70D-6594-A80D3BA3530D}"/>
                </a:ext>
                <a:ext uri="{C183D7F6-B498-43B3-948B-1728B52AA6E4}">
                  <adec:decorative xmlns:adec="http://schemas.microsoft.com/office/drawing/2017/decorative" val="1"/>
                </a:ext>
              </a:extLst>
            </p:cNvPr>
            <p:cNvSpPr>
              <a:spLocks/>
            </p:cNvSpPr>
            <p:nvPr/>
          </p:nvSpPr>
          <p:spPr bwMode="auto">
            <a:xfrm rot="16200000" flipV="1">
              <a:off x="8893674" y="5823459"/>
              <a:ext cx="203513" cy="203513"/>
            </a:xfrm>
            <a:custGeom>
              <a:avLst/>
              <a:gdLst>
                <a:gd name="T0" fmla="*/ 139 w 139"/>
                <a:gd name="T1" fmla="*/ 69 h 139"/>
                <a:gd name="T2" fmla="*/ 139 w 139"/>
                <a:gd name="T3" fmla="*/ 69 h 139"/>
                <a:gd name="T4" fmla="*/ 139 w 139"/>
                <a:gd name="T5" fmla="*/ 82 h 139"/>
                <a:gd name="T6" fmla="*/ 134 w 139"/>
                <a:gd name="T7" fmla="*/ 96 h 139"/>
                <a:gd name="T8" fmla="*/ 128 w 139"/>
                <a:gd name="T9" fmla="*/ 108 h 139"/>
                <a:gd name="T10" fmla="*/ 119 w 139"/>
                <a:gd name="T11" fmla="*/ 117 h 139"/>
                <a:gd name="T12" fmla="*/ 108 w 139"/>
                <a:gd name="T13" fmla="*/ 126 h 139"/>
                <a:gd name="T14" fmla="*/ 98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6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8 w 139"/>
                <a:gd name="T61" fmla="*/ 5 h 139"/>
                <a:gd name="T62" fmla="*/ 108 w 139"/>
                <a:gd name="T63" fmla="*/ 11 h 139"/>
                <a:gd name="T64" fmla="*/ 119 w 139"/>
                <a:gd name="T65" fmla="*/ 20 h 139"/>
                <a:gd name="T66" fmla="*/ 128 w 139"/>
                <a:gd name="T67" fmla="*/ 31 h 139"/>
                <a:gd name="T68" fmla="*/ 134 w 139"/>
                <a:gd name="T69" fmla="*/ 41 h 139"/>
                <a:gd name="T70" fmla="*/ 139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9" y="82"/>
                  </a:lnTo>
                  <a:lnTo>
                    <a:pt x="134" y="96"/>
                  </a:lnTo>
                  <a:lnTo>
                    <a:pt x="128" y="108"/>
                  </a:lnTo>
                  <a:lnTo>
                    <a:pt x="119" y="117"/>
                  </a:lnTo>
                  <a:lnTo>
                    <a:pt x="108" y="126"/>
                  </a:lnTo>
                  <a:lnTo>
                    <a:pt x="98" y="133"/>
                  </a:lnTo>
                  <a:lnTo>
                    <a:pt x="84" y="137"/>
                  </a:lnTo>
                  <a:lnTo>
                    <a:pt x="70" y="139"/>
                  </a:lnTo>
                  <a:lnTo>
                    <a:pt x="70" y="139"/>
                  </a:lnTo>
                  <a:lnTo>
                    <a:pt x="57" y="137"/>
                  </a:lnTo>
                  <a:lnTo>
                    <a:pt x="43" y="133"/>
                  </a:lnTo>
                  <a:lnTo>
                    <a:pt x="31" y="126"/>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2"/>
                  </a:lnTo>
                  <a:lnTo>
                    <a:pt x="70" y="0"/>
                  </a:lnTo>
                  <a:lnTo>
                    <a:pt x="70" y="0"/>
                  </a:lnTo>
                  <a:lnTo>
                    <a:pt x="84" y="2"/>
                  </a:lnTo>
                  <a:lnTo>
                    <a:pt x="98" y="5"/>
                  </a:lnTo>
                  <a:lnTo>
                    <a:pt x="108" y="11"/>
                  </a:lnTo>
                  <a:lnTo>
                    <a:pt x="119" y="20"/>
                  </a:lnTo>
                  <a:lnTo>
                    <a:pt x="128" y="31"/>
                  </a:lnTo>
                  <a:lnTo>
                    <a:pt x="134" y="41"/>
                  </a:lnTo>
                  <a:lnTo>
                    <a:pt x="139"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4" name="Freeform 31">
              <a:extLst>
                <a:ext uri="{FF2B5EF4-FFF2-40B4-BE49-F238E27FC236}">
                  <a16:creationId xmlns:a16="http://schemas.microsoft.com/office/drawing/2014/main" id="{BA15C43E-EA4F-E32D-5A88-526B99DB1C9E}"/>
                </a:ext>
                <a:ext uri="{C183D7F6-B498-43B3-948B-1728B52AA6E4}">
                  <adec:decorative xmlns:adec="http://schemas.microsoft.com/office/drawing/2017/decorative" val="1"/>
                </a:ext>
              </a:extLst>
            </p:cNvPr>
            <p:cNvSpPr>
              <a:spLocks/>
            </p:cNvSpPr>
            <p:nvPr/>
          </p:nvSpPr>
          <p:spPr bwMode="auto">
            <a:xfrm rot="16200000" flipV="1">
              <a:off x="8895138" y="4709110"/>
              <a:ext cx="203513" cy="203513"/>
            </a:xfrm>
            <a:custGeom>
              <a:avLst/>
              <a:gdLst>
                <a:gd name="T0" fmla="*/ 139 w 139"/>
                <a:gd name="T1" fmla="*/ 69 h 139"/>
                <a:gd name="T2" fmla="*/ 139 w 139"/>
                <a:gd name="T3" fmla="*/ 69 h 139"/>
                <a:gd name="T4" fmla="*/ 137 w 139"/>
                <a:gd name="T5" fmla="*/ 82 h 139"/>
                <a:gd name="T6" fmla="*/ 134 w 139"/>
                <a:gd name="T7" fmla="*/ 96 h 139"/>
                <a:gd name="T8" fmla="*/ 127 w 139"/>
                <a:gd name="T9" fmla="*/ 108 h 139"/>
                <a:gd name="T10" fmla="*/ 119 w 139"/>
                <a:gd name="T11" fmla="*/ 117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0 w 139"/>
                <a:gd name="T47" fmla="*/ 20 h 139"/>
                <a:gd name="T48" fmla="*/ 31 w 139"/>
                <a:gd name="T49" fmla="*/ 11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1 h 139"/>
                <a:gd name="T64" fmla="*/ 119 w 139"/>
                <a:gd name="T65" fmla="*/ 20 h 139"/>
                <a:gd name="T66" fmla="*/ 127 w 139"/>
                <a:gd name="T67" fmla="*/ 31 h 139"/>
                <a:gd name="T68" fmla="*/ 134 w 139"/>
                <a:gd name="T69" fmla="*/ 41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2"/>
                  </a:lnTo>
                  <a:lnTo>
                    <a:pt x="134" y="96"/>
                  </a:lnTo>
                  <a:lnTo>
                    <a:pt x="127" y="108"/>
                  </a:lnTo>
                  <a:lnTo>
                    <a:pt x="119" y="117"/>
                  </a:lnTo>
                  <a:lnTo>
                    <a:pt x="108" y="126"/>
                  </a:lnTo>
                  <a:lnTo>
                    <a:pt x="96" y="133"/>
                  </a:lnTo>
                  <a:lnTo>
                    <a:pt x="84" y="137"/>
                  </a:lnTo>
                  <a:lnTo>
                    <a:pt x="70" y="139"/>
                  </a:lnTo>
                  <a:lnTo>
                    <a:pt x="70" y="139"/>
                  </a:lnTo>
                  <a:lnTo>
                    <a:pt x="55" y="137"/>
                  </a:lnTo>
                  <a:lnTo>
                    <a:pt x="43" y="133"/>
                  </a:lnTo>
                  <a:lnTo>
                    <a:pt x="31" y="126"/>
                  </a:lnTo>
                  <a:lnTo>
                    <a:pt x="20" y="117"/>
                  </a:lnTo>
                  <a:lnTo>
                    <a:pt x="12" y="108"/>
                  </a:lnTo>
                  <a:lnTo>
                    <a:pt x="6" y="96"/>
                  </a:lnTo>
                  <a:lnTo>
                    <a:pt x="2" y="82"/>
                  </a:lnTo>
                  <a:lnTo>
                    <a:pt x="0" y="69"/>
                  </a:lnTo>
                  <a:lnTo>
                    <a:pt x="0" y="69"/>
                  </a:lnTo>
                  <a:lnTo>
                    <a:pt x="2" y="55"/>
                  </a:lnTo>
                  <a:lnTo>
                    <a:pt x="6" y="41"/>
                  </a:lnTo>
                  <a:lnTo>
                    <a:pt x="12" y="31"/>
                  </a:lnTo>
                  <a:lnTo>
                    <a:pt x="20" y="20"/>
                  </a:lnTo>
                  <a:lnTo>
                    <a:pt x="31" y="11"/>
                  </a:lnTo>
                  <a:lnTo>
                    <a:pt x="43" y="5"/>
                  </a:lnTo>
                  <a:lnTo>
                    <a:pt x="55" y="2"/>
                  </a:lnTo>
                  <a:lnTo>
                    <a:pt x="70" y="0"/>
                  </a:lnTo>
                  <a:lnTo>
                    <a:pt x="70" y="0"/>
                  </a:lnTo>
                  <a:lnTo>
                    <a:pt x="84" y="2"/>
                  </a:lnTo>
                  <a:lnTo>
                    <a:pt x="96" y="5"/>
                  </a:lnTo>
                  <a:lnTo>
                    <a:pt x="108" y="11"/>
                  </a:lnTo>
                  <a:lnTo>
                    <a:pt x="119" y="20"/>
                  </a:lnTo>
                  <a:lnTo>
                    <a:pt x="127" y="31"/>
                  </a:lnTo>
                  <a:lnTo>
                    <a:pt x="134" y="41"/>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5" name="Freeform 32">
              <a:extLst>
                <a:ext uri="{FF2B5EF4-FFF2-40B4-BE49-F238E27FC236}">
                  <a16:creationId xmlns:a16="http://schemas.microsoft.com/office/drawing/2014/main" id="{2585D38B-3CCA-5A63-8574-1F18AEA0DC8B}"/>
                </a:ext>
                <a:ext uri="{C183D7F6-B498-43B3-948B-1728B52AA6E4}">
                  <adec:decorative xmlns:adec="http://schemas.microsoft.com/office/drawing/2017/decorative" val="1"/>
                </a:ext>
              </a:extLst>
            </p:cNvPr>
            <p:cNvSpPr>
              <a:spLocks/>
            </p:cNvSpPr>
            <p:nvPr/>
          </p:nvSpPr>
          <p:spPr bwMode="auto">
            <a:xfrm rot="16200000" flipV="1">
              <a:off x="8622080" y="5736343"/>
              <a:ext cx="202049" cy="203513"/>
            </a:xfrm>
            <a:custGeom>
              <a:avLst/>
              <a:gdLst>
                <a:gd name="T0" fmla="*/ 138 w 138"/>
                <a:gd name="T1" fmla="*/ 70 h 139"/>
                <a:gd name="T2" fmla="*/ 138 w 138"/>
                <a:gd name="T3" fmla="*/ 70 h 139"/>
                <a:gd name="T4" fmla="*/ 137 w 138"/>
                <a:gd name="T5" fmla="*/ 84 h 139"/>
                <a:gd name="T6" fmla="*/ 132 w 138"/>
                <a:gd name="T7" fmla="*/ 96 h 139"/>
                <a:gd name="T8" fmla="*/ 126 w 138"/>
                <a:gd name="T9" fmla="*/ 108 h 139"/>
                <a:gd name="T10" fmla="*/ 117 w 138"/>
                <a:gd name="T11" fmla="*/ 119 h 139"/>
                <a:gd name="T12" fmla="*/ 108 w 138"/>
                <a:gd name="T13" fmla="*/ 126 h 139"/>
                <a:gd name="T14" fmla="*/ 96 w 138"/>
                <a:gd name="T15" fmla="*/ 134 h 139"/>
                <a:gd name="T16" fmla="*/ 82 w 138"/>
                <a:gd name="T17" fmla="*/ 137 h 139"/>
                <a:gd name="T18" fmla="*/ 68 w 138"/>
                <a:gd name="T19" fmla="*/ 139 h 139"/>
                <a:gd name="T20" fmla="*/ 68 w 138"/>
                <a:gd name="T21" fmla="*/ 139 h 139"/>
                <a:gd name="T22" fmla="*/ 55 w 138"/>
                <a:gd name="T23" fmla="*/ 137 h 139"/>
                <a:gd name="T24" fmla="*/ 42 w 138"/>
                <a:gd name="T25" fmla="*/ 134 h 139"/>
                <a:gd name="T26" fmla="*/ 30 w 138"/>
                <a:gd name="T27" fmla="*/ 126 h 139"/>
                <a:gd name="T28" fmla="*/ 19 w 138"/>
                <a:gd name="T29" fmla="*/ 119 h 139"/>
                <a:gd name="T30" fmla="*/ 10 w 138"/>
                <a:gd name="T31" fmla="*/ 108 h 139"/>
                <a:gd name="T32" fmla="*/ 4 w 138"/>
                <a:gd name="T33" fmla="*/ 96 h 139"/>
                <a:gd name="T34" fmla="*/ 1 w 138"/>
                <a:gd name="T35" fmla="*/ 84 h 139"/>
                <a:gd name="T36" fmla="*/ 0 w 138"/>
                <a:gd name="T37" fmla="*/ 70 h 139"/>
                <a:gd name="T38" fmla="*/ 0 w 138"/>
                <a:gd name="T39" fmla="*/ 70 h 139"/>
                <a:gd name="T40" fmla="*/ 1 w 138"/>
                <a:gd name="T41" fmla="*/ 56 h 139"/>
                <a:gd name="T42" fmla="*/ 4 w 138"/>
                <a:gd name="T43" fmla="*/ 43 h 139"/>
                <a:gd name="T44" fmla="*/ 10 w 138"/>
                <a:gd name="T45" fmla="*/ 30 h 139"/>
                <a:gd name="T46" fmla="*/ 19 w 138"/>
                <a:gd name="T47" fmla="*/ 20 h 139"/>
                <a:gd name="T48" fmla="*/ 30 w 138"/>
                <a:gd name="T49" fmla="*/ 12 h 139"/>
                <a:gd name="T50" fmla="*/ 42 w 138"/>
                <a:gd name="T51" fmla="*/ 6 h 139"/>
                <a:gd name="T52" fmla="*/ 55 w 138"/>
                <a:gd name="T53" fmla="*/ 1 h 139"/>
                <a:gd name="T54" fmla="*/ 68 w 138"/>
                <a:gd name="T55" fmla="*/ 0 h 139"/>
                <a:gd name="T56" fmla="*/ 68 w 138"/>
                <a:gd name="T57" fmla="*/ 0 h 139"/>
                <a:gd name="T58" fmla="*/ 82 w 138"/>
                <a:gd name="T59" fmla="*/ 1 h 139"/>
                <a:gd name="T60" fmla="*/ 96 w 138"/>
                <a:gd name="T61" fmla="*/ 6 h 139"/>
                <a:gd name="T62" fmla="*/ 108 w 138"/>
                <a:gd name="T63" fmla="*/ 12 h 139"/>
                <a:gd name="T64" fmla="*/ 117 w 138"/>
                <a:gd name="T65" fmla="*/ 20 h 139"/>
                <a:gd name="T66" fmla="*/ 126 w 138"/>
                <a:gd name="T67" fmla="*/ 30 h 139"/>
                <a:gd name="T68" fmla="*/ 132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lnTo>
                    <a:pt x="1" y="56"/>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66" name="Freeform 33">
              <a:extLst>
                <a:ext uri="{FF2B5EF4-FFF2-40B4-BE49-F238E27FC236}">
                  <a16:creationId xmlns:a16="http://schemas.microsoft.com/office/drawing/2014/main" id="{9343D903-842F-3EE7-15BB-4A5AAEB1C089}"/>
                </a:ext>
              </a:extLst>
            </p:cNvPr>
            <p:cNvSpPr>
              <a:spLocks/>
            </p:cNvSpPr>
            <p:nvPr/>
          </p:nvSpPr>
          <p:spPr bwMode="auto">
            <a:xfrm rot="16200000" flipV="1">
              <a:off x="8621348" y="4808823"/>
              <a:ext cx="203513" cy="203513"/>
            </a:xfrm>
            <a:custGeom>
              <a:avLst/>
              <a:gdLst>
                <a:gd name="T0" fmla="*/ 139 w 139"/>
                <a:gd name="T1" fmla="*/ 70 h 139"/>
                <a:gd name="T2" fmla="*/ 139 w 139"/>
                <a:gd name="T3" fmla="*/ 70 h 139"/>
                <a:gd name="T4" fmla="*/ 137 w 139"/>
                <a:gd name="T5" fmla="*/ 84 h 139"/>
                <a:gd name="T6" fmla="*/ 133 w 139"/>
                <a:gd name="T7" fmla="*/ 96 h 139"/>
                <a:gd name="T8" fmla="*/ 127 w 139"/>
                <a:gd name="T9" fmla="*/ 108 h 139"/>
                <a:gd name="T10" fmla="*/ 119 w 139"/>
                <a:gd name="T11" fmla="*/ 119 h 139"/>
                <a:gd name="T12" fmla="*/ 108 w 139"/>
                <a:gd name="T13" fmla="*/ 126 h 139"/>
                <a:gd name="T14" fmla="*/ 96 w 139"/>
                <a:gd name="T15" fmla="*/ 134 h 139"/>
                <a:gd name="T16" fmla="*/ 84 w 139"/>
                <a:gd name="T17" fmla="*/ 137 h 139"/>
                <a:gd name="T18" fmla="*/ 69 w 139"/>
                <a:gd name="T19" fmla="*/ 139 h 139"/>
                <a:gd name="T20" fmla="*/ 69 w 139"/>
                <a:gd name="T21" fmla="*/ 139 h 139"/>
                <a:gd name="T22" fmla="*/ 55 w 139"/>
                <a:gd name="T23" fmla="*/ 137 h 139"/>
                <a:gd name="T24" fmla="*/ 43 w 139"/>
                <a:gd name="T25" fmla="*/ 134 h 139"/>
                <a:gd name="T26" fmla="*/ 31 w 139"/>
                <a:gd name="T27" fmla="*/ 126 h 139"/>
                <a:gd name="T28" fmla="*/ 20 w 139"/>
                <a:gd name="T29" fmla="*/ 119 h 139"/>
                <a:gd name="T30" fmla="*/ 12 w 139"/>
                <a:gd name="T31" fmla="*/ 108 h 139"/>
                <a:gd name="T32" fmla="*/ 5 w 139"/>
                <a:gd name="T33" fmla="*/ 96 h 139"/>
                <a:gd name="T34" fmla="*/ 2 w 139"/>
                <a:gd name="T35" fmla="*/ 84 h 139"/>
                <a:gd name="T36" fmla="*/ 0 w 139"/>
                <a:gd name="T37" fmla="*/ 70 h 139"/>
                <a:gd name="T38" fmla="*/ 0 w 139"/>
                <a:gd name="T39" fmla="*/ 70 h 139"/>
                <a:gd name="T40" fmla="*/ 2 w 139"/>
                <a:gd name="T41" fmla="*/ 56 h 139"/>
                <a:gd name="T42" fmla="*/ 5 w 139"/>
                <a:gd name="T43" fmla="*/ 43 h 139"/>
                <a:gd name="T44" fmla="*/ 12 w 139"/>
                <a:gd name="T45" fmla="*/ 30 h 139"/>
                <a:gd name="T46" fmla="*/ 20 w 139"/>
                <a:gd name="T47" fmla="*/ 20 h 139"/>
                <a:gd name="T48" fmla="*/ 31 w 139"/>
                <a:gd name="T49" fmla="*/ 12 h 139"/>
                <a:gd name="T50" fmla="*/ 43 w 139"/>
                <a:gd name="T51" fmla="*/ 6 h 139"/>
                <a:gd name="T52" fmla="*/ 55 w 139"/>
                <a:gd name="T53" fmla="*/ 1 h 139"/>
                <a:gd name="T54" fmla="*/ 69 w 139"/>
                <a:gd name="T55" fmla="*/ 0 h 139"/>
                <a:gd name="T56" fmla="*/ 69 w 139"/>
                <a:gd name="T57" fmla="*/ 0 h 139"/>
                <a:gd name="T58" fmla="*/ 84 w 139"/>
                <a:gd name="T59" fmla="*/ 1 h 139"/>
                <a:gd name="T60" fmla="*/ 96 w 139"/>
                <a:gd name="T61" fmla="*/ 6 h 139"/>
                <a:gd name="T62" fmla="*/ 108 w 139"/>
                <a:gd name="T63" fmla="*/ 12 h 139"/>
                <a:gd name="T64" fmla="*/ 119 w 139"/>
                <a:gd name="T65" fmla="*/ 20 h 139"/>
                <a:gd name="T66" fmla="*/ 127 w 139"/>
                <a:gd name="T67" fmla="*/ 30 h 139"/>
                <a:gd name="T68" fmla="*/ 133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lnTo>
                    <a:pt x="2" y="56"/>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7" name="Freeform 36">
              <a:extLst>
                <a:ext uri="{FF2B5EF4-FFF2-40B4-BE49-F238E27FC236}">
                  <a16:creationId xmlns:a16="http://schemas.microsoft.com/office/drawing/2014/main" id="{742367FE-1E82-99DE-41E0-AA5D2610FE03}"/>
                </a:ext>
              </a:extLst>
            </p:cNvPr>
            <p:cNvSpPr>
              <a:spLocks/>
            </p:cNvSpPr>
            <p:nvPr/>
          </p:nvSpPr>
          <p:spPr bwMode="auto">
            <a:xfrm rot="16200000" flipV="1">
              <a:off x="8164542" y="5267093"/>
              <a:ext cx="203513" cy="203513"/>
            </a:xfrm>
            <a:custGeom>
              <a:avLst/>
              <a:gdLst>
                <a:gd name="T0" fmla="*/ 139 w 139"/>
                <a:gd name="T1" fmla="*/ 69 h 139"/>
                <a:gd name="T2" fmla="*/ 139 w 139"/>
                <a:gd name="T3" fmla="*/ 69 h 139"/>
                <a:gd name="T4" fmla="*/ 138 w 139"/>
                <a:gd name="T5" fmla="*/ 84 h 139"/>
                <a:gd name="T6" fmla="*/ 134 w 139"/>
                <a:gd name="T7" fmla="*/ 96 h 139"/>
                <a:gd name="T8" fmla="*/ 127 w 139"/>
                <a:gd name="T9" fmla="*/ 108 h 139"/>
                <a:gd name="T10" fmla="*/ 119 w 139"/>
                <a:gd name="T11" fmla="*/ 119 h 139"/>
                <a:gd name="T12" fmla="*/ 109 w 139"/>
                <a:gd name="T13" fmla="*/ 127 h 139"/>
                <a:gd name="T14" fmla="*/ 96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7 h 139"/>
                <a:gd name="T28" fmla="*/ 21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1 h 139"/>
                <a:gd name="T46" fmla="*/ 21 w 139"/>
                <a:gd name="T47" fmla="*/ 20 h 139"/>
                <a:gd name="T48" fmla="*/ 31 w 139"/>
                <a:gd name="T49" fmla="*/ 12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6 w 139"/>
                <a:gd name="T61" fmla="*/ 5 h 139"/>
                <a:gd name="T62" fmla="*/ 109 w 139"/>
                <a:gd name="T63" fmla="*/ 12 h 139"/>
                <a:gd name="T64" fmla="*/ 119 w 139"/>
                <a:gd name="T65" fmla="*/ 20 h 139"/>
                <a:gd name="T66" fmla="*/ 127 w 139"/>
                <a:gd name="T67" fmla="*/ 31 h 139"/>
                <a:gd name="T68" fmla="*/ 134 w 139"/>
                <a:gd name="T69" fmla="*/ 43 h 139"/>
                <a:gd name="T70" fmla="*/ 138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8" y="84"/>
                  </a:lnTo>
                  <a:lnTo>
                    <a:pt x="134" y="96"/>
                  </a:lnTo>
                  <a:lnTo>
                    <a:pt x="127" y="108"/>
                  </a:lnTo>
                  <a:lnTo>
                    <a:pt x="119" y="119"/>
                  </a:lnTo>
                  <a:lnTo>
                    <a:pt x="109" y="127"/>
                  </a:lnTo>
                  <a:lnTo>
                    <a:pt x="96" y="133"/>
                  </a:lnTo>
                  <a:lnTo>
                    <a:pt x="84" y="137"/>
                  </a:lnTo>
                  <a:lnTo>
                    <a:pt x="70" y="139"/>
                  </a:lnTo>
                  <a:lnTo>
                    <a:pt x="70" y="139"/>
                  </a:lnTo>
                  <a:lnTo>
                    <a:pt x="57" y="137"/>
                  </a:lnTo>
                  <a:lnTo>
                    <a:pt x="43" y="133"/>
                  </a:lnTo>
                  <a:lnTo>
                    <a:pt x="31" y="127"/>
                  </a:lnTo>
                  <a:lnTo>
                    <a:pt x="21" y="119"/>
                  </a:lnTo>
                  <a:lnTo>
                    <a:pt x="12" y="108"/>
                  </a:lnTo>
                  <a:lnTo>
                    <a:pt x="6" y="96"/>
                  </a:lnTo>
                  <a:lnTo>
                    <a:pt x="2" y="84"/>
                  </a:lnTo>
                  <a:lnTo>
                    <a:pt x="0" y="69"/>
                  </a:lnTo>
                  <a:lnTo>
                    <a:pt x="0" y="69"/>
                  </a:lnTo>
                  <a:lnTo>
                    <a:pt x="2" y="55"/>
                  </a:lnTo>
                  <a:lnTo>
                    <a:pt x="6" y="43"/>
                  </a:lnTo>
                  <a:lnTo>
                    <a:pt x="12" y="31"/>
                  </a:lnTo>
                  <a:lnTo>
                    <a:pt x="21" y="20"/>
                  </a:lnTo>
                  <a:lnTo>
                    <a:pt x="31" y="12"/>
                  </a:lnTo>
                  <a:lnTo>
                    <a:pt x="43" y="5"/>
                  </a:lnTo>
                  <a:lnTo>
                    <a:pt x="57" y="2"/>
                  </a:lnTo>
                  <a:lnTo>
                    <a:pt x="70" y="0"/>
                  </a:lnTo>
                  <a:lnTo>
                    <a:pt x="70" y="0"/>
                  </a:lnTo>
                  <a:lnTo>
                    <a:pt x="84" y="2"/>
                  </a:lnTo>
                  <a:lnTo>
                    <a:pt x="96" y="5"/>
                  </a:lnTo>
                  <a:lnTo>
                    <a:pt x="109" y="12"/>
                  </a:lnTo>
                  <a:lnTo>
                    <a:pt x="119" y="20"/>
                  </a:lnTo>
                  <a:lnTo>
                    <a:pt x="127" y="31"/>
                  </a:lnTo>
                  <a:lnTo>
                    <a:pt x="134" y="43"/>
                  </a:lnTo>
                  <a:lnTo>
                    <a:pt x="138" y="55"/>
                  </a:lnTo>
                  <a:lnTo>
                    <a:pt x="139" y="69"/>
                  </a:lnTo>
                  <a:lnTo>
                    <a:pt x="139" y="69"/>
                  </a:lnTo>
                  <a:close/>
                </a:path>
              </a:pathLst>
            </a:custGeom>
            <a:solidFill>
              <a:srgbClr val="005AA4"/>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8" name="Freeform 46">
              <a:extLst>
                <a:ext uri="{FF2B5EF4-FFF2-40B4-BE49-F238E27FC236}">
                  <a16:creationId xmlns:a16="http://schemas.microsoft.com/office/drawing/2014/main" id="{D480C53A-BD74-5BF1-29AC-FDA6A2B7B390}"/>
                </a:ext>
              </a:extLst>
            </p:cNvPr>
            <p:cNvSpPr>
              <a:spLocks/>
            </p:cNvSpPr>
            <p:nvPr/>
          </p:nvSpPr>
          <p:spPr bwMode="auto">
            <a:xfrm rot="16200000" flipV="1">
              <a:off x="7960298" y="4980857"/>
              <a:ext cx="202049" cy="203513"/>
            </a:xfrm>
            <a:custGeom>
              <a:avLst/>
              <a:gdLst>
                <a:gd name="T0" fmla="*/ 0 w 138"/>
                <a:gd name="T1" fmla="*/ 69 h 139"/>
                <a:gd name="T2" fmla="*/ 0 w 138"/>
                <a:gd name="T3" fmla="*/ 69 h 139"/>
                <a:gd name="T4" fmla="*/ 1 w 138"/>
                <a:gd name="T5" fmla="*/ 55 h 139"/>
                <a:gd name="T6" fmla="*/ 6 w 138"/>
                <a:gd name="T7" fmla="*/ 41 h 139"/>
                <a:gd name="T8" fmla="*/ 12 w 138"/>
                <a:gd name="T9" fmla="*/ 31 h 139"/>
                <a:gd name="T10" fmla="*/ 21 w 138"/>
                <a:gd name="T11" fmla="*/ 20 h 139"/>
                <a:gd name="T12" fmla="*/ 30 w 138"/>
                <a:gd name="T13" fmla="*/ 11 h 139"/>
                <a:gd name="T14" fmla="*/ 42 w 138"/>
                <a:gd name="T15" fmla="*/ 5 h 139"/>
                <a:gd name="T16" fmla="*/ 56 w 138"/>
                <a:gd name="T17" fmla="*/ 2 h 139"/>
                <a:gd name="T18" fmla="*/ 70 w 138"/>
                <a:gd name="T19" fmla="*/ 0 h 139"/>
                <a:gd name="T20" fmla="*/ 70 w 138"/>
                <a:gd name="T21" fmla="*/ 0 h 139"/>
                <a:gd name="T22" fmla="*/ 83 w 138"/>
                <a:gd name="T23" fmla="*/ 2 h 139"/>
                <a:gd name="T24" fmla="*/ 97 w 138"/>
                <a:gd name="T25" fmla="*/ 5 h 139"/>
                <a:gd name="T26" fmla="*/ 108 w 138"/>
                <a:gd name="T27" fmla="*/ 11 h 139"/>
                <a:gd name="T28" fmla="*/ 119 w 138"/>
                <a:gd name="T29" fmla="*/ 20 h 139"/>
                <a:gd name="T30" fmla="*/ 128 w 138"/>
                <a:gd name="T31" fmla="*/ 31 h 139"/>
                <a:gd name="T32" fmla="*/ 134 w 138"/>
                <a:gd name="T33" fmla="*/ 41 h 139"/>
                <a:gd name="T34" fmla="*/ 137 w 138"/>
                <a:gd name="T35" fmla="*/ 55 h 139"/>
                <a:gd name="T36" fmla="*/ 138 w 138"/>
                <a:gd name="T37" fmla="*/ 69 h 139"/>
                <a:gd name="T38" fmla="*/ 138 w 138"/>
                <a:gd name="T39" fmla="*/ 69 h 139"/>
                <a:gd name="T40" fmla="*/ 137 w 138"/>
                <a:gd name="T41" fmla="*/ 83 h 139"/>
                <a:gd name="T42" fmla="*/ 134 w 138"/>
                <a:gd name="T43" fmla="*/ 96 h 139"/>
                <a:gd name="T44" fmla="*/ 128 w 138"/>
                <a:gd name="T45" fmla="*/ 108 h 139"/>
                <a:gd name="T46" fmla="*/ 119 w 138"/>
                <a:gd name="T47" fmla="*/ 118 h 139"/>
                <a:gd name="T48" fmla="*/ 108 w 138"/>
                <a:gd name="T49" fmla="*/ 127 h 139"/>
                <a:gd name="T50" fmla="*/ 97 w 138"/>
                <a:gd name="T51" fmla="*/ 133 h 139"/>
                <a:gd name="T52" fmla="*/ 83 w 138"/>
                <a:gd name="T53" fmla="*/ 137 h 139"/>
                <a:gd name="T54" fmla="*/ 70 w 138"/>
                <a:gd name="T55" fmla="*/ 139 h 139"/>
                <a:gd name="T56" fmla="*/ 70 w 138"/>
                <a:gd name="T57" fmla="*/ 139 h 139"/>
                <a:gd name="T58" fmla="*/ 56 w 138"/>
                <a:gd name="T59" fmla="*/ 137 h 139"/>
                <a:gd name="T60" fmla="*/ 42 w 138"/>
                <a:gd name="T61" fmla="*/ 133 h 139"/>
                <a:gd name="T62" fmla="*/ 30 w 138"/>
                <a:gd name="T63" fmla="*/ 127 h 139"/>
                <a:gd name="T64" fmla="*/ 21 w 138"/>
                <a:gd name="T65" fmla="*/ 118 h 139"/>
                <a:gd name="T66" fmla="*/ 12 w 138"/>
                <a:gd name="T67" fmla="*/ 108 h 139"/>
                <a:gd name="T68" fmla="*/ 6 w 138"/>
                <a:gd name="T69" fmla="*/ 96 h 139"/>
                <a:gd name="T70" fmla="*/ 1 w 138"/>
                <a:gd name="T71" fmla="*/ 83 h 139"/>
                <a:gd name="T72" fmla="*/ 0 w 138"/>
                <a:gd name="T73" fmla="*/ 69 h 139"/>
                <a:gd name="T74" fmla="*/ 0 w 138"/>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69"/>
                  </a:moveTo>
                  <a:lnTo>
                    <a:pt x="0" y="69"/>
                  </a:lnTo>
                  <a:lnTo>
                    <a:pt x="1" y="55"/>
                  </a:lnTo>
                  <a:lnTo>
                    <a:pt x="6" y="41"/>
                  </a:lnTo>
                  <a:lnTo>
                    <a:pt x="12" y="31"/>
                  </a:lnTo>
                  <a:lnTo>
                    <a:pt x="21" y="20"/>
                  </a:lnTo>
                  <a:lnTo>
                    <a:pt x="30" y="11"/>
                  </a:lnTo>
                  <a:lnTo>
                    <a:pt x="42" y="5"/>
                  </a:lnTo>
                  <a:lnTo>
                    <a:pt x="56" y="2"/>
                  </a:lnTo>
                  <a:lnTo>
                    <a:pt x="70" y="0"/>
                  </a:lnTo>
                  <a:lnTo>
                    <a:pt x="70" y="0"/>
                  </a:lnTo>
                  <a:lnTo>
                    <a:pt x="83" y="2"/>
                  </a:lnTo>
                  <a:lnTo>
                    <a:pt x="97" y="5"/>
                  </a:lnTo>
                  <a:lnTo>
                    <a:pt x="108" y="11"/>
                  </a:lnTo>
                  <a:lnTo>
                    <a:pt x="119" y="20"/>
                  </a:lnTo>
                  <a:lnTo>
                    <a:pt x="128" y="31"/>
                  </a:lnTo>
                  <a:lnTo>
                    <a:pt x="134" y="41"/>
                  </a:lnTo>
                  <a:lnTo>
                    <a:pt x="137" y="55"/>
                  </a:lnTo>
                  <a:lnTo>
                    <a:pt x="138" y="69"/>
                  </a:lnTo>
                  <a:lnTo>
                    <a:pt x="138" y="69"/>
                  </a:lnTo>
                  <a:lnTo>
                    <a:pt x="137" y="83"/>
                  </a:lnTo>
                  <a:lnTo>
                    <a:pt x="134" y="96"/>
                  </a:lnTo>
                  <a:lnTo>
                    <a:pt x="128" y="108"/>
                  </a:lnTo>
                  <a:lnTo>
                    <a:pt x="119" y="118"/>
                  </a:lnTo>
                  <a:lnTo>
                    <a:pt x="108" y="127"/>
                  </a:lnTo>
                  <a:lnTo>
                    <a:pt x="97" y="133"/>
                  </a:lnTo>
                  <a:lnTo>
                    <a:pt x="83" y="137"/>
                  </a:lnTo>
                  <a:lnTo>
                    <a:pt x="70" y="139"/>
                  </a:lnTo>
                  <a:lnTo>
                    <a:pt x="70" y="139"/>
                  </a:lnTo>
                  <a:lnTo>
                    <a:pt x="56" y="137"/>
                  </a:lnTo>
                  <a:lnTo>
                    <a:pt x="42" y="133"/>
                  </a:lnTo>
                  <a:lnTo>
                    <a:pt x="30" y="127"/>
                  </a:lnTo>
                  <a:lnTo>
                    <a:pt x="21" y="118"/>
                  </a:lnTo>
                  <a:lnTo>
                    <a:pt x="12" y="108"/>
                  </a:lnTo>
                  <a:lnTo>
                    <a:pt x="6" y="96"/>
                  </a:lnTo>
                  <a:lnTo>
                    <a:pt x="1"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69" name="Freeform 47">
              <a:extLst>
                <a:ext uri="{FF2B5EF4-FFF2-40B4-BE49-F238E27FC236}">
                  <a16:creationId xmlns:a16="http://schemas.microsoft.com/office/drawing/2014/main" id="{DEAB55F6-5631-2BB6-F7FD-7EF877387093}"/>
                </a:ext>
              </a:extLst>
            </p:cNvPr>
            <p:cNvSpPr>
              <a:spLocks/>
            </p:cNvSpPr>
            <p:nvPr/>
          </p:nvSpPr>
          <p:spPr bwMode="auto">
            <a:xfrm rot="16200000" flipV="1">
              <a:off x="7959565" y="5577487"/>
              <a:ext cx="203513" cy="203513"/>
            </a:xfrm>
            <a:custGeom>
              <a:avLst/>
              <a:gdLst>
                <a:gd name="T0" fmla="*/ 0 w 139"/>
                <a:gd name="T1" fmla="*/ 69 h 139"/>
                <a:gd name="T2" fmla="*/ 0 w 139"/>
                <a:gd name="T3" fmla="*/ 69 h 139"/>
                <a:gd name="T4" fmla="*/ 0 w 139"/>
                <a:gd name="T5" fmla="*/ 55 h 139"/>
                <a:gd name="T6" fmla="*/ 5 w 139"/>
                <a:gd name="T7" fmla="*/ 41 h 139"/>
                <a:gd name="T8" fmla="*/ 11 w 139"/>
                <a:gd name="T9" fmla="*/ 31 h 139"/>
                <a:gd name="T10" fmla="*/ 20 w 139"/>
                <a:gd name="T11" fmla="*/ 20 h 139"/>
                <a:gd name="T12" fmla="*/ 30 w 139"/>
                <a:gd name="T13" fmla="*/ 11 h 139"/>
                <a:gd name="T14" fmla="*/ 41 w 139"/>
                <a:gd name="T15" fmla="*/ 5 h 139"/>
                <a:gd name="T16" fmla="*/ 55 w 139"/>
                <a:gd name="T17" fmla="*/ 2 h 139"/>
                <a:gd name="T18" fmla="*/ 69 w 139"/>
                <a:gd name="T19" fmla="*/ 0 h 139"/>
                <a:gd name="T20" fmla="*/ 69 w 139"/>
                <a:gd name="T21" fmla="*/ 0 h 139"/>
                <a:gd name="T22" fmla="*/ 82 w 139"/>
                <a:gd name="T23" fmla="*/ 2 h 139"/>
                <a:gd name="T24" fmla="*/ 96 w 139"/>
                <a:gd name="T25" fmla="*/ 5 h 139"/>
                <a:gd name="T26" fmla="*/ 108 w 139"/>
                <a:gd name="T27" fmla="*/ 11 h 139"/>
                <a:gd name="T28" fmla="*/ 117 w 139"/>
                <a:gd name="T29" fmla="*/ 20 h 139"/>
                <a:gd name="T30" fmla="*/ 127 w 139"/>
                <a:gd name="T31" fmla="*/ 31 h 139"/>
                <a:gd name="T32" fmla="*/ 133 w 139"/>
                <a:gd name="T33" fmla="*/ 41 h 139"/>
                <a:gd name="T34" fmla="*/ 137 w 139"/>
                <a:gd name="T35" fmla="*/ 55 h 139"/>
                <a:gd name="T36" fmla="*/ 139 w 139"/>
                <a:gd name="T37" fmla="*/ 69 h 139"/>
                <a:gd name="T38" fmla="*/ 139 w 139"/>
                <a:gd name="T39" fmla="*/ 69 h 139"/>
                <a:gd name="T40" fmla="*/ 137 w 139"/>
                <a:gd name="T41" fmla="*/ 83 h 139"/>
                <a:gd name="T42" fmla="*/ 133 w 139"/>
                <a:gd name="T43" fmla="*/ 96 h 139"/>
                <a:gd name="T44" fmla="*/ 127 w 139"/>
                <a:gd name="T45" fmla="*/ 108 h 139"/>
                <a:gd name="T46" fmla="*/ 117 w 139"/>
                <a:gd name="T47" fmla="*/ 118 h 139"/>
                <a:gd name="T48" fmla="*/ 108 w 139"/>
                <a:gd name="T49" fmla="*/ 127 h 139"/>
                <a:gd name="T50" fmla="*/ 96 w 139"/>
                <a:gd name="T51" fmla="*/ 133 h 139"/>
                <a:gd name="T52" fmla="*/ 82 w 139"/>
                <a:gd name="T53" fmla="*/ 137 h 139"/>
                <a:gd name="T54" fmla="*/ 69 w 139"/>
                <a:gd name="T55" fmla="*/ 139 h 139"/>
                <a:gd name="T56" fmla="*/ 69 w 139"/>
                <a:gd name="T57" fmla="*/ 139 h 139"/>
                <a:gd name="T58" fmla="*/ 55 w 139"/>
                <a:gd name="T59" fmla="*/ 137 h 139"/>
                <a:gd name="T60" fmla="*/ 41 w 139"/>
                <a:gd name="T61" fmla="*/ 133 h 139"/>
                <a:gd name="T62" fmla="*/ 30 w 139"/>
                <a:gd name="T63" fmla="*/ 127 h 139"/>
                <a:gd name="T64" fmla="*/ 20 w 139"/>
                <a:gd name="T65" fmla="*/ 118 h 139"/>
                <a:gd name="T66" fmla="*/ 11 w 139"/>
                <a:gd name="T67" fmla="*/ 108 h 139"/>
                <a:gd name="T68" fmla="*/ 5 w 139"/>
                <a:gd name="T69" fmla="*/ 96 h 139"/>
                <a:gd name="T70" fmla="*/ 0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0" y="55"/>
                  </a:lnTo>
                  <a:lnTo>
                    <a:pt x="5" y="41"/>
                  </a:lnTo>
                  <a:lnTo>
                    <a:pt x="11" y="31"/>
                  </a:lnTo>
                  <a:lnTo>
                    <a:pt x="20" y="20"/>
                  </a:lnTo>
                  <a:lnTo>
                    <a:pt x="30" y="11"/>
                  </a:lnTo>
                  <a:lnTo>
                    <a:pt x="41" y="5"/>
                  </a:lnTo>
                  <a:lnTo>
                    <a:pt x="55" y="2"/>
                  </a:lnTo>
                  <a:lnTo>
                    <a:pt x="69" y="0"/>
                  </a:lnTo>
                  <a:lnTo>
                    <a:pt x="69" y="0"/>
                  </a:lnTo>
                  <a:lnTo>
                    <a:pt x="82" y="2"/>
                  </a:lnTo>
                  <a:lnTo>
                    <a:pt x="96" y="5"/>
                  </a:lnTo>
                  <a:lnTo>
                    <a:pt x="108" y="11"/>
                  </a:lnTo>
                  <a:lnTo>
                    <a:pt x="117" y="20"/>
                  </a:lnTo>
                  <a:lnTo>
                    <a:pt x="127" y="31"/>
                  </a:lnTo>
                  <a:lnTo>
                    <a:pt x="133" y="41"/>
                  </a:lnTo>
                  <a:lnTo>
                    <a:pt x="137" y="55"/>
                  </a:lnTo>
                  <a:lnTo>
                    <a:pt x="139" y="69"/>
                  </a:lnTo>
                  <a:lnTo>
                    <a:pt x="139" y="69"/>
                  </a:lnTo>
                  <a:lnTo>
                    <a:pt x="137" y="83"/>
                  </a:lnTo>
                  <a:lnTo>
                    <a:pt x="133" y="96"/>
                  </a:lnTo>
                  <a:lnTo>
                    <a:pt x="127" y="108"/>
                  </a:lnTo>
                  <a:lnTo>
                    <a:pt x="117" y="118"/>
                  </a:lnTo>
                  <a:lnTo>
                    <a:pt x="108" y="127"/>
                  </a:lnTo>
                  <a:lnTo>
                    <a:pt x="96" y="133"/>
                  </a:lnTo>
                  <a:lnTo>
                    <a:pt x="82" y="137"/>
                  </a:lnTo>
                  <a:lnTo>
                    <a:pt x="69" y="139"/>
                  </a:lnTo>
                  <a:lnTo>
                    <a:pt x="69" y="139"/>
                  </a:lnTo>
                  <a:lnTo>
                    <a:pt x="55" y="137"/>
                  </a:lnTo>
                  <a:lnTo>
                    <a:pt x="41" y="133"/>
                  </a:lnTo>
                  <a:lnTo>
                    <a:pt x="30" y="127"/>
                  </a:lnTo>
                  <a:lnTo>
                    <a:pt x="20" y="118"/>
                  </a:lnTo>
                  <a:lnTo>
                    <a:pt x="11" y="108"/>
                  </a:lnTo>
                  <a:lnTo>
                    <a:pt x="5" y="96"/>
                  </a:lnTo>
                  <a:lnTo>
                    <a:pt x="0"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0" name="Freeform 57">
              <a:extLst>
                <a:ext uri="{FF2B5EF4-FFF2-40B4-BE49-F238E27FC236}">
                  <a16:creationId xmlns:a16="http://schemas.microsoft.com/office/drawing/2014/main" id="{DDC4C8CD-D575-37B2-27FA-ED8D1FA83C3C}"/>
                </a:ext>
              </a:extLst>
            </p:cNvPr>
            <p:cNvSpPr>
              <a:spLocks/>
            </p:cNvSpPr>
            <p:nvPr/>
          </p:nvSpPr>
          <p:spPr bwMode="auto">
            <a:xfrm rot="16200000" flipV="1">
              <a:off x="10180635" y="5267093"/>
              <a:ext cx="203513" cy="203513"/>
            </a:xfrm>
            <a:custGeom>
              <a:avLst/>
              <a:gdLst>
                <a:gd name="T0" fmla="*/ 139 w 139"/>
                <a:gd name="T1" fmla="*/ 69 h 139"/>
                <a:gd name="T2" fmla="*/ 139 w 139"/>
                <a:gd name="T3" fmla="*/ 69 h 139"/>
                <a:gd name="T4" fmla="*/ 138 w 139"/>
                <a:gd name="T5" fmla="*/ 82 h 139"/>
                <a:gd name="T6" fmla="*/ 134 w 139"/>
                <a:gd name="T7" fmla="*/ 96 h 139"/>
                <a:gd name="T8" fmla="*/ 127 w 139"/>
                <a:gd name="T9" fmla="*/ 108 h 139"/>
                <a:gd name="T10" fmla="*/ 119 w 139"/>
                <a:gd name="T11" fmla="*/ 117 h 139"/>
                <a:gd name="T12" fmla="*/ 109 w 139"/>
                <a:gd name="T13" fmla="*/ 127 h 139"/>
                <a:gd name="T14" fmla="*/ 96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7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0 h 139"/>
                <a:gd name="T54" fmla="*/ 70 w 139"/>
                <a:gd name="T55" fmla="*/ 0 h 139"/>
                <a:gd name="T56" fmla="*/ 70 w 139"/>
                <a:gd name="T57" fmla="*/ 0 h 139"/>
                <a:gd name="T58" fmla="*/ 84 w 139"/>
                <a:gd name="T59" fmla="*/ 0 h 139"/>
                <a:gd name="T60" fmla="*/ 96 w 139"/>
                <a:gd name="T61" fmla="*/ 5 h 139"/>
                <a:gd name="T62" fmla="*/ 109 w 139"/>
                <a:gd name="T63" fmla="*/ 11 h 139"/>
                <a:gd name="T64" fmla="*/ 119 w 139"/>
                <a:gd name="T65" fmla="*/ 20 h 139"/>
                <a:gd name="T66" fmla="*/ 127 w 139"/>
                <a:gd name="T67" fmla="*/ 31 h 139"/>
                <a:gd name="T68" fmla="*/ 134 w 139"/>
                <a:gd name="T69" fmla="*/ 41 h 139"/>
                <a:gd name="T70" fmla="*/ 138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8" y="82"/>
                  </a:lnTo>
                  <a:lnTo>
                    <a:pt x="134" y="96"/>
                  </a:lnTo>
                  <a:lnTo>
                    <a:pt x="127" y="108"/>
                  </a:lnTo>
                  <a:lnTo>
                    <a:pt x="119" y="117"/>
                  </a:lnTo>
                  <a:lnTo>
                    <a:pt x="109" y="127"/>
                  </a:lnTo>
                  <a:lnTo>
                    <a:pt x="96" y="133"/>
                  </a:lnTo>
                  <a:lnTo>
                    <a:pt x="84" y="137"/>
                  </a:lnTo>
                  <a:lnTo>
                    <a:pt x="70" y="139"/>
                  </a:lnTo>
                  <a:lnTo>
                    <a:pt x="70" y="139"/>
                  </a:lnTo>
                  <a:lnTo>
                    <a:pt x="57" y="137"/>
                  </a:lnTo>
                  <a:lnTo>
                    <a:pt x="43" y="133"/>
                  </a:lnTo>
                  <a:lnTo>
                    <a:pt x="31" y="127"/>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0"/>
                  </a:lnTo>
                  <a:lnTo>
                    <a:pt x="70" y="0"/>
                  </a:lnTo>
                  <a:lnTo>
                    <a:pt x="70" y="0"/>
                  </a:lnTo>
                  <a:lnTo>
                    <a:pt x="84" y="0"/>
                  </a:lnTo>
                  <a:lnTo>
                    <a:pt x="96" y="5"/>
                  </a:lnTo>
                  <a:lnTo>
                    <a:pt x="109" y="11"/>
                  </a:lnTo>
                  <a:lnTo>
                    <a:pt x="119" y="20"/>
                  </a:lnTo>
                  <a:lnTo>
                    <a:pt x="127" y="31"/>
                  </a:lnTo>
                  <a:lnTo>
                    <a:pt x="134" y="41"/>
                  </a:lnTo>
                  <a:lnTo>
                    <a:pt x="138" y="55"/>
                  </a:lnTo>
                  <a:lnTo>
                    <a:pt x="139" y="69"/>
                  </a:lnTo>
                  <a:lnTo>
                    <a:pt x="139" y="69"/>
                  </a:lnTo>
                  <a:close/>
                </a:path>
              </a:pathLst>
            </a:custGeom>
            <a:solidFill>
              <a:srgbClr val="005AA4"/>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1" name="Freeform 62">
              <a:extLst>
                <a:ext uri="{FF2B5EF4-FFF2-40B4-BE49-F238E27FC236}">
                  <a16:creationId xmlns:a16="http://schemas.microsoft.com/office/drawing/2014/main" id="{65E795EA-ABBD-8947-D603-E3688CDB5CE1}"/>
                </a:ext>
              </a:extLst>
            </p:cNvPr>
            <p:cNvSpPr>
              <a:spLocks/>
            </p:cNvSpPr>
            <p:nvPr/>
          </p:nvSpPr>
          <p:spPr bwMode="auto">
            <a:xfrm rot="16200000" flipV="1">
              <a:off x="9191622" y="5827119"/>
              <a:ext cx="204977" cy="203513"/>
            </a:xfrm>
            <a:custGeom>
              <a:avLst/>
              <a:gdLst>
                <a:gd name="T0" fmla="*/ 0 w 140"/>
                <a:gd name="T1" fmla="*/ 70 h 139"/>
                <a:gd name="T2" fmla="*/ 0 w 140"/>
                <a:gd name="T3" fmla="*/ 70 h 139"/>
                <a:gd name="T4" fmla="*/ 2 w 140"/>
                <a:gd name="T5" fmla="*/ 56 h 139"/>
                <a:gd name="T6" fmla="*/ 6 w 140"/>
                <a:gd name="T7" fmla="*/ 43 h 139"/>
                <a:gd name="T8" fmla="*/ 12 w 140"/>
                <a:gd name="T9" fmla="*/ 30 h 139"/>
                <a:gd name="T10" fmla="*/ 21 w 140"/>
                <a:gd name="T11" fmla="*/ 21 h 139"/>
                <a:gd name="T12" fmla="*/ 32 w 140"/>
                <a:gd name="T13" fmla="*/ 12 h 139"/>
                <a:gd name="T14" fmla="*/ 43 w 140"/>
                <a:gd name="T15" fmla="*/ 6 h 139"/>
                <a:gd name="T16" fmla="*/ 56 w 140"/>
                <a:gd name="T17" fmla="*/ 1 h 139"/>
                <a:gd name="T18" fmla="*/ 70 w 140"/>
                <a:gd name="T19" fmla="*/ 0 h 139"/>
                <a:gd name="T20" fmla="*/ 70 w 140"/>
                <a:gd name="T21" fmla="*/ 0 h 139"/>
                <a:gd name="T22" fmla="*/ 84 w 140"/>
                <a:gd name="T23" fmla="*/ 1 h 139"/>
                <a:gd name="T24" fmla="*/ 98 w 140"/>
                <a:gd name="T25" fmla="*/ 6 h 139"/>
                <a:gd name="T26" fmla="*/ 108 w 140"/>
                <a:gd name="T27" fmla="*/ 12 h 139"/>
                <a:gd name="T28" fmla="*/ 119 w 140"/>
                <a:gd name="T29" fmla="*/ 21 h 139"/>
                <a:gd name="T30" fmla="*/ 128 w 140"/>
                <a:gd name="T31" fmla="*/ 30 h 139"/>
                <a:gd name="T32" fmla="*/ 134 w 140"/>
                <a:gd name="T33" fmla="*/ 43 h 139"/>
                <a:gd name="T34" fmla="*/ 139 w 140"/>
                <a:gd name="T35" fmla="*/ 56 h 139"/>
                <a:gd name="T36" fmla="*/ 140 w 140"/>
                <a:gd name="T37" fmla="*/ 70 h 139"/>
                <a:gd name="T38" fmla="*/ 140 w 140"/>
                <a:gd name="T39" fmla="*/ 70 h 139"/>
                <a:gd name="T40" fmla="*/ 139 w 140"/>
                <a:gd name="T41" fmla="*/ 84 h 139"/>
                <a:gd name="T42" fmla="*/ 134 w 140"/>
                <a:gd name="T43" fmla="*/ 97 h 139"/>
                <a:gd name="T44" fmla="*/ 128 w 140"/>
                <a:gd name="T45" fmla="*/ 108 h 139"/>
                <a:gd name="T46" fmla="*/ 119 w 140"/>
                <a:gd name="T47" fmla="*/ 119 h 139"/>
                <a:gd name="T48" fmla="*/ 108 w 140"/>
                <a:gd name="T49" fmla="*/ 128 h 139"/>
                <a:gd name="T50" fmla="*/ 98 w 140"/>
                <a:gd name="T51" fmla="*/ 134 h 139"/>
                <a:gd name="T52" fmla="*/ 84 w 140"/>
                <a:gd name="T53" fmla="*/ 137 h 139"/>
                <a:gd name="T54" fmla="*/ 70 w 140"/>
                <a:gd name="T55" fmla="*/ 139 h 139"/>
                <a:gd name="T56" fmla="*/ 70 w 140"/>
                <a:gd name="T57" fmla="*/ 139 h 139"/>
                <a:gd name="T58" fmla="*/ 56 w 140"/>
                <a:gd name="T59" fmla="*/ 137 h 139"/>
                <a:gd name="T60" fmla="*/ 43 w 140"/>
                <a:gd name="T61" fmla="*/ 134 h 139"/>
                <a:gd name="T62" fmla="*/ 32 w 140"/>
                <a:gd name="T63" fmla="*/ 128 h 139"/>
                <a:gd name="T64" fmla="*/ 21 w 140"/>
                <a:gd name="T65" fmla="*/ 119 h 139"/>
                <a:gd name="T66" fmla="*/ 12 w 140"/>
                <a:gd name="T67" fmla="*/ 108 h 139"/>
                <a:gd name="T68" fmla="*/ 6 w 140"/>
                <a:gd name="T69" fmla="*/ 97 h 139"/>
                <a:gd name="T70" fmla="*/ 2 w 140"/>
                <a:gd name="T71" fmla="*/ 84 h 139"/>
                <a:gd name="T72" fmla="*/ 0 w 140"/>
                <a:gd name="T73" fmla="*/ 70 h 139"/>
                <a:gd name="T74" fmla="*/ 0 w 140"/>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70"/>
                  </a:moveTo>
                  <a:lnTo>
                    <a:pt x="0" y="70"/>
                  </a:lnTo>
                  <a:lnTo>
                    <a:pt x="2" y="56"/>
                  </a:lnTo>
                  <a:lnTo>
                    <a:pt x="6" y="43"/>
                  </a:lnTo>
                  <a:lnTo>
                    <a:pt x="12" y="30"/>
                  </a:lnTo>
                  <a:lnTo>
                    <a:pt x="21" y="21"/>
                  </a:lnTo>
                  <a:lnTo>
                    <a:pt x="32" y="12"/>
                  </a:lnTo>
                  <a:lnTo>
                    <a:pt x="43" y="6"/>
                  </a:lnTo>
                  <a:lnTo>
                    <a:pt x="56" y="1"/>
                  </a:lnTo>
                  <a:lnTo>
                    <a:pt x="70" y="0"/>
                  </a:lnTo>
                  <a:lnTo>
                    <a:pt x="70" y="0"/>
                  </a:lnTo>
                  <a:lnTo>
                    <a:pt x="84" y="1"/>
                  </a:lnTo>
                  <a:lnTo>
                    <a:pt x="98" y="6"/>
                  </a:lnTo>
                  <a:lnTo>
                    <a:pt x="108" y="12"/>
                  </a:lnTo>
                  <a:lnTo>
                    <a:pt x="119" y="21"/>
                  </a:lnTo>
                  <a:lnTo>
                    <a:pt x="128" y="30"/>
                  </a:lnTo>
                  <a:lnTo>
                    <a:pt x="134" y="43"/>
                  </a:lnTo>
                  <a:lnTo>
                    <a:pt x="139" y="56"/>
                  </a:lnTo>
                  <a:lnTo>
                    <a:pt x="140" y="70"/>
                  </a:lnTo>
                  <a:lnTo>
                    <a:pt x="140" y="70"/>
                  </a:lnTo>
                  <a:lnTo>
                    <a:pt x="139" y="84"/>
                  </a:lnTo>
                  <a:lnTo>
                    <a:pt x="134" y="97"/>
                  </a:lnTo>
                  <a:lnTo>
                    <a:pt x="128" y="108"/>
                  </a:lnTo>
                  <a:lnTo>
                    <a:pt x="119" y="119"/>
                  </a:lnTo>
                  <a:lnTo>
                    <a:pt x="108" y="128"/>
                  </a:lnTo>
                  <a:lnTo>
                    <a:pt x="98" y="134"/>
                  </a:lnTo>
                  <a:lnTo>
                    <a:pt x="84" y="137"/>
                  </a:lnTo>
                  <a:lnTo>
                    <a:pt x="70" y="139"/>
                  </a:lnTo>
                  <a:lnTo>
                    <a:pt x="70" y="139"/>
                  </a:lnTo>
                  <a:lnTo>
                    <a:pt x="56" y="137"/>
                  </a:lnTo>
                  <a:lnTo>
                    <a:pt x="43" y="134"/>
                  </a:lnTo>
                  <a:lnTo>
                    <a:pt x="32" y="128"/>
                  </a:lnTo>
                  <a:lnTo>
                    <a:pt x="21" y="119"/>
                  </a:lnTo>
                  <a:lnTo>
                    <a:pt x="12" y="108"/>
                  </a:lnTo>
                  <a:lnTo>
                    <a:pt x="6" y="97"/>
                  </a:lnTo>
                  <a:lnTo>
                    <a:pt x="2" y="84"/>
                  </a:lnTo>
                  <a:lnTo>
                    <a:pt x="0" y="70"/>
                  </a:lnTo>
                  <a:lnTo>
                    <a:pt x="0" y="70"/>
                  </a:lnTo>
                  <a:close/>
                </a:path>
              </a:pathLst>
            </a:custGeom>
            <a:solidFill>
              <a:srgbClr val="44A09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2" name="Freeform 63">
              <a:extLst>
                <a:ext uri="{FF2B5EF4-FFF2-40B4-BE49-F238E27FC236}">
                  <a16:creationId xmlns:a16="http://schemas.microsoft.com/office/drawing/2014/main" id="{6D1945F0-D8FA-379D-5FB6-A570ED1C1A15}"/>
                </a:ext>
              </a:extLst>
            </p:cNvPr>
            <p:cNvSpPr>
              <a:spLocks/>
            </p:cNvSpPr>
            <p:nvPr/>
          </p:nvSpPr>
          <p:spPr bwMode="auto">
            <a:xfrm rot="16200000" flipV="1">
              <a:off x="9447111" y="4723904"/>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73" name="Freeform 64">
              <a:extLst>
                <a:ext uri="{FF2B5EF4-FFF2-40B4-BE49-F238E27FC236}">
                  <a16:creationId xmlns:a16="http://schemas.microsoft.com/office/drawing/2014/main" id="{E03B2B38-E630-3A34-BEEC-3592C2EA63EB}"/>
                </a:ext>
              </a:extLst>
            </p:cNvPr>
            <p:cNvSpPr>
              <a:spLocks/>
            </p:cNvSpPr>
            <p:nvPr/>
          </p:nvSpPr>
          <p:spPr bwMode="auto">
            <a:xfrm rot="16200000" flipV="1">
              <a:off x="9446379" y="5827119"/>
              <a:ext cx="204977" cy="203513"/>
            </a:xfrm>
            <a:custGeom>
              <a:avLst/>
              <a:gdLst>
                <a:gd name="T0" fmla="*/ 0 w 140"/>
                <a:gd name="T1" fmla="*/ 69 h 139"/>
                <a:gd name="T2" fmla="*/ 0 w 140"/>
                <a:gd name="T3" fmla="*/ 69 h 139"/>
                <a:gd name="T4" fmla="*/ 2 w 140"/>
                <a:gd name="T5" fmla="*/ 55 h 139"/>
                <a:gd name="T6" fmla="*/ 6 w 140"/>
                <a:gd name="T7" fmla="*/ 41 h 139"/>
                <a:gd name="T8" fmla="*/ 12 w 140"/>
                <a:gd name="T9" fmla="*/ 31 h 139"/>
                <a:gd name="T10" fmla="*/ 21 w 140"/>
                <a:gd name="T11" fmla="*/ 20 h 139"/>
                <a:gd name="T12" fmla="*/ 32 w 140"/>
                <a:gd name="T13" fmla="*/ 11 h 139"/>
                <a:gd name="T14" fmla="*/ 43 w 140"/>
                <a:gd name="T15" fmla="*/ 5 h 139"/>
                <a:gd name="T16" fmla="*/ 56 w 140"/>
                <a:gd name="T17" fmla="*/ 2 h 139"/>
                <a:gd name="T18" fmla="*/ 70 w 140"/>
                <a:gd name="T19" fmla="*/ 0 h 139"/>
                <a:gd name="T20" fmla="*/ 70 w 140"/>
                <a:gd name="T21" fmla="*/ 0 h 139"/>
                <a:gd name="T22" fmla="*/ 84 w 140"/>
                <a:gd name="T23" fmla="*/ 2 h 139"/>
                <a:gd name="T24" fmla="*/ 98 w 140"/>
                <a:gd name="T25" fmla="*/ 5 h 139"/>
                <a:gd name="T26" fmla="*/ 108 w 140"/>
                <a:gd name="T27" fmla="*/ 11 h 139"/>
                <a:gd name="T28" fmla="*/ 119 w 140"/>
                <a:gd name="T29" fmla="*/ 20 h 139"/>
                <a:gd name="T30" fmla="*/ 128 w 140"/>
                <a:gd name="T31" fmla="*/ 31 h 139"/>
                <a:gd name="T32" fmla="*/ 134 w 140"/>
                <a:gd name="T33" fmla="*/ 41 h 139"/>
                <a:gd name="T34" fmla="*/ 139 w 140"/>
                <a:gd name="T35" fmla="*/ 55 h 139"/>
                <a:gd name="T36" fmla="*/ 140 w 140"/>
                <a:gd name="T37" fmla="*/ 69 h 139"/>
                <a:gd name="T38" fmla="*/ 140 w 140"/>
                <a:gd name="T39" fmla="*/ 69 h 139"/>
                <a:gd name="T40" fmla="*/ 139 w 140"/>
                <a:gd name="T41" fmla="*/ 83 h 139"/>
                <a:gd name="T42" fmla="*/ 134 w 140"/>
                <a:gd name="T43" fmla="*/ 96 h 139"/>
                <a:gd name="T44" fmla="*/ 128 w 140"/>
                <a:gd name="T45" fmla="*/ 108 h 139"/>
                <a:gd name="T46" fmla="*/ 119 w 140"/>
                <a:gd name="T47" fmla="*/ 118 h 139"/>
                <a:gd name="T48" fmla="*/ 108 w 140"/>
                <a:gd name="T49" fmla="*/ 127 h 139"/>
                <a:gd name="T50" fmla="*/ 98 w 140"/>
                <a:gd name="T51" fmla="*/ 133 h 139"/>
                <a:gd name="T52" fmla="*/ 84 w 140"/>
                <a:gd name="T53" fmla="*/ 137 h 139"/>
                <a:gd name="T54" fmla="*/ 70 w 140"/>
                <a:gd name="T55" fmla="*/ 139 h 139"/>
                <a:gd name="T56" fmla="*/ 70 w 140"/>
                <a:gd name="T57" fmla="*/ 139 h 139"/>
                <a:gd name="T58" fmla="*/ 56 w 140"/>
                <a:gd name="T59" fmla="*/ 137 h 139"/>
                <a:gd name="T60" fmla="*/ 43 w 140"/>
                <a:gd name="T61" fmla="*/ 133 h 139"/>
                <a:gd name="T62" fmla="*/ 32 w 140"/>
                <a:gd name="T63" fmla="*/ 127 h 139"/>
                <a:gd name="T64" fmla="*/ 21 w 140"/>
                <a:gd name="T65" fmla="*/ 118 h 139"/>
                <a:gd name="T66" fmla="*/ 12 w 140"/>
                <a:gd name="T67" fmla="*/ 108 h 139"/>
                <a:gd name="T68" fmla="*/ 6 w 140"/>
                <a:gd name="T69" fmla="*/ 96 h 139"/>
                <a:gd name="T70" fmla="*/ 2 w 140"/>
                <a:gd name="T71" fmla="*/ 83 h 139"/>
                <a:gd name="T72" fmla="*/ 0 w 140"/>
                <a:gd name="T73" fmla="*/ 69 h 139"/>
                <a:gd name="T74" fmla="*/ 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69"/>
                  </a:moveTo>
                  <a:lnTo>
                    <a:pt x="0" y="69"/>
                  </a:lnTo>
                  <a:lnTo>
                    <a:pt x="2" y="55"/>
                  </a:lnTo>
                  <a:lnTo>
                    <a:pt x="6" y="41"/>
                  </a:lnTo>
                  <a:lnTo>
                    <a:pt x="12" y="31"/>
                  </a:lnTo>
                  <a:lnTo>
                    <a:pt x="21" y="20"/>
                  </a:lnTo>
                  <a:lnTo>
                    <a:pt x="32" y="11"/>
                  </a:lnTo>
                  <a:lnTo>
                    <a:pt x="43" y="5"/>
                  </a:lnTo>
                  <a:lnTo>
                    <a:pt x="56" y="2"/>
                  </a:lnTo>
                  <a:lnTo>
                    <a:pt x="70" y="0"/>
                  </a:lnTo>
                  <a:lnTo>
                    <a:pt x="70" y="0"/>
                  </a:lnTo>
                  <a:lnTo>
                    <a:pt x="84" y="2"/>
                  </a:lnTo>
                  <a:lnTo>
                    <a:pt x="98" y="5"/>
                  </a:lnTo>
                  <a:lnTo>
                    <a:pt x="108" y="11"/>
                  </a:lnTo>
                  <a:lnTo>
                    <a:pt x="119" y="20"/>
                  </a:lnTo>
                  <a:lnTo>
                    <a:pt x="128" y="31"/>
                  </a:lnTo>
                  <a:lnTo>
                    <a:pt x="134" y="41"/>
                  </a:lnTo>
                  <a:lnTo>
                    <a:pt x="139" y="55"/>
                  </a:lnTo>
                  <a:lnTo>
                    <a:pt x="140" y="69"/>
                  </a:lnTo>
                  <a:lnTo>
                    <a:pt x="140" y="69"/>
                  </a:lnTo>
                  <a:lnTo>
                    <a:pt x="139" y="83"/>
                  </a:lnTo>
                  <a:lnTo>
                    <a:pt x="134" y="96"/>
                  </a:lnTo>
                  <a:lnTo>
                    <a:pt x="128" y="108"/>
                  </a:lnTo>
                  <a:lnTo>
                    <a:pt x="119" y="118"/>
                  </a:lnTo>
                  <a:lnTo>
                    <a:pt x="108" y="127"/>
                  </a:lnTo>
                  <a:lnTo>
                    <a:pt x="98" y="133"/>
                  </a:lnTo>
                  <a:lnTo>
                    <a:pt x="84" y="137"/>
                  </a:lnTo>
                  <a:lnTo>
                    <a:pt x="70" y="139"/>
                  </a:lnTo>
                  <a:lnTo>
                    <a:pt x="70" y="139"/>
                  </a:lnTo>
                  <a:lnTo>
                    <a:pt x="56" y="137"/>
                  </a:lnTo>
                  <a:lnTo>
                    <a:pt x="43" y="133"/>
                  </a:lnTo>
                  <a:lnTo>
                    <a:pt x="32"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4" name="Freeform 66">
              <a:extLst>
                <a:ext uri="{FF2B5EF4-FFF2-40B4-BE49-F238E27FC236}">
                  <a16:creationId xmlns:a16="http://schemas.microsoft.com/office/drawing/2014/main" id="{590FF263-1A11-6CE6-3853-B2A28C47854E}"/>
                </a:ext>
              </a:extLst>
            </p:cNvPr>
            <p:cNvSpPr>
              <a:spLocks/>
            </p:cNvSpPr>
            <p:nvPr/>
          </p:nvSpPr>
          <p:spPr bwMode="auto">
            <a:xfrm rot="16200000" flipV="1">
              <a:off x="9721634" y="5736343"/>
              <a:ext cx="202049" cy="203513"/>
            </a:xfrm>
            <a:custGeom>
              <a:avLst/>
              <a:gdLst>
                <a:gd name="T0" fmla="*/ 0 w 138"/>
                <a:gd name="T1" fmla="*/ 70 h 139"/>
                <a:gd name="T2" fmla="*/ 0 w 138"/>
                <a:gd name="T3" fmla="*/ 70 h 139"/>
                <a:gd name="T4" fmla="*/ 1 w 138"/>
                <a:gd name="T5" fmla="*/ 55 h 139"/>
                <a:gd name="T6" fmla="*/ 4 w 138"/>
                <a:gd name="T7" fmla="*/ 43 h 139"/>
                <a:gd name="T8" fmla="*/ 10 w 138"/>
                <a:gd name="T9" fmla="*/ 30 h 139"/>
                <a:gd name="T10" fmla="*/ 19 w 138"/>
                <a:gd name="T11" fmla="*/ 20 h 139"/>
                <a:gd name="T12" fmla="*/ 30 w 138"/>
                <a:gd name="T13" fmla="*/ 12 h 139"/>
                <a:gd name="T14" fmla="*/ 42 w 138"/>
                <a:gd name="T15" fmla="*/ 6 h 139"/>
                <a:gd name="T16" fmla="*/ 55 w 138"/>
                <a:gd name="T17" fmla="*/ 1 h 139"/>
                <a:gd name="T18" fmla="*/ 68 w 138"/>
                <a:gd name="T19" fmla="*/ 0 h 139"/>
                <a:gd name="T20" fmla="*/ 68 w 138"/>
                <a:gd name="T21" fmla="*/ 0 h 139"/>
                <a:gd name="T22" fmla="*/ 82 w 138"/>
                <a:gd name="T23" fmla="*/ 1 h 139"/>
                <a:gd name="T24" fmla="*/ 96 w 138"/>
                <a:gd name="T25" fmla="*/ 6 h 139"/>
                <a:gd name="T26" fmla="*/ 108 w 138"/>
                <a:gd name="T27" fmla="*/ 12 h 139"/>
                <a:gd name="T28" fmla="*/ 117 w 138"/>
                <a:gd name="T29" fmla="*/ 20 h 139"/>
                <a:gd name="T30" fmla="*/ 126 w 138"/>
                <a:gd name="T31" fmla="*/ 30 h 139"/>
                <a:gd name="T32" fmla="*/ 132 w 138"/>
                <a:gd name="T33" fmla="*/ 43 h 139"/>
                <a:gd name="T34" fmla="*/ 137 w 138"/>
                <a:gd name="T35" fmla="*/ 55 h 139"/>
                <a:gd name="T36" fmla="*/ 138 w 138"/>
                <a:gd name="T37" fmla="*/ 70 h 139"/>
                <a:gd name="T38" fmla="*/ 138 w 138"/>
                <a:gd name="T39" fmla="*/ 70 h 139"/>
                <a:gd name="T40" fmla="*/ 137 w 138"/>
                <a:gd name="T41" fmla="*/ 84 h 139"/>
                <a:gd name="T42" fmla="*/ 132 w 138"/>
                <a:gd name="T43" fmla="*/ 96 h 139"/>
                <a:gd name="T44" fmla="*/ 126 w 138"/>
                <a:gd name="T45" fmla="*/ 108 h 139"/>
                <a:gd name="T46" fmla="*/ 117 w 138"/>
                <a:gd name="T47" fmla="*/ 119 h 139"/>
                <a:gd name="T48" fmla="*/ 108 w 138"/>
                <a:gd name="T49" fmla="*/ 126 h 139"/>
                <a:gd name="T50" fmla="*/ 96 w 138"/>
                <a:gd name="T51" fmla="*/ 134 h 139"/>
                <a:gd name="T52" fmla="*/ 82 w 138"/>
                <a:gd name="T53" fmla="*/ 137 h 139"/>
                <a:gd name="T54" fmla="*/ 68 w 138"/>
                <a:gd name="T55" fmla="*/ 139 h 139"/>
                <a:gd name="T56" fmla="*/ 68 w 138"/>
                <a:gd name="T57" fmla="*/ 139 h 139"/>
                <a:gd name="T58" fmla="*/ 55 w 138"/>
                <a:gd name="T59" fmla="*/ 137 h 139"/>
                <a:gd name="T60" fmla="*/ 42 w 138"/>
                <a:gd name="T61" fmla="*/ 134 h 139"/>
                <a:gd name="T62" fmla="*/ 30 w 138"/>
                <a:gd name="T63" fmla="*/ 126 h 139"/>
                <a:gd name="T64" fmla="*/ 19 w 138"/>
                <a:gd name="T65" fmla="*/ 119 h 139"/>
                <a:gd name="T66" fmla="*/ 10 w 138"/>
                <a:gd name="T67" fmla="*/ 108 h 139"/>
                <a:gd name="T68" fmla="*/ 4 w 138"/>
                <a:gd name="T69" fmla="*/ 96 h 139"/>
                <a:gd name="T70" fmla="*/ 1 w 138"/>
                <a:gd name="T71" fmla="*/ 84 h 139"/>
                <a:gd name="T72" fmla="*/ 0 w 138"/>
                <a:gd name="T73" fmla="*/ 70 h 139"/>
                <a:gd name="T74" fmla="*/ 0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70"/>
                  </a:moveTo>
                  <a:lnTo>
                    <a:pt x="0" y="70"/>
                  </a:lnTo>
                  <a:lnTo>
                    <a:pt x="1" y="55"/>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5"/>
                  </a:lnTo>
                  <a:lnTo>
                    <a:pt x="138" y="70"/>
                  </a:ln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5" name="Freeform 67">
              <a:extLst>
                <a:ext uri="{FF2B5EF4-FFF2-40B4-BE49-F238E27FC236}">
                  <a16:creationId xmlns:a16="http://schemas.microsoft.com/office/drawing/2014/main" id="{F02B8801-910F-F8FC-603C-6E70627AB888}"/>
                </a:ext>
              </a:extLst>
            </p:cNvPr>
            <p:cNvSpPr>
              <a:spLocks/>
            </p:cNvSpPr>
            <p:nvPr/>
          </p:nvSpPr>
          <p:spPr bwMode="auto">
            <a:xfrm rot="16200000" flipV="1">
              <a:off x="9978587" y="4981589"/>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6" name="Freeform 68">
              <a:extLst>
                <a:ext uri="{FF2B5EF4-FFF2-40B4-BE49-F238E27FC236}">
                  <a16:creationId xmlns:a16="http://schemas.microsoft.com/office/drawing/2014/main" id="{F3C80289-DA56-737D-06A3-C58AA2278131}"/>
                </a:ext>
              </a:extLst>
            </p:cNvPr>
            <p:cNvSpPr>
              <a:spLocks/>
            </p:cNvSpPr>
            <p:nvPr/>
          </p:nvSpPr>
          <p:spPr bwMode="auto">
            <a:xfrm rot="16200000" flipV="1">
              <a:off x="9977855" y="5578218"/>
              <a:ext cx="203513" cy="202049"/>
            </a:xfrm>
            <a:custGeom>
              <a:avLst/>
              <a:gdLst>
                <a:gd name="T0" fmla="*/ 0 w 139"/>
                <a:gd name="T1" fmla="*/ 70 h 138"/>
                <a:gd name="T2" fmla="*/ 0 w 139"/>
                <a:gd name="T3" fmla="*/ 70 h 138"/>
                <a:gd name="T4" fmla="*/ 0 w 139"/>
                <a:gd name="T5" fmla="*/ 56 h 138"/>
                <a:gd name="T6" fmla="*/ 5 w 139"/>
                <a:gd name="T7" fmla="*/ 42 h 138"/>
                <a:gd name="T8" fmla="*/ 11 w 139"/>
                <a:gd name="T9" fmla="*/ 30 h 138"/>
                <a:gd name="T10" fmla="*/ 20 w 139"/>
                <a:gd name="T11" fmla="*/ 21 h 138"/>
                <a:gd name="T12" fmla="*/ 30 w 139"/>
                <a:gd name="T13" fmla="*/ 12 h 138"/>
                <a:gd name="T14" fmla="*/ 41 w 139"/>
                <a:gd name="T15" fmla="*/ 6 h 138"/>
                <a:gd name="T16" fmla="*/ 55 w 139"/>
                <a:gd name="T17" fmla="*/ 1 h 138"/>
                <a:gd name="T18" fmla="*/ 69 w 139"/>
                <a:gd name="T19" fmla="*/ 0 h 138"/>
                <a:gd name="T20" fmla="*/ 69 w 139"/>
                <a:gd name="T21" fmla="*/ 0 h 138"/>
                <a:gd name="T22" fmla="*/ 82 w 139"/>
                <a:gd name="T23" fmla="*/ 1 h 138"/>
                <a:gd name="T24" fmla="*/ 96 w 139"/>
                <a:gd name="T25" fmla="*/ 6 h 138"/>
                <a:gd name="T26" fmla="*/ 108 w 139"/>
                <a:gd name="T27" fmla="*/ 12 h 138"/>
                <a:gd name="T28" fmla="*/ 117 w 139"/>
                <a:gd name="T29" fmla="*/ 21 h 138"/>
                <a:gd name="T30" fmla="*/ 127 w 139"/>
                <a:gd name="T31" fmla="*/ 30 h 138"/>
                <a:gd name="T32" fmla="*/ 133 w 139"/>
                <a:gd name="T33" fmla="*/ 42 h 138"/>
                <a:gd name="T34" fmla="*/ 137 w 139"/>
                <a:gd name="T35" fmla="*/ 56 h 138"/>
                <a:gd name="T36" fmla="*/ 139 w 139"/>
                <a:gd name="T37" fmla="*/ 70 h 138"/>
                <a:gd name="T38" fmla="*/ 139 w 139"/>
                <a:gd name="T39" fmla="*/ 70 h 138"/>
                <a:gd name="T40" fmla="*/ 137 w 139"/>
                <a:gd name="T41" fmla="*/ 84 h 138"/>
                <a:gd name="T42" fmla="*/ 133 w 139"/>
                <a:gd name="T43" fmla="*/ 97 h 138"/>
                <a:gd name="T44" fmla="*/ 127 w 139"/>
                <a:gd name="T45" fmla="*/ 108 h 138"/>
                <a:gd name="T46" fmla="*/ 117 w 139"/>
                <a:gd name="T47" fmla="*/ 119 h 138"/>
                <a:gd name="T48" fmla="*/ 108 w 139"/>
                <a:gd name="T49" fmla="*/ 128 h 138"/>
                <a:gd name="T50" fmla="*/ 96 w 139"/>
                <a:gd name="T51" fmla="*/ 134 h 138"/>
                <a:gd name="T52" fmla="*/ 82 w 139"/>
                <a:gd name="T53" fmla="*/ 137 h 138"/>
                <a:gd name="T54" fmla="*/ 69 w 139"/>
                <a:gd name="T55" fmla="*/ 138 h 138"/>
                <a:gd name="T56" fmla="*/ 69 w 139"/>
                <a:gd name="T57" fmla="*/ 138 h 138"/>
                <a:gd name="T58" fmla="*/ 55 w 139"/>
                <a:gd name="T59" fmla="*/ 137 h 138"/>
                <a:gd name="T60" fmla="*/ 41 w 139"/>
                <a:gd name="T61" fmla="*/ 134 h 138"/>
                <a:gd name="T62" fmla="*/ 30 w 139"/>
                <a:gd name="T63" fmla="*/ 128 h 138"/>
                <a:gd name="T64" fmla="*/ 20 w 139"/>
                <a:gd name="T65" fmla="*/ 119 h 138"/>
                <a:gd name="T66" fmla="*/ 11 w 139"/>
                <a:gd name="T67" fmla="*/ 108 h 138"/>
                <a:gd name="T68" fmla="*/ 5 w 139"/>
                <a:gd name="T69" fmla="*/ 97 h 138"/>
                <a:gd name="T70" fmla="*/ 0 w 139"/>
                <a:gd name="T71" fmla="*/ 84 h 138"/>
                <a:gd name="T72" fmla="*/ 0 w 139"/>
                <a:gd name="T73" fmla="*/ 70 h 138"/>
                <a:gd name="T74" fmla="*/ 0 w 139"/>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8">
                  <a:moveTo>
                    <a:pt x="0" y="70"/>
                  </a:moveTo>
                  <a:lnTo>
                    <a:pt x="0" y="70"/>
                  </a:lnTo>
                  <a:lnTo>
                    <a:pt x="0" y="56"/>
                  </a:lnTo>
                  <a:lnTo>
                    <a:pt x="5" y="42"/>
                  </a:lnTo>
                  <a:lnTo>
                    <a:pt x="11" y="30"/>
                  </a:lnTo>
                  <a:lnTo>
                    <a:pt x="20" y="21"/>
                  </a:lnTo>
                  <a:lnTo>
                    <a:pt x="30" y="12"/>
                  </a:lnTo>
                  <a:lnTo>
                    <a:pt x="41" y="6"/>
                  </a:lnTo>
                  <a:lnTo>
                    <a:pt x="55" y="1"/>
                  </a:lnTo>
                  <a:lnTo>
                    <a:pt x="69" y="0"/>
                  </a:lnTo>
                  <a:lnTo>
                    <a:pt x="69" y="0"/>
                  </a:lnTo>
                  <a:lnTo>
                    <a:pt x="82" y="1"/>
                  </a:lnTo>
                  <a:lnTo>
                    <a:pt x="96" y="6"/>
                  </a:lnTo>
                  <a:lnTo>
                    <a:pt x="108" y="12"/>
                  </a:lnTo>
                  <a:lnTo>
                    <a:pt x="117" y="21"/>
                  </a:lnTo>
                  <a:lnTo>
                    <a:pt x="127" y="30"/>
                  </a:lnTo>
                  <a:lnTo>
                    <a:pt x="133" y="42"/>
                  </a:lnTo>
                  <a:lnTo>
                    <a:pt x="137" y="56"/>
                  </a:lnTo>
                  <a:lnTo>
                    <a:pt x="139" y="70"/>
                  </a:lnTo>
                  <a:lnTo>
                    <a:pt x="139" y="70"/>
                  </a:lnTo>
                  <a:lnTo>
                    <a:pt x="137" y="84"/>
                  </a:lnTo>
                  <a:lnTo>
                    <a:pt x="133" y="97"/>
                  </a:lnTo>
                  <a:lnTo>
                    <a:pt x="127" y="108"/>
                  </a:lnTo>
                  <a:lnTo>
                    <a:pt x="117" y="119"/>
                  </a:lnTo>
                  <a:lnTo>
                    <a:pt x="108" y="128"/>
                  </a:lnTo>
                  <a:lnTo>
                    <a:pt x="96" y="134"/>
                  </a:lnTo>
                  <a:lnTo>
                    <a:pt x="82" y="137"/>
                  </a:lnTo>
                  <a:lnTo>
                    <a:pt x="69" y="138"/>
                  </a:lnTo>
                  <a:lnTo>
                    <a:pt x="69" y="138"/>
                  </a:lnTo>
                  <a:lnTo>
                    <a:pt x="55" y="137"/>
                  </a:lnTo>
                  <a:lnTo>
                    <a:pt x="41" y="134"/>
                  </a:lnTo>
                  <a:lnTo>
                    <a:pt x="30" y="128"/>
                  </a:lnTo>
                  <a:lnTo>
                    <a:pt x="20" y="119"/>
                  </a:lnTo>
                  <a:lnTo>
                    <a:pt x="11" y="108"/>
                  </a:lnTo>
                  <a:lnTo>
                    <a:pt x="5" y="97"/>
                  </a:lnTo>
                  <a:lnTo>
                    <a:pt x="0"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7" name="Freeform 5">
              <a:extLst>
                <a:ext uri="{FF2B5EF4-FFF2-40B4-BE49-F238E27FC236}">
                  <a16:creationId xmlns:a16="http://schemas.microsoft.com/office/drawing/2014/main" id="{108D6375-0E27-767D-C65A-68BDF93EF1F8}"/>
                </a:ext>
              </a:extLst>
            </p:cNvPr>
            <p:cNvSpPr>
              <a:spLocks/>
            </p:cNvSpPr>
            <p:nvPr/>
          </p:nvSpPr>
          <p:spPr bwMode="auto">
            <a:xfrm rot="16200000" flipV="1">
              <a:off x="7425686" y="5793146"/>
              <a:ext cx="204977" cy="203513"/>
            </a:xfrm>
            <a:custGeom>
              <a:avLst/>
              <a:gdLst>
                <a:gd name="T0" fmla="*/ 140 w 140"/>
                <a:gd name="T1" fmla="*/ 69 h 139"/>
                <a:gd name="T2" fmla="*/ 140 w 140"/>
                <a:gd name="T3" fmla="*/ 69 h 139"/>
                <a:gd name="T4" fmla="*/ 139 w 140"/>
                <a:gd name="T5" fmla="*/ 84 h 139"/>
                <a:gd name="T6" fmla="*/ 134 w 140"/>
                <a:gd name="T7" fmla="*/ 96 h 139"/>
                <a:gd name="T8" fmla="*/ 128 w 140"/>
                <a:gd name="T9" fmla="*/ 108 h 139"/>
                <a:gd name="T10" fmla="*/ 119 w 140"/>
                <a:gd name="T11" fmla="*/ 119 h 139"/>
                <a:gd name="T12" fmla="*/ 108 w 140"/>
                <a:gd name="T13" fmla="*/ 126 h 139"/>
                <a:gd name="T14" fmla="*/ 98 w 140"/>
                <a:gd name="T15" fmla="*/ 133 h 139"/>
                <a:gd name="T16" fmla="*/ 84 w 140"/>
                <a:gd name="T17" fmla="*/ 137 h 139"/>
                <a:gd name="T18" fmla="*/ 70 w 140"/>
                <a:gd name="T19" fmla="*/ 139 h 139"/>
                <a:gd name="T20" fmla="*/ 70 w 140"/>
                <a:gd name="T21" fmla="*/ 139 h 139"/>
                <a:gd name="T22" fmla="*/ 56 w 140"/>
                <a:gd name="T23" fmla="*/ 137 h 139"/>
                <a:gd name="T24" fmla="*/ 43 w 140"/>
                <a:gd name="T25" fmla="*/ 133 h 139"/>
                <a:gd name="T26" fmla="*/ 32 w 140"/>
                <a:gd name="T27" fmla="*/ 126 h 139"/>
                <a:gd name="T28" fmla="*/ 21 w 140"/>
                <a:gd name="T29" fmla="*/ 119 h 139"/>
                <a:gd name="T30" fmla="*/ 12 w 140"/>
                <a:gd name="T31" fmla="*/ 108 h 139"/>
                <a:gd name="T32" fmla="*/ 6 w 140"/>
                <a:gd name="T33" fmla="*/ 96 h 139"/>
                <a:gd name="T34" fmla="*/ 2 w 140"/>
                <a:gd name="T35" fmla="*/ 84 h 139"/>
                <a:gd name="T36" fmla="*/ 0 w 140"/>
                <a:gd name="T37" fmla="*/ 69 h 139"/>
                <a:gd name="T38" fmla="*/ 0 w 140"/>
                <a:gd name="T39" fmla="*/ 69 h 139"/>
                <a:gd name="T40" fmla="*/ 2 w 140"/>
                <a:gd name="T41" fmla="*/ 55 h 139"/>
                <a:gd name="T42" fmla="*/ 6 w 140"/>
                <a:gd name="T43" fmla="*/ 43 h 139"/>
                <a:gd name="T44" fmla="*/ 12 w 140"/>
                <a:gd name="T45" fmla="*/ 30 h 139"/>
                <a:gd name="T46" fmla="*/ 21 w 140"/>
                <a:gd name="T47" fmla="*/ 20 h 139"/>
                <a:gd name="T48" fmla="*/ 32 w 140"/>
                <a:gd name="T49" fmla="*/ 12 h 139"/>
                <a:gd name="T50" fmla="*/ 43 w 140"/>
                <a:gd name="T51" fmla="*/ 5 h 139"/>
                <a:gd name="T52" fmla="*/ 56 w 140"/>
                <a:gd name="T53" fmla="*/ 2 h 139"/>
                <a:gd name="T54" fmla="*/ 70 w 140"/>
                <a:gd name="T55" fmla="*/ 0 h 139"/>
                <a:gd name="T56" fmla="*/ 70 w 140"/>
                <a:gd name="T57" fmla="*/ 0 h 139"/>
                <a:gd name="T58" fmla="*/ 84 w 140"/>
                <a:gd name="T59" fmla="*/ 2 h 139"/>
                <a:gd name="T60" fmla="*/ 98 w 140"/>
                <a:gd name="T61" fmla="*/ 5 h 139"/>
                <a:gd name="T62" fmla="*/ 108 w 140"/>
                <a:gd name="T63" fmla="*/ 12 h 139"/>
                <a:gd name="T64" fmla="*/ 119 w 140"/>
                <a:gd name="T65" fmla="*/ 20 h 139"/>
                <a:gd name="T66" fmla="*/ 128 w 140"/>
                <a:gd name="T67" fmla="*/ 30 h 139"/>
                <a:gd name="T68" fmla="*/ 134 w 140"/>
                <a:gd name="T69" fmla="*/ 43 h 139"/>
                <a:gd name="T70" fmla="*/ 139 w 140"/>
                <a:gd name="T71" fmla="*/ 55 h 139"/>
                <a:gd name="T72" fmla="*/ 140 w 140"/>
                <a:gd name="T73" fmla="*/ 69 h 139"/>
                <a:gd name="T74" fmla="*/ 14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140" y="69"/>
                  </a:moveTo>
                  <a:lnTo>
                    <a:pt x="140" y="69"/>
                  </a:lnTo>
                  <a:lnTo>
                    <a:pt x="139" y="84"/>
                  </a:lnTo>
                  <a:lnTo>
                    <a:pt x="134" y="96"/>
                  </a:lnTo>
                  <a:lnTo>
                    <a:pt x="128" y="108"/>
                  </a:lnTo>
                  <a:lnTo>
                    <a:pt x="119" y="119"/>
                  </a:lnTo>
                  <a:lnTo>
                    <a:pt x="108" y="126"/>
                  </a:lnTo>
                  <a:lnTo>
                    <a:pt x="98" y="133"/>
                  </a:lnTo>
                  <a:lnTo>
                    <a:pt x="84" y="137"/>
                  </a:lnTo>
                  <a:lnTo>
                    <a:pt x="70" y="139"/>
                  </a:lnTo>
                  <a:lnTo>
                    <a:pt x="70" y="139"/>
                  </a:lnTo>
                  <a:lnTo>
                    <a:pt x="56" y="137"/>
                  </a:lnTo>
                  <a:lnTo>
                    <a:pt x="43" y="133"/>
                  </a:lnTo>
                  <a:lnTo>
                    <a:pt x="32" y="126"/>
                  </a:lnTo>
                  <a:lnTo>
                    <a:pt x="21" y="119"/>
                  </a:lnTo>
                  <a:lnTo>
                    <a:pt x="12" y="108"/>
                  </a:lnTo>
                  <a:lnTo>
                    <a:pt x="6" y="96"/>
                  </a:lnTo>
                  <a:lnTo>
                    <a:pt x="2" y="84"/>
                  </a:lnTo>
                  <a:lnTo>
                    <a:pt x="0" y="69"/>
                  </a:lnTo>
                  <a:lnTo>
                    <a:pt x="0" y="69"/>
                  </a:lnTo>
                  <a:lnTo>
                    <a:pt x="2" y="55"/>
                  </a:lnTo>
                  <a:lnTo>
                    <a:pt x="6" y="43"/>
                  </a:lnTo>
                  <a:lnTo>
                    <a:pt x="12" y="30"/>
                  </a:lnTo>
                  <a:lnTo>
                    <a:pt x="21" y="20"/>
                  </a:lnTo>
                  <a:lnTo>
                    <a:pt x="32" y="12"/>
                  </a:lnTo>
                  <a:lnTo>
                    <a:pt x="43" y="5"/>
                  </a:lnTo>
                  <a:lnTo>
                    <a:pt x="56" y="2"/>
                  </a:lnTo>
                  <a:lnTo>
                    <a:pt x="70" y="0"/>
                  </a:lnTo>
                  <a:lnTo>
                    <a:pt x="70" y="0"/>
                  </a:lnTo>
                  <a:lnTo>
                    <a:pt x="84" y="2"/>
                  </a:lnTo>
                  <a:lnTo>
                    <a:pt x="98" y="5"/>
                  </a:lnTo>
                  <a:lnTo>
                    <a:pt x="108" y="12"/>
                  </a:lnTo>
                  <a:lnTo>
                    <a:pt x="119" y="20"/>
                  </a:lnTo>
                  <a:lnTo>
                    <a:pt x="128" y="30"/>
                  </a:lnTo>
                  <a:lnTo>
                    <a:pt x="134" y="43"/>
                  </a:lnTo>
                  <a:lnTo>
                    <a:pt x="139" y="55"/>
                  </a:lnTo>
                  <a:lnTo>
                    <a:pt x="140" y="69"/>
                  </a:lnTo>
                  <a:lnTo>
                    <a:pt x="14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8" name="Line 37">
              <a:extLst>
                <a:ext uri="{FF2B5EF4-FFF2-40B4-BE49-F238E27FC236}">
                  <a16:creationId xmlns:a16="http://schemas.microsoft.com/office/drawing/2014/main" id="{687D94A5-8025-3543-9FFC-9AB96AA2657B}"/>
                </a:ext>
              </a:extLst>
            </p:cNvPr>
            <p:cNvSpPr>
              <a:spLocks noChangeShapeType="1"/>
            </p:cNvSpPr>
            <p:nvPr/>
          </p:nvSpPr>
          <p:spPr bwMode="auto">
            <a:xfrm rot="16200000" flipV="1">
              <a:off x="10489417" y="5407551"/>
              <a:ext cx="1031200"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79" name="Line 38">
              <a:extLst>
                <a:ext uri="{FF2B5EF4-FFF2-40B4-BE49-F238E27FC236}">
                  <a16:creationId xmlns:a16="http://schemas.microsoft.com/office/drawing/2014/main" id="{60C0FA1D-20CD-79AC-72EE-AC12AC1D1F06}"/>
                </a:ext>
              </a:extLst>
            </p:cNvPr>
            <p:cNvSpPr>
              <a:spLocks noChangeShapeType="1"/>
            </p:cNvSpPr>
            <p:nvPr/>
          </p:nvSpPr>
          <p:spPr bwMode="auto">
            <a:xfrm rot="16200000" flipV="1">
              <a:off x="10267101" y="5369715"/>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0" name="Line 69">
              <a:extLst>
                <a:ext uri="{FF2B5EF4-FFF2-40B4-BE49-F238E27FC236}">
                  <a16:creationId xmlns:a16="http://schemas.microsoft.com/office/drawing/2014/main" id="{62AEB5C3-4B50-F774-B190-BC100A059F34}"/>
                </a:ext>
              </a:extLst>
            </p:cNvPr>
            <p:cNvSpPr>
              <a:spLocks noChangeShapeType="1"/>
            </p:cNvSpPr>
            <p:nvPr/>
          </p:nvSpPr>
          <p:spPr bwMode="auto">
            <a:xfrm rot="16200000" flipH="1" flipV="1">
              <a:off x="10729597" y="5368983"/>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1" name="Line 71">
              <a:extLst>
                <a:ext uri="{FF2B5EF4-FFF2-40B4-BE49-F238E27FC236}">
                  <a16:creationId xmlns:a16="http://schemas.microsoft.com/office/drawing/2014/main" id="{3341B536-078D-D5B7-C8B0-5C55BF4B7E18}"/>
                </a:ext>
              </a:extLst>
            </p:cNvPr>
            <p:cNvSpPr>
              <a:spLocks noChangeShapeType="1"/>
            </p:cNvSpPr>
            <p:nvPr/>
          </p:nvSpPr>
          <p:spPr bwMode="auto">
            <a:xfrm rot="16200000" flipH="1" flipV="1">
              <a:off x="11004285" y="5368983"/>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2" name="Line 72">
              <a:extLst>
                <a:ext uri="{FF2B5EF4-FFF2-40B4-BE49-F238E27FC236}">
                  <a16:creationId xmlns:a16="http://schemas.microsoft.com/office/drawing/2014/main" id="{D95DCF9F-F20D-FEAC-442B-7E6ADC5131D3}"/>
                </a:ext>
              </a:extLst>
            </p:cNvPr>
            <p:cNvSpPr>
              <a:spLocks noChangeShapeType="1"/>
            </p:cNvSpPr>
            <p:nvPr/>
          </p:nvSpPr>
          <p:spPr bwMode="auto">
            <a:xfrm rot="16200000" flipH="1" flipV="1">
              <a:off x="11366654" y="5369715"/>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3" name="Line 17">
              <a:extLst>
                <a:ext uri="{FF2B5EF4-FFF2-40B4-BE49-F238E27FC236}">
                  <a16:creationId xmlns:a16="http://schemas.microsoft.com/office/drawing/2014/main" id="{99167BCF-16D0-0C51-DC42-CBF5147D0280}"/>
                </a:ext>
              </a:extLst>
            </p:cNvPr>
            <p:cNvSpPr>
              <a:spLocks noChangeShapeType="1"/>
            </p:cNvSpPr>
            <p:nvPr/>
          </p:nvSpPr>
          <p:spPr bwMode="auto">
            <a:xfrm rot="16200000" flipV="1">
              <a:off x="10182182" y="5361194"/>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4" name="Freeform 30">
              <a:extLst>
                <a:ext uri="{FF2B5EF4-FFF2-40B4-BE49-F238E27FC236}">
                  <a16:creationId xmlns:a16="http://schemas.microsoft.com/office/drawing/2014/main" id="{6DACD873-9331-A744-3D98-B757444C415E}"/>
                </a:ext>
              </a:extLst>
            </p:cNvPr>
            <p:cNvSpPr>
              <a:spLocks/>
            </p:cNvSpPr>
            <p:nvPr/>
          </p:nvSpPr>
          <p:spPr bwMode="auto">
            <a:xfrm rot="16200000" flipV="1">
              <a:off x="10902529" y="5817736"/>
              <a:ext cx="203513" cy="203513"/>
            </a:xfrm>
            <a:custGeom>
              <a:avLst/>
              <a:gdLst>
                <a:gd name="T0" fmla="*/ 139 w 139"/>
                <a:gd name="T1" fmla="*/ 69 h 139"/>
                <a:gd name="T2" fmla="*/ 139 w 139"/>
                <a:gd name="T3" fmla="*/ 69 h 139"/>
                <a:gd name="T4" fmla="*/ 139 w 139"/>
                <a:gd name="T5" fmla="*/ 82 h 139"/>
                <a:gd name="T6" fmla="*/ 134 w 139"/>
                <a:gd name="T7" fmla="*/ 96 h 139"/>
                <a:gd name="T8" fmla="*/ 128 w 139"/>
                <a:gd name="T9" fmla="*/ 108 h 139"/>
                <a:gd name="T10" fmla="*/ 119 w 139"/>
                <a:gd name="T11" fmla="*/ 117 h 139"/>
                <a:gd name="T12" fmla="*/ 108 w 139"/>
                <a:gd name="T13" fmla="*/ 126 h 139"/>
                <a:gd name="T14" fmla="*/ 98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6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8 w 139"/>
                <a:gd name="T61" fmla="*/ 5 h 139"/>
                <a:gd name="T62" fmla="*/ 108 w 139"/>
                <a:gd name="T63" fmla="*/ 11 h 139"/>
                <a:gd name="T64" fmla="*/ 119 w 139"/>
                <a:gd name="T65" fmla="*/ 20 h 139"/>
                <a:gd name="T66" fmla="*/ 128 w 139"/>
                <a:gd name="T67" fmla="*/ 31 h 139"/>
                <a:gd name="T68" fmla="*/ 134 w 139"/>
                <a:gd name="T69" fmla="*/ 41 h 139"/>
                <a:gd name="T70" fmla="*/ 139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9" y="82"/>
                  </a:lnTo>
                  <a:lnTo>
                    <a:pt x="134" y="96"/>
                  </a:lnTo>
                  <a:lnTo>
                    <a:pt x="128" y="108"/>
                  </a:lnTo>
                  <a:lnTo>
                    <a:pt x="119" y="117"/>
                  </a:lnTo>
                  <a:lnTo>
                    <a:pt x="108" y="126"/>
                  </a:lnTo>
                  <a:lnTo>
                    <a:pt x="98" y="133"/>
                  </a:lnTo>
                  <a:lnTo>
                    <a:pt x="84" y="137"/>
                  </a:lnTo>
                  <a:lnTo>
                    <a:pt x="70" y="139"/>
                  </a:lnTo>
                  <a:lnTo>
                    <a:pt x="70" y="139"/>
                  </a:lnTo>
                  <a:lnTo>
                    <a:pt x="57" y="137"/>
                  </a:lnTo>
                  <a:lnTo>
                    <a:pt x="43" y="133"/>
                  </a:lnTo>
                  <a:lnTo>
                    <a:pt x="31" y="126"/>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2"/>
                  </a:lnTo>
                  <a:lnTo>
                    <a:pt x="70" y="0"/>
                  </a:lnTo>
                  <a:lnTo>
                    <a:pt x="70" y="0"/>
                  </a:lnTo>
                  <a:lnTo>
                    <a:pt x="84" y="2"/>
                  </a:lnTo>
                  <a:lnTo>
                    <a:pt x="98" y="5"/>
                  </a:lnTo>
                  <a:lnTo>
                    <a:pt x="108" y="11"/>
                  </a:lnTo>
                  <a:lnTo>
                    <a:pt x="119" y="20"/>
                  </a:lnTo>
                  <a:lnTo>
                    <a:pt x="128" y="31"/>
                  </a:lnTo>
                  <a:lnTo>
                    <a:pt x="134" y="41"/>
                  </a:lnTo>
                  <a:lnTo>
                    <a:pt x="139"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85" name="Freeform 31">
              <a:extLst>
                <a:ext uri="{FF2B5EF4-FFF2-40B4-BE49-F238E27FC236}">
                  <a16:creationId xmlns:a16="http://schemas.microsoft.com/office/drawing/2014/main" id="{DBB0E1B9-209B-C0B6-5A24-458B562373C3}"/>
                </a:ext>
              </a:extLst>
            </p:cNvPr>
            <p:cNvSpPr>
              <a:spLocks/>
            </p:cNvSpPr>
            <p:nvPr/>
          </p:nvSpPr>
          <p:spPr bwMode="auto">
            <a:xfrm rot="16200000" flipV="1">
              <a:off x="10903993" y="4703387"/>
              <a:ext cx="203513" cy="203513"/>
            </a:xfrm>
            <a:custGeom>
              <a:avLst/>
              <a:gdLst>
                <a:gd name="T0" fmla="*/ 139 w 139"/>
                <a:gd name="T1" fmla="*/ 69 h 139"/>
                <a:gd name="T2" fmla="*/ 139 w 139"/>
                <a:gd name="T3" fmla="*/ 69 h 139"/>
                <a:gd name="T4" fmla="*/ 137 w 139"/>
                <a:gd name="T5" fmla="*/ 82 h 139"/>
                <a:gd name="T6" fmla="*/ 134 w 139"/>
                <a:gd name="T7" fmla="*/ 96 h 139"/>
                <a:gd name="T8" fmla="*/ 127 w 139"/>
                <a:gd name="T9" fmla="*/ 108 h 139"/>
                <a:gd name="T10" fmla="*/ 119 w 139"/>
                <a:gd name="T11" fmla="*/ 117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0 w 139"/>
                <a:gd name="T47" fmla="*/ 20 h 139"/>
                <a:gd name="T48" fmla="*/ 31 w 139"/>
                <a:gd name="T49" fmla="*/ 11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1 h 139"/>
                <a:gd name="T64" fmla="*/ 119 w 139"/>
                <a:gd name="T65" fmla="*/ 20 h 139"/>
                <a:gd name="T66" fmla="*/ 127 w 139"/>
                <a:gd name="T67" fmla="*/ 31 h 139"/>
                <a:gd name="T68" fmla="*/ 134 w 139"/>
                <a:gd name="T69" fmla="*/ 41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2"/>
                  </a:lnTo>
                  <a:lnTo>
                    <a:pt x="134" y="96"/>
                  </a:lnTo>
                  <a:lnTo>
                    <a:pt x="127" y="108"/>
                  </a:lnTo>
                  <a:lnTo>
                    <a:pt x="119" y="117"/>
                  </a:lnTo>
                  <a:lnTo>
                    <a:pt x="108" y="126"/>
                  </a:lnTo>
                  <a:lnTo>
                    <a:pt x="96" y="133"/>
                  </a:lnTo>
                  <a:lnTo>
                    <a:pt x="84" y="137"/>
                  </a:lnTo>
                  <a:lnTo>
                    <a:pt x="70" y="139"/>
                  </a:lnTo>
                  <a:lnTo>
                    <a:pt x="70" y="139"/>
                  </a:lnTo>
                  <a:lnTo>
                    <a:pt x="55" y="137"/>
                  </a:lnTo>
                  <a:lnTo>
                    <a:pt x="43" y="133"/>
                  </a:lnTo>
                  <a:lnTo>
                    <a:pt x="31" y="126"/>
                  </a:lnTo>
                  <a:lnTo>
                    <a:pt x="20" y="117"/>
                  </a:lnTo>
                  <a:lnTo>
                    <a:pt x="12" y="108"/>
                  </a:lnTo>
                  <a:lnTo>
                    <a:pt x="6" y="96"/>
                  </a:lnTo>
                  <a:lnTo>
                    <a:pt x="2" y="82"/>
                  </a:lnTo>
                  <a:lnTo>
                    <a:pt x="0" y="69"/>
                  </a:lnTo>
                  <a:lnTo>
                    <a:pt x="0" y="69"/>
                  </a:lnTo>
                  <a:lnTo>
                    <a:pt x="2" y="55"/>
                  </a:lnTo>
                  <a:lnTo>
                    <a:pt x="6" y="41"/>
                  </a:lnTo>
                  <a:lnTo>
                    <a:pt x="12" y="31"/>
                  </a:lnTo>
                  <a:lnTo>
                    <a:pt x="20" y="20"/>
                  </a:lnTo>
                  <a:lnTo>
                    <a:pt x="31" y="11"/>
                  </a:lnTo>
                  <a:lnTo>
                    <a:pt x="43" y="5"/>
                  </a:lnTo>
                  <a:lnTo>
                    <a:pt x="55" y="2"/>
                  </a:lnTo>
                  <a:lnTo>
                    <a:pt x="70" y="0"/>
                  </a:lnTo>
                  <a:lnTo>
                    <a:pt x="70" y="0"/>
                  </a:lnTo>
                  <a:lnTo>
                    <a:pt x="84" y="2"/>
                  </a:lnTo>
                  <a:lnTo>
                    <a:pt x="96" y="5"/>
                  </a:lnTo>
                  <a:lnTo>
                    <a:pt x="108" y="11"/>
                  </a:lnTo>
                  <a:lnTo>
                    <a:pt x="119" y="20"/>
                  </a:lnTo>
                  <a:lnTo>
                    <a:pt x="127" y="31"/>
                  </a:lnTo>
                  <a:lnTo>
                    <a:pt x="134" y="41"/>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6" name="Freeform 32">
              <a:extLst>
                <a:ext uri="{FF2B5EF4-FFF2-40B4-BE49-F238E27FC236}">
                  <a16:creationId xmlns:a16="http://schemas.microsoft.com/office/drawing/2014/main" id="{1C7344AD-01E0-D78B-84A6-7778D663A3EB}"/>
                </a:ext>
              </a:extLst>
            </p:cNvPr>
            <p:cNvSpPr>
              <a:spLocks/>
            </p:cNvSpPr>
            <p:nvPr/>
          </p:nvSpPr>
          <p:spPr bwMode="auto">
            <a:xfrm rot="16200000" flipV="1">
              <a:off x="10630935" y="5730620"/>
              <a:ext cx="202049" cy="203513"/>
            </a:xfrm>
            <a:custGeom>
              <a:avLst/>
              <a:gdLst>
                <a:gd name="T0" fmla="*/ 138 w 138"/>
                <a:gd name="T1" fmla="*/ 70 h 139"/>
                <a:gd name="T2" fmla="*/ 138 w 138"/>
                <a:gd name="T3" fmla="*/ 70 h 139"/>
                <a:gd name="T4" fmla="*/ 137 w 138"/>
                <a:gd name="T5" fmla="*/ 84 h 139"/>
                <a:gd name="T6" fmla="*/ 132 w 138"/>
                <a:gd name="T7" fmla="*/ 96 h 139"/>
                <a:gd name="T8" fmla="*/ 126 w 138"/>
                <a:gd name="T9" fmla="*/ 108 h 139"/>
                <a:gd name="T10" fmla="*/ 117 w 138"/>
                <a:gd name="T11" fmla="*/ 119 h 139"/>
                <a:gd name="T12" fmla="*/ 108 w 138"/>
                <a:gd name="T13" fmla="*/ 126 h 139"/>
                <a:gd name="T14" fmla="*/ 96 w 138"/>
                <a:gd name="T15" fmla="*/ 134 h 139"/>
                <a:gd name="T16" fmla="*/ 82 w 138"/>
                <a:gd name="T17" fmla="*/ 137 h 139"/>
                <a:gd name="T18" fmla="*/ 68 w 138"/>
                <a:gd name="T19" fmla="*/ 139 h 139"/>
                <a:gd name="T20" fmla="*/ 68 w 138"/>
                <a:gd name="T21" fmla="*/ 139 h 139"/>
                <a:gd name="T22" fmla="*/ 55 w 138"/>
                <a:gd name="T23" fmla="*/ 137 h 139"/>
                <a:gd name="T24" fmla="*/ 42 w 138"/>
                <a:gd name="T25" fmla="*/ 134 h 139"/>
                <a:gd name="T26" fmla="*/ 30 w 138"/>
                <a:gd name="T27" fmla="*/ 126 h 139"/>
                <a:gd name="T28" fmla="*/ 19 w 138"/>
                <a:gd name="T29" fmla="*/ 119 h 139"/>
                <a:gd name="T30" fmla="*/ 10 w 138"/>
                <a:gd name="T31" fmla="*/ 108 h 139"/>
                <a:gd name="T32" fmla="*/ 4 w 138"/>
                <a:gd name="T33" fmla="*/ 96 h 139"/>
                <a:gd name="T34" fmla="*/ 1 w 138"/>
                <a:gd name="T35" fmla="*/ 84 h 139"/>
                <a:gd name="T36" fmla="*/ 0 w 138"/>
                <a:gd name="T37" fmla="*/ 70 h 139"/>
                <a:gd name="T38" fmla="*/ 0 w 138"/>
                <a:gd name="T39" fmla="*/ 70 h 139"/>
                <a:gd name="T40" fmla="*/ 1 w 138"/>
                <a:gd name="T41" fmla="*/ 56 h 139"/>
                <a:gd name="T42" fmla="*/ 4 w 138"/>
                <a:gd name="T43" fmla="*/ 43 h 139"/>
                <a:gd name="T44" fmla="*/ 10 w 138"/>
                <a:gd name="T45" fmla="*/ 30 h 139"/>
                <a:gd name="T46" fmla="*/ 19 w 138"/>
                <a:gd name="T47" fmla="*/ 20 h 139"/>
                <a:gd name="T48" fmla="*/ 30 w 138"/>
                <a:gd name="T49" fmla="*/ 12 h 139"/>
                <a:gd name="T50" fmla="*/ 42 w 138"/>
                <a:gd name="T51" fmla="*/ 6 h 139"/>
                <a:gd name="T52" fmla="*/ 55 w 138"/>
                <a:gd name="T53" fmla="*/ 1 h 139"/>
                <a:gd name="T54" fmla="*/ 68 w 138"/>
                <a:gd name="T55" fmla="*/ 0 h 139"/>
                <a:gd name="T56" fmla="*/ 68 w 138"/>
                <a:gd name="T57" fmla="*/ 0 h 139"/>
                <a:gd name="T58" fmla="*/ 82 w 138"/>
                <a:gd name="T59" fmla="*/ 1 h 139"/>
                <a:gd name="T60" fmla="*/ 96 w 138"/>
                <a:gd name="T61" fmla="*/ 6 h 139"/>
                <a:gd name="T62" fmla="*/ 108 w 138"/>
                <a:gd name="T63" fmla="*/ 12 h 139"/>
                <a:gd name="T64" fmla="*/ 117 w 138"/>
                <a:gd name="T65" fmla="*/ 20 h 139"/>
                <a:gd name="T66" fmla="*/ 126 w 138"/>
                <a:gd name="T67" fmla="*/ 30 h 139"/>
                <a:gd name="T68" fmla="*/ 132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lnTo>
                    <a:pt x="1" y="56"/>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7" name="Freeform 33">
              <a:extLst>
                <a:ext uri="{FF2B5EF4-FFF2-40B4-BE49-F238E27FC236}">
                  <a16:creationId xmlns:a16="http://schemas.microsoft.com/office/drawing/2014/main" id="{22C5D5F3-70AB-3ECA-304C-2FD3677A71D7}"/>
                </a:ext>
              </a:extLst>
            </p:cNvPr>
            <p:cNvSpPr>
              <a:spLocks/>
            </p:cNvSpPr>
            <p:nvPr/>
          </p:nvSpPr>
          <p:spPr bwMode="auto">
            <a:xfrm rot="16200000" flipV="1">
              <a:off x="10630203" y="4803100"/>
              <a:ext cx="203513" cy="203513"/>
            </a:xfrm>
            <a:custGeom>
              <a:avLst/>
              <a:gdLst>
                <a:gd name="T0" fmla="*/ 139 w 139"/>
                <a:gd name="T1" fmla="*/ 70 h 139"/>
                <a:gd name="T2" fmla="*/ 139 w 139"/>
                <a:gd name="T3" fmla="*/ 70 h 139"/>
                <a:gd name="T4" fmla="*/ 137 w 139"/>
                <a:gd name="T5" fmla="*/ 84 h 139"/>
                <a:gd name="T6" fmla="*/ 133 w 139"/>
                <a:gd name="T7" fmla="*/ 96 h 139"/>
                <a:gd name="T8" fmla="*/ 127 w 139"/>
                <a:gd name="T9" fmla="*/ 108 h 139"/>
                <a:gd name="T10" fmla="*/ 119 w 139"/>
                <a:gd name="T11" fmla="*/ 119 h 139"/>
                <a:gd name="T12" fmla="*/ 108 w 139"/>
                <a:gd name="T13" fmla="*/ 126 h 139"/>
                <a:gd name="T14" fmla="*/ 96 w 139"/>
                <a:gd name="T15" fmla="*/ 134 h 139"/>
                <a:gd name="T16" fmla="*/ 84 w 139"/>
                <a:gd name="T17" fmla="*/ 137 h 139"/>
                <a:gd name="T18" fmla="*/ 69 w 139"/>
                <a:gd name="T19" fmla="*/ 139 h 139"/>
                <a:gd name="T20" fmla="*/ 69 w 139"/>
                <a:gd name="T21" fmla="*/ 139 h 139"/>
                <a:gd name="T22" fmla="*/ 55 w 139"/>
                <a:gd name="T23" fmla="*/ 137 h 139"/>
                <a:gd name="T24" fmla="*/ 43 w 139"/>
                <a:gd name="T25" fmla="*/ 134 h 139"/>
                <a:gd name="T26" fmla="*/ 31 w 139"/>
                <a:gd name="T27" fmla="*/ 126 h 139"/>
                <a:gd name="T28" fmla="*/ 20 w 139"/>
                <a:gd name="T29" fmla="*/ 119 h 139"/>
                <a:gd name="T30" fmla="*/ 12 w 139"/>
                <a:gd name="T31" fmla="*/ 108 h 139"/>
                <a:gd name="T32" fmla="*/ 5 w 139"/>
                <a:gd name="T33" fmla="*/ 96 h 139"/>
                <a:gd name="T34" fmla="*/ 2 w 139"/>
                <a:gd name="T35" fmla="*/ 84 h 139"/>
                <a:gd name="T36" fmla="*/ 0 w 139"/>
                <a:gd name="T37" fmla="*/ 70 h 139"/>
                <a:gd name="T38" fmla="*/ 0 w 139"/>
                <a:gd name="T39" fmla="*/ 70 h 139"/>
                <a:gd name="T40" fmla="*/ 2 w 139"/>
                <a:gd name="T41" fmla="*/ 56 h 139"/>
                <a:gd name="T42" fmla="*/ 5 w 139"/>
                <a:gd name="T43" fmla="*/ 43 h 139"/>
                <a:gd name="T44" fmla="*/ 12 w 139"/>
                <a:gd name="T45" fmla="*/ 30 h 139"/>
                <a:gd name="T46" fmla="*/ 20 w 139"/>
                <a:gd name="T47" fmla="*/ 20 h 139"/>
                <a:gd name="T48" fmla="*/ 31 w 139"/>
                <a:gd name="T49" fmla="*/ 12 h 139"/>
                <a:gd name="T50" fmla="*/ 43 w 139"/>
                <a:gd name="T51" fmla="*/ 6 h 139"/>
                <a:gd name="T52" fmla="*/ 55 w 139"/>
                <a:gd name="T53" fmla="*/ 1 h 139"/>
                <a:gd name="T54" fmla="*/ 69 w 139"/>
                <a:gd name="T55" fmla="*/ 0 h 139"/>
                <a:gd name="T56" fmla="*/ 69 w 139"/>
                <a:gd name="T57" fmla="*/ 0 h 139"/>
                <a:gd name="T58" fmla="*/ 84 w 139"/>
                <a:gd name="T59" fmla="*/ 1 h 139"/>
                <a:gd name="T60" fmla="*/ 96 w 139"/>
                <a:gd name="T61" fmla="*/ 6 h 139"/>
                <a:gd name="T62" fmla="*/ 108 w 139"/>
                <a:gd name="T63" fmla="*/ 12 h 139"/>
                <a:gd name="T64" fmla="*/ 119 w 139"/>
                <a:gd name="T65" fmla="*/ 20 h 139"/>
                <a:gd name="T66" fmla="*/ 127 w 139"/>
                <a:gd name="T67" fmla="*/ 30 h 139"/>
                <a:gd name="T68" fmla="*/ 133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lnTo>
                    <a:pt x="2" y="56"/>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8" name="Freeform 61">
              <a:extLst>
                <a:ext uri="{FF2B5EF4-FFF2-40B4-BE49-F238E27FC236}">
                  <a16:creationId xmlns:a16="http://schemas.microsoft.com/office/drawing/2014/main" id="{D17AC45D-5243-7F9F-62E4-2C59475AAE2D}"/>
                </a:ext>
              </a:extLst>
            </p:cNvPr>
            <p:cNvSpPr>
              <a:spLocks/>
            </p:cNvSpPr>
            <p:nvPr/>
          </p:nvSpPr>
          <p:spPr bwMode="auto">
            <a:xfrm rot="16200000" flipV="1">
              <a:off x="11182010" y="4656156"/>
              <a:ext cx="203513" cy="203513"/>
            </a:xfrm>
            <a:custGeom>
              <a:avLst/>
              <a:gdLst>
                <a:gd name="T0" fmla="*/ 0 w 139"/>
                <a:gd name="T1" fmla="*/ 70 h 139"/>
                <a:gd name="T2" fmla="*/ 0 w 139"/>
                <a:gd name="T3" fmla="*/ 70 h 139"/>
                <a:gd name="T4" fmla="*/ 2 w 139"/>
                <a:gd name="T5" fmla="*/ 56 h 139"/>
                <a:gd name="T6" fmla="*/ 6 w 139"/>
                <a:gd name="T7" fmla="*/ 43 h 139"/>
                <a:gd name="T8" fmla="*/ 12 w 139"/>
                <a:gd name="T9" fmla="*/ 30 h 139"/>
                <a:gd name="T10" fmla="*/ 20 w 139"/>
                <a:gd name="T11" fmla="*/ 21 h 139"/>
                <a:gd name="T12" fmla="*/ 31 w 139"/>
                <a:gd name="T13" fmla="*/ 12 h 139"/>
                <a:gd name="T14" fmla="*/ 43 w 139"/>
                <a:gd name="T15" fmla="*/ 6 h 139"/>
                <a:gd name="T16" fmla="*/ 55 w 139"/>
                <a:gd name="T17" fmla="*/ 1 h 139"/>
                <a:gd name="T18" fmla="*/ 70 w 139"/>
                <a:gd name="T19" fmla="*/ 0 h 139"/>
                <a:gd name="T20" fmla="*/ 70 w 139"/>
                <a:gd name="T21" fmla="*/ 0 h 139"/>
                <a:gd name="T22" fmla="*/ 84 w 139"/>
                <a:gd name="T23" fmla="*/ 1 h 139"/>
                <a:gd name="T24" fmla="*/ 96 w 139"/>
                <a:gd name="T25" fmla="*/ 6 h 139"/>
                <a:gd name="T26" fmla="*/ 108 w 139"/>
                <a:gd name="T27" fmla="*/ 12 h 139"/>
                <a:gd name="T28" fmla="*/ 119 w 139"/>
                <a:gd name="T29" fmla="*/ 21 h 139"/>
                <a:gd name="T30" fmla="*/ 127 w 139"/>
                <a:gd name="T31" fmla="*/ 30 h 139"/>
                <a:gd name="T32" fmla="*/ 134 w 139"/>
                <a:gd name="T33" fmla="*/ 43 h 139"/>
                <a:gd name="T34" fmla="*/ 137 w 139"/>
                <a:gd name="T35" fmla="*/ 56 h 139"/>
                <a:gd name="T36" fmla="*/ 139 w 139"/>
                <a:gd name="T37" fmla="*/ 70 h 139"/>
                <a:gd name="T38" fmla="*/ 139 w 139"/>
                <a:gd name="T39" fmla="*/ 70 h 139"/>
                <a:gd name="T40" fmla="*/ 137 w 139"/>
                <a:gd name="T41" fmla="*/ 84 h 139"/>
                <a:gd name="T42" fmla="*/ 134 w 139"/>
                <a:gd name="T43" fmla="*/ 97 h 139"/>
                <a:gd name="T44" fmla="*/ 127 w 139"/>
                <a:gd name="T45" fmla="*/ 108 h 139"/>
                <a:gd name="T46" fmla="*/ 119 w 139"/>
                <a:gd name="T47" fmla="*/ 119 h 139"/>
                <a:gd name="T48" fmla="*/ 108 w 139"/>
                <a:gd name="T49" fmla="*/ 128 h 139"/>
                <a:gd name="T50" fmla="*/ 96 w 139"/>
                <a:gd name="T51" fmla="*/ 134 h 139"/>
                <a:gd name="T52" fmla="*/ 84 w 139"/>
                <a:gd name="T53" fmla="*/ 137 h 139"/>
                <a:gd name="T54" fmla="*/ 70 w 139"/>
                <a:gd name="T55" fmla="*/ 139 h 139"/>
                <a:gd name="T56" fmla="*/ 70 w 139"/>
                <a:gd name="T57" fmla="*/ 139 h 139"/>
                <a:gd name="T58" fmla="*/ 55 w 139"/>
                <a:gd name="T59" fmla="*/ 137 h 139"/>
                <a:gd name="T60" fmla="*/ 43 w 139"/>
                <a:gd name="T61" fmla="*/ 134 h 139"/>
                <a:gd name="T62" fmla="*/ 31 w 139"/>
                <a:gd name="T63" fmla="*/ 128 h 139"/>
                <a:gd name="T64" fmla="*/ 20 w 139"/>
                <a:gd name="T65" fmla="*/ 119 h 139"/>
                <a:gd name="T66" fmla="*/ 12 w 139"/>
                <a:gd name="T67" fmla="*/ 108 h 139"/>
                <a:gd name="T68" fmla="*/ 6 w 139"/>
                <a:gd name="T69" fmla="*/ 97 h 139"/>
                <a:gd name="T70" fmla="*/ 2 w 139"/>
                <a:gd name="T71" fmla="*/ 84 h 139"/>
                <a:gd name="T72" fmla="*/ 0 w 139"/>
                <a:gd name="T73" fmla="*/ 70 h 139"/>
                <a:gd name="T74" fmla="*/ 0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70"/>
                  </a:moveTo>
                  <a:lnTo>
                    <a:pt x="0" y="70"/>
                  </a:lnTo>
                  <a:lnTo>
                    <a:pt x="2" y="56"/>
                  </a:lnTo>
                  <a:lnTo>
                    <a:pt x="6" y="43"/>
                  </a:lnTo>
                  <a:lnTo>
                    <a:pt x="12" y="30"/>
                  </a:lnTo>
                  <a:lnTo>
                    <a:pt x="20" y="21"/>
                  </a:lnTo>
                  <a:lnTo>
                    <a:pt x="31" y="12"/>
                  </a:lnTo>
                  <a:lnTo>
                    <a:pt x="43" y="6"/>
                  </a:lnTo>
                  <a:lnTo>
                    <a:pt x="55" y="1"/>
                  </a:lnTo>
                  <a:lnTo>
                    <a:pt x="70" y="0"/>
                  </a:lnTo>
                  <a:lnTo>
                    <a:pt x="70" y="0"/>
                  </a:lnTo>
                  <a:lnTo>
                    <a:pt x="84" y="1"/>
                  </a:lnTo>
                  <a:lnTo>
                    <a:pt x="96" y="6"/>
                  </a:lnTo>
                  <a:lnTo>
                    <a:pt x="108" y="12"/>
                  </a:lnTo>
                  <a:lnTo>
                    <a:pt x="119" y="21"/>
                  </a:lnTo>
                  <a:lnTo>
                    <a:pt x="127" y="30"/>
                  </a:lnTo>
                  <a:lnTo>
                    <a:pt x="134" y="43"/>
                  </a:lnTo>
                  <a:lnTo>
                    <a:pt x="137" y="56"/>
                  </a:lnTo>
                  <a:lnTo>
                    <a:pt x="139" y="70"/>
                  </a:lnTo>
                  <a:lnTo>
                    <a:pt x="139" y="70"/>
                  </a:lnTo>
                  <a:lnTo>
                    <a:pt x="137" y="84"/>
                  </a:lnTo>
                  <a:lnTo>
                    <a:pt x="134" y="97"/>
                  </a:lnTo>
                  <a:lnTo>
                    <a:pt x="127" y="108"/>
                  </a:lnTo>
                  <a:lnTo>
                    <a:pt x="119" y="119"/>
                  </a:lnTo>
                  <a:lnTo>
                    <a:pt x="108" y="128"/>
                  </a:lnTo>
                  <a:lnTo>
                    <a:pt x="96" y="134"/>
                  </a:lnTo>
                  <a:lnTo>
                    <a:pt x="84" y="137"/>
                  </a:lnTo>
                  <a:lnTo>
                    <a:pt x="70" y="139"/>
                  </a:lnTo>
                  <a:lnTo>
                    <a:pt x="70" y="139"/>
                  </a:lnTo>
                  <a:lnTo>
                    <a:pt x="55" y="137"/>
                  </a:lnTo>
                  <a:lnTo>
                    <a:pt x="43" y="134"/>
                  </a:lnTo>
                  <a:lnTo>
                    <a:pt x="31" y="128"/>
                  </a:lnTo>
                  <a:lnTo>
                    <a:pt x="20" y="119"/>
                  </a:lnTo>
                  <a:lnTo>
                    <a:pt x="12" y="108"/>
                  </a:lnTo>
                  <a:lnTo>
                    <a:pt x="6" y="97"/>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89" name="Freeform 62">
              <a:extLst>
                <a:ext uri="{FF2B5EF4-FFF2-40B4-BE49-F238E27FC236}">
                  <a16:creationId xmlns:a16="http://schemas.microsoft.com/office/drawing/2014/main" id="{EB27717D-A6B1-B826-EA28-092F95F5E147}"/>
                </a:ext>
              </a:extLst>
            </p:cNvPr>
            <p:cNvSpPr>
              <a:spLocks/>
            </p:cNvSpPr>
            <p:nvPr/>
          </p:nvSpPr>
          <p:spPr bwMode="auto">
            <a:xfrm rot="16200000" flipV="1">
              <a:off x="11181278" y="5860933"/>
              <a:ext cx="204977" cy="203513"/>
            </a:xfrm>
            <a:custGeom>
              <a:avLst/>
              <a:gdLst>
                <a:gd name="T0" fmla="*/ 0 w 140"/>
                <a:gd name="T1" fmla="*/ 70 h 139"/>
                <a:gd name="T2" fmla="*/ 0 w 140"/>
                <a:gd name="T3" fmla="*/ 70 h 139"/>
                <a:gd name="T4" fmla="*/ 2 w 140"/>
                <a:gd name="T5" fmla="*/ 56 h 139"/>
                <a:gd name="T6" fmla="*/ 6 w 140"/>
                <a:gd name="T7" fmla="*/ 43 h 139"/>
                <a:gd name="T8" fmla="*/ 12 w 140"/>
                <a:gd name="T9" fmla="*/ 30 h 139"/>
                <a:gd name="T10" fmla="*/ 21 w 140"/>
                <a:gd name="T11" fmla="*/ 21 h 139"/>
                <a:gd name="T12" fmla="*/ 32 w 140"/>
                <a:gd name="T13" fmla="*/ 12 h 139"/>
                <a:gd name="T14" fmla="*/ 43 w 140"/>
                <a:gd name="T15" fmla="*/ 6 h 139"/>
                <a:gd name="T16" fmla="*/ 56 w 140"/>
                <a:gd name="T17" fmla="*/ 1 h 139"/>
                <a:gd name="T18" fmla="*/ 70 w 140"/>
                <a:gd name="T19" fmla="*/ 0 h 139"/>
                <a:gd name="T20" fmla="*/ 70 w 140"/>
                <a:gd name="T21" fmla="*/ 0 h 139"/>
                <a:gd name="T22" fmla="*/ 84 w 140"/>
                <a:gd name="T23" fmla="*/ 1 h 139"/>
                <a:gd name="T24" fmla="*/ 98 w 140"/>
                <a:gd name="T25" fmla="*/ 6 h 139"/>
                <a:gd name="T26" fmla="*/ 108 w 140"/>
                <a:gd name="T27" fmla="*/ 12 h 139"/>
                <a:gd name="T28" fmla="*/ 119 w 140"/>
                <a:gd name="T29" fmla="*/ 21 h 139"/>
                <a:gd name="T30" fmla="*/ 128 w 140"/>
                <a:gd name="T31" fmla="*/ 30 h 139"/>
                <a:gd name="T32" fmla="*/ 134 w 140"/>
                <a:gd name="T33" fmla="*/ 43 h 139"/>
                <a:gd name="T34" fmla="*/ 139 w 140"/>
                <a:gd name="T35" fmla="*/ 56 h 139"/>
                <a:gd name="T36" fmla="*/ 140 w 140"/>
                <a:gd name="T37" fmla="*/ 70 h 139"/>
                <a:gd name="T38" fmla="*/ 140 w 140"/>
                <a:gd name="T39" fmla="*/ 70 h 139"/>
                <a:gd name="T40" fmla="*/ 139 w 140"/>
                <a:gd name="T41" fmla="*/ 84 h 139"/>
                <a:gd name="T42" fmla="*/ 134 w 140"/>
                <a:gd name="T43" fmla="*/ 97 h 139"/>
                <a:gd name="T44" fmla="*/ 128 w 140"/>
                <a:gd name="T45" fmla="*/ 108 h 139"/>
                <a:gd name="T46" fmla="*/ 119 w 140"/>
                <a:gd name="T47" fmla="*/ 119 h 139"/>
                <a:gd name="T48" fmla="*/ 108 w 140"/>
                <a:gd name="T49" fmla="*/ 128 h 139"/>
                <a:gd name="T50" fmla="*/ 98 w 140"/>
                <a:gd name="T51" fmla="*/ 134 h 139"/>
                <a:gd name="T52" fmla="*/ 84 w 140"/>
                <a:gd name="T53" fmla="*/ 137 h 139"/>
                <a:gd name="T54" fmla="*/ 70 w 140"/>
                <a:gd name="T55" fmla="*/ 139 h 139"/>
                <a:gd name="T56" fmla="*/ 70 w 140"/>
                <a:gd name="T57" fmla="*/ 139 h 139"/>
                <a:gd name="T58" fmla="*/ 56 w 140"/>
                <a:gd name="T59" fmla="*/ 137 h 139"/>
                <a:gd name="T60" fmla="*/ 43 w 140"/>
                <a:gd name="T61" fmla="*/ 134 h 139"/>
                <a:gd name="T62" fmla="*/ 32 w 140"/>
                <a:gd name="T63" fmla="*/ 128 h 139"/>
                <a:gd name="T64" fmla="*/ 21 w 140"/>
                <a:gd name="T65" fmla="*/ 119 h 139"/>
                <a:gd name="T66" fmla="*/ 12 w 140"/>
                <a:gd name="T67" fmla="*/ 108 h 139"/>
                <a:gd name="T68" fmla="*/ 6 w 140"/>
                <a:gd name="T69" fmla="*/ 97 h 139"/>
                <a:gd name="T70" fmla="*/ 2 w 140"/>
                <a:gd name="T71" fmla="*/ 84 h 139"/>
                <a:gd name="T72" fmla="*/ 0 w 140"/>
                <a:gd name="T73" fmla="*/ 70 h 139"/>
                <a:gd name="T74" fmla="*/ 0 w 140"/>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70"/>
                  </a:moveTo>
                  <a:lnTo>
                    <a:pt x="0" y="70"/>
                  </a:lnTo>
                  <a:lnTo>
                    <a:pt x="2" y="56"/>
                  </a:lnTo>
                  <a:lnTo>
                    <a:pt x="6" y="43"/>
                  </a:lnTo>
                  <a:lnTo>
                    <a:pt x="12" y="30"/>
                  </a:lnTo>
                  <a:lnTo>
                    <a:pt x="21" y="21"/>
                  </a:lnTo>
                  <a:lnTo>
                    <a:pt x="32" y="12"/>
                  </a:lnTo>
                  <a:lnTo>
                    <a:pt x="43" y="6"/>
                  </a:lnTo>
                  <a:lnTo>
                    <a:pt x="56" y="1"/>
                  </a:lnTo>
                  <a:lnTo>
                    <a:pt x="70" y="0"/>
                  </a:lnTo>
                  <a:lnTo>
                    <a:pt x="70" y="0"/>
                  </a:lnTo>
                  <a:lnTo>
                    <a:pt x="84" y="1"/>
                  </a:lnTo>
                  <a:lnTo>
                    <a:pt x="98" y="6"/>
                  </a:lnTo>
                  <a:lnTo>
                    <a:pt x="108" y="12"/>
                  </a:lnTo>
                  <a:lnTo>
                    <a:pt x="119" y="21"/>
                  </a:lnTo>
                  <a:lnTo>
                    <a:pt x="128" y="30"/>
                  </a:lnTo>
                  <a:lnTo>
                    <a:pt x="134" y="43"/>
                  </a:lnTo>
                  <a:lnTo>
                    <a:pt x="139" y="56"/>
                  </a:lnTo>
                  <a:lnTo>
                    <a:pt x="140" y="70"/>
                  </a:lnTo>
                  <a:lnTo>
                    <a:pt x="140" y="70"/>
                  </a:lnTo>
                  <a:lnTo>
                    <a:pt x="139" y="84"/>
                  </a:lnTo>
                  <a:lnTo>
                    <a:pt x="134" y="97"/>
                  </a:lnTo>
                  <a:lnTo>
                    <a:pt x="128" y="108"/>
                  </a:lnTo>
                  <a:lnTo>
                    <a:pt x="119" y="119"/>
                  </a:lnTo>
                  <a:lnTo>
                    <a:pt x="108" y="128"/>
                  </a:lnTo>
                  <a:lnTo>
                    <a:pt x="98" y="134"/>
                  </a:lnTo>
                  <a:lnTo>
                    <a:pt x="84" y="137"/>
                  </a:lnTo>
                  <a:lnTo>
                    <a:pt x="70" y="139"/>
                  </a:lnTo>
                  <a:lnTo>
                    <a:pt x="70" y="139"/>
                  </a:lnTo>
                  <a:lnTo>
                    <a:pt x="56" y="137"/>
                  </a:lnTo>
                  <a:lnTo>
                    <a:pt x="43" y="134"/>
                  </a:lnTo>
                  <a:lnTo>
                    <a:pt x="32" y="128"/>
                  </a:lnTo>
                  <a:lnTo>
                    <a:pt x="21" y="119"/>
                  </a:lnTo>
                  <a:lnTo>
                    <a:pt x="12" y="108"/>
                  </a:lnTo>
                  <a:lnTo>
                    <a:pt x="6" y="97"/>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0" name="Freeform 63">
              <a:extLst>
                <a:ext uri="{FF2B5EF4-FFF2-40B4-BE49-F238E27FC236}">
                  <a16:creationId xmlns:a16="http://schemas.microsoft.com/office/drawing/2014/main" id="{A8161027-5CFB-A749-704E-6AFEF38BE9C7}"/>
                </a:ext>
              </a:extLst>
            </p:cNvPr>
            <p:cNvSpPr>
              <a:spLocks/>
            </p:cNvSpPr>
            <p:nvPr/>
          </p:nvSpPr>
          <p:spPr bwMode="auto">
            <a:xfrm rot="16200000" flipV="1">
              <a:off x="11455966" y="4718181"/>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1" name="Freeform 64">
              <a:extLst>
                <a:ext uri="{FF2B5EF4-FFF2-40B4-BE49-F238E27FC236}">
                  <a16:creationId xmlns:a16="http://schemas.microsoft.com/office/drawing/2014/main" id="{CA5B76C8-1F5D-6533-3384-1EC315A4841D}"/>
                </a:ext>
              </a:extLst>
            </p:cNvPr>
            <p:cNvSpPr>
              <a:spLocks/>
            </p:cNvSpPr>
            <p:nvPr/>
          </p:nvSpPr>
          <p:spPr bwMode="auto">
            <a:xfrm rot="16200000" flipV="1">
              <a:off x="11455234" y="5821396"/>
              <a:ext cx="204977" cy="203513"/>
            </a:xfrm>
            <a:custGeom>
              <a:avLst/>
              <a:gdLst>
                <a:gd name="T0" fmla="*/ 0 w 140"/>
                <a:gd name="T1" fmla="*/ 69 h 139"/>
                <a:gd name="T2" fmla="*/ 0 w 140"/>
                <a:gd name="T3" fmla="*/ 69 h 139"/>
                <a:gd name="T4" fmla="*/ 2 w 140"/>
                <a:gd name="T5" fmla="*/ 55 h 139"/>
                <a:gd name="T6" fmla="*/ 6 w 140"/>
                <a:gd name="T7" fmla="*/ 41 h 139"/>
                <a:gd name="T8" fmla="*/ 12 w 140"/>
                <a:gd name="T9" fmla="*/ 31 h 139"/>
                <a:gd name="T10" fmla="*/ 21 w 140"/>
                <a:gd name="T11" fmla="*/ 20 h 139"/>
                <a:gd name="T12" fmla="*/ 32 w 140"/>
                <a:gd name="T13" fmla="*/ 11 h 139"/>
                <a:gd name="T14" fmla="*/ 43 w 140"/>
                <a:gd name="T15" fmla="*/ 5 h 139"/>
                <a:gd name="T16" fmla="*/ 56 w 140"/>
                <a:gd name="T17" fmla="*/ 2 h 139"/>
                <a:gd name="T18" fmla="*/ 70 w 140"/>
                <a:gd name="T19" fmla="*/ 0 h 139"/>
                <a:gd name="T20" fmla="*/ 70 w 140"/>
                <a:gd name="T21" fmla="*/ 0 h 139"/>
                <a:gd name="T22" fmla="*/ 84 w 140"/>
                <a:gd name="T23" fmla="*/ 2 h 139"/>
                <a:gd name="T24" fmla="*/ 98 w 140"/>
                <a:gd name="T25" fmla="*/ 5 h 139"/>
                <a:gd name="T26" fmla="*/ 108 w 140"/>
                <a:gd name="T27" fmla="*/ 11 h 139"/>
                <a:gd name="T28" fmla="*/ 119 w 140"/>
                <a:gd name="T29" fmla="*/ 20 h 139"/>
                <a:gd name="T30" fmla="*/ 128 w 140"/>
                <a:gd name="T31" fmla="*/ 31 h 139"/>
                <a:gd name="T32" fmla="*/ 134 w 140"/>
                <a:gd name="T33" fmla="*/ 41 h 139"/>
                <a:gd name="T34" fmla="*/ 139 w 140"/>
                <a:gd name="T35" fmla="*/ 55 h 139"/>
                <a:gd name="T36" fmla="*/ 140 w 140"/>
                <a:gd name="T37" fmla="*/ 69 h 139"/>
                <a:gd name="T38" fmla="*/ 140 w 140"/>
                <a:gd name="T39" fmla="*/ 69 h 139"/>
                <a:gd name="T40" fmla="*/ 139 w 140"/>
                <a:gd name="T41" fmla="*/ 83 h 139"/>
                <a:gd name="T42" fmla="*/ 134 w 140"/>
                <a:gd name="T43" fmla="*/ 96 h 139"/>
                <a:gd name="T44" fmla="*/ 128 w 140"/>
                <a:gd name="T45" fmla="*/ 108 h 139"/>
                <a:gd name="T46" fmla="*/ 119 w 140"/>
                <a:gd name="T47" fmla="*/ 118 h 139"/>
                <a:gd name="T48" fmla="*/ 108 w 140"/>
                <a:gd name="T49" fmla="*/ 127 h 139"/>
                <a:gd name="T50" fmla="*/ 98 w 140"/>
                <a:gd name="T51" fmla="*/ 133 h 139"/>
                <a:gd name="T52" fmla="*/ 84 w 140"/>
                <a:gd name="T53" fmla="*/ 137 h 139"/>
                <a:gd name="T54" fmla="*/ 70 w 140"/>
                <a:gd name="T55" fmla="*/ 139 h 139"/>
                <a:gd name="T56" fmla="*/ 70 w 140"/>
                <a:gd name="T57" fmla="*/ 139 h 139"/>
                <a:gd name="T58" fmla="*/ 56 w 140"/>
                <a:gd name="T59" fmla="*/ 137 h 139"/>
                <a:gd name="T60" fmla="*/ 43 w 140"/>
                <a:gd name="T61" fmla="*/ 133 h 139"/>
                <a:gd name="T62" fmla="*/ 32 w 140"/>
                <a:gd name="T63" fmla="*/ 127 h 139"/>
                <a:gd name="T64" fmla="*/ 21 w 140"/>
                <a:gd name="T65" fmla="*/ 118 h 139"/>
                <a:gd name="T66" fmla="*/ 12 w 140"/>
                <a:gd name="T67" fmla="*/ 108 h 139"/>
                <a:gd name="T68" fmla="*/ 6 w 140"/>
                <a:gd name="T69" fmla="*/ 96 h 139"/>
                <a:gd name="T70" fmla="*/ 2 w 140"/>
                <a:gd name="T71" fmla="*/ 83 h 139"/>
                <a:gd name="T72" fmla="*/ 0 w 140"/>
                <a:gd name="T73" fmla="*/ 69 h 139"/>
                <a:gd name="T74" fmla="*/ 0 w 140"/>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39">
                  <a:moveTo>
                    <a:pt x="0" y="69"/>
                  </a:moveTo>
                  <a:lnTo>
                    <a:pt x="0" y="69"/>
                  </a:lnTo>
                  <a:lnTo>
                    <a:pt x="2" y="55"/>
                  </a:lnTo>
                  <a:lnTo>
                    <a:pt x="6" y="41"/>
                  </a:lnTo>
                  <a:lnTo>
                    <a:pt x="12" y="31"/>
                  </a:lnTo>
                  <a:lnTo>
                    <a:pt x="21" y="20"/>
                  </a:lnTo>
                  <a:lnTo>
                    <a:pt x="32" y="11"/>
                  </a:lnTo>
                  <a:lnTo>
                    <a:pt x="43" y="5"/>
                  </a:lnTo>
                  <a:lnTo>
                    <a:pt x="56" y="2"/>
                  </a:lnTo>
                  <a:lnTo>
                    <a:pt x="70" y="0"/>
                  </a:lnTo>
                  <a:lnTo>
                    <a:pt x="70" y="0"/>
                  </a:lnTo>
                  <a:lnTo>
                    <a:pt x="84" y="2"/>
                  </a:lnTo>
                  <a:lnTo>
                    <a:pt x="98" y="5"/>
                  </a:lnTo>
                  <a:lnTo>
                    <a:pt x="108" y="11"/>
                  </a:lnTo>
                  <a:lnTo>
                    <a:pt x="119" y="20"/>
                  </a:lnTo>
                  <a:lnTo>
                    <a:pt x="128" y="31"/>
                  </a:lnTo>
                  <a:lnTo>
                    <a:pt x="134" y="41"/>
                  </a:lnTo>
                  <a:lnTo>
                    <a:pt x="139" y="55"/>
                  </a:lnTo>
                  <a:lnTo>
                    <a:pt x="140" y="69"/>
                  </a:lnTo>
                  <a:lnTo>
                    <a:pt x="140" y="69"/>
                  </a:lnTo>
                  <a:lnTo>
                    <a:pt x="139" y="83"/>
                  </a:lnTo>
                  <a:lnTo>
                    <a:pt x="134" y="96"/>
                  </a:lnTo>
                  <a:lnTo>
                    <a:pt x="128" y="108"/>
                  </a:lnTo>
                  <a:lnTo>
                    <a:pt x="119" y="118"/>
                  </a:lnTo>
                  <a:lnTo>
                    <a:pt x="108" y="127"/>
                  </a:lnTo>
                  <a:lnTo>
                    <a:pt x="98" y="133"/>
                  </a:lnTo>
                  <a:lnTo>
                    <a:pt x="84" y="137"/>
                  </a:lnTo>
                  <a:lnTo>
                    <a:pt x="70" y="139"/>
                  </a:lnTo>
                  <a:lnTo>
                    <a:pt x="70" y="139"/>
                  </a:lnTo>
                  <a:lnTo>
                    <a:pt x="56" y="137"/>
                  </a:lnTo>
                  <a:lnTo>
                    <a:pt x="43" y="133"/>
                  </a:lnTo>
                  <a:lnTo>
                    <a:pt x="32"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2" name="Freeform 65">
              <a:extLst>
                <a:ext uri="{FF2B5EF4-FFF2-40B4-BE49-F238E27FC236}">
                  <a16:creationId xmlns:a16="http://schemas.microsoft.com/office/drawing/2014/main" id="{F5D3A0CC-C044-EC0A-3983-6D94C9617EE3}"/>
                </a:ext>
              </a:extLst>
            </p:cNvPr>
            <p:cNvSpPr>
              <a:spLocks/>
            </p:cNvSpPr>
            <p:nvPr/>
          </p:nvSpPr>
          <p:spPr bwMode="auto">
            <a:xfrm rot="16200000" flipV="1">
              <a:off x="11729756" y="4803100"/>
              <a:ext cx="203513" cy="203513"/>
            </a:xfrm>
            <a:custGeom>
              <a:avLst/>
              <a:gdLst>
                <a:gd name="T0" fmla="*/ 0 w 139"/>
                <a:gd name="T1" fmla="*/ 70 h 139"/>
                <a:gd name="T2" fmla="*/ 0 w 139"/>
                <a:gd name="T3" fmla="*/ 70 h 139"/>
                <a:gd name="T4" fmla="*/ 2 w 139"/>
                <a:gd name="T5" fmla="*/ 55 h 139"/>
                <a:gd name="T6" fmla="*/ 5 w 139"/>
                <a:gd name="T7" fmla="*/ 43 h 139"/>
                <a:gd name="T8" fmla="*/ 12 w 139"/>
                <a:gd name="T9" fmla="*/ 30 h 139"/>
                <a:gd name="T10" fmla="*/ 20 w 139"/>
                <a:gd name="T11" fmla="*/ 20 h 139"/>
                <a:gd name="T12" fmla="*/ 31 w 139"/>
                <a:gd name="T13" fmla="*/ 12 h 139"/>
                <a:gd name="T14" fmla="*/ 43 w 139"/>
                <a:gd name="T15" fmla="*/ 6 h 139"/>
                <a:gd name="T16" fmla="*/ 55 w 139"/>
                <a:gd name="T17" fmla="*/ 1 h 139"/>
                <a:gd name="T18" fmla="*/ 69 w 139"/>
                <a:gd name="T19" fmla="*/ 0 h 139"/>
                <a:gd name="T20" fmla="*/ 69 w 139"/>
                <a:gd name="T21" fmla="*/ 0 h 139"/>
                <a:gd name="T22" fmla="*/ 84 w 139"/>
                <a:gd name="T23" fmla="*/ 1 h 139"/>
                <a:gd name="T24" fmla="*/ 96 w 139"/>
                <a:gd name="T25" fmla="*/ 6 h 139"/>
                <a:gd name="T26" fmla="*/ 108 w 139"/>
                <a:gd name="T27" fmla="*/ 12 h 139"/>
                <a:gd name="T28" fmla="*/ 119 w 139"/>
                <a:gd name="T29" fmla="*/ 20 h 139"/>
                <a:gd name="T30" fmla="*/ 127 w 139"/>
                <a:gd name="T31" fmla="*/ 30 h 139"/>
                <a:gd name="T32" fmla="*/ 133 w 139"/>
                <a:gd name="T33" fmla="*/ 43 h 139"/>
                <a:gd name="T34" fmla="*/ 137 w 139"/>
                <a:gd name="T35" fmla="*/ 55 h 139"/>
                <a:gd name="T36" fmla="*/ 139 w 139"/>
                <a:gd name="T37" fmla="*/ 70 h 139"/>
                <a:gd name="T38" fmla="*/ 139 w 139"/>
                <a:gd name="T39" fmla="*/ 70 h 139"/>
                <a:gd name="T40" fmla="*/ 137 w 139"/>
                <a:gd name="T41" fmla="*/ 84 h 139"/>
                <a:gd name="T42" fmla="*/ 133 w 139"/>
                <a:gd name="T43" fmla="*/ 96 h 139"/>
                <a:gd name="T44" fmla="*/ 127 w 139"/>
                <a:gd name="T45" fmla="*/ 108 h 139"/>
                <a:gd name="T46" fmla="*/ 119 w 139"/>
                <a:gd name="T47" fmla="*/ 119 h 139"/>
                <a:gd name="T48" fmla="*/ 108 w 139"/>
                <a:gd name="T49" fmla="*/ 126 h 139"/>
                <a:gd name="T50" fmla="*/ 96 w 139"/>
                <a:gd name="T51" fmla="*/ 134 h 139"/>
                <a:gd name="T52" fmla="*/ 84 w 139"/>
                <a:gd name="T53" fmla="*/ 137 h 139"/>
                <a:gd name="T54" fmla="*/ 69 w 139"/>
                <a:gd name="T55" fmla="*/ 139 h 139"/>
                <a:gd name="T56" fmla="*/ 69 w 139"/>
                <a:gd name="T57" fmla="*/ 139 h 139"/>
                <a:gd name="T58" fmla="*/ 55 w 139"/>
                <a:gd name="T59" fmla="*/ 137 h 139"/>
                <a:gd name="T60" fmla="*/ 43 w 139"/>
                <a:gd name="T61" fmla="*/ 134 h 139"/>
                <a:gd name="T62" fmla="*/ 31 w 139"/>
                <a:gd name="T63" fmla="*/ 126 h 139"/>
                <a:gd name="T64" fmla="*/ 20 w 139"/>
                <a:gd name="T65" fmla="*/ 119 h 139"/>
                <a:gd name="T66" fmla="*/ 12 w 139"/>
                <a:gd name="T67" fmla="*/ 108 h 139"/>
                <a:gd name="T68" fmla="*/ 5 w 139"/>
                <a:gd name="T69" fmla="*/ 96 h 139"/>
                <a:gd name="T70" fmla="*/ 2 w 139"/>
                <a:gd name="T71" fmla="*/ 84 h 139"/>
                <a:gd name="T72" fmla="*/ 0 w 139"/>
                <a:gd name="T73" fmla="*/ 70 h 139"/>
                <a:gd name="T74" fmla="*/ 0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70"/>
                  </a:moveTo>
                  <a:lnTo>
                    <a:pt x="0" y="70"/>
                  </a:lnTo>
                  <a:lnTo>
                    <a:pt x="2" y="55"/>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5"/>
                  </a:lnTo>
                  <a:lnTo>
                    <a:pt x="139" y="70"/>
                  </a:ln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3" name="Freeform 66">
              <a:extLst>
                <a:ext uri="{FF2B5EF4-FFF2-40B4-BE49-F238E27FC236}">
                  <a16:creationId xmlns:a16="http://schemas.microsoft.com/office/drawing/2014/main" id="{A39BCEB6-0260-6C6F-CF83-51FEAB66A982}"/>
                </a:ext>
              </a:extLst>
            </p:cNvPr>
            <p:cNvSpPr>
              <a:spLocks/>
            </p:cNvSpPr>
            <p:nvPr/>
          </p:nvSpPr>
          <p:spPr bwMode="auto">
            <a:xfrm rot="16200000" flipV="1">
              <a:off x="11730489" y="5730620"/>
              <a:ext cx="202049" cy="203513"/>
            </a:xfrm>
            <a:custGeom>
              <a:avLst/>
              <a:gdLst>
                <a:gd name="T0" fmla="*/ 0 w 138"/>
                <a:gd name="T1" fmla="*/ 70 h 139"/>
                <a:gd name="T2" fmla="*/ 0 w 138"/>
                <a:gd name="T3" fmla="*/ 70 h 139"/>
                <a:gd name="T4" fmla="*/ 1 w 138"/>
                <a:gd name="T5" fmla="*/ 55 h 139"/>
                <a:gd name="T6" fmla="*/ 4 w 138"/>
                <a:gd name="T7" fmla="*/ 43 h 139"/>
                <a:gd name="T8" fmla="*/ 10 w 138"/>
                <a:gd name="T9" fmla="*/ 30 h 139"/>
                <a:gd name="T10" fmla="*/ 19 w 138"/>
                <a:gd name="T11" fmla="*/ 20 h 139"/>
                <a:gd name="T12" fmla="*/ 30 w 138"/>
                <a:gd name="T13" fmla="*/ 12 h 139"/>
                <a:gd name="T14" fmla="*/ 42 w 138"/>
                <a:gd name="T15" fmla="*/ 6 h 139"/>
                <a:gd name="T16" fmla="*/ 55 w 138"/>
                <a:gd name="T17" fmla="*/ 1 h 139"/>
                <a:gd name="T18" fmla="*/ 68 w 138"/>
                <a:gd name="T19" fmla="*/ 0 h 139"/>
                <a:gd name="T20" fmla="*/ 68 w 138"/>
                <a:gd name="T21" fmla="*/ 0 h 139"/>
                <a:gd name="T22" fmla="*/ 82 w 138"/>
                <a:gd name="T23" fmla="*/ 1 h 139"/>
                <a:gd name="T24" fmla="*/ 96 w 138"/>
                <a:gd name="T25" fmla="*/ 6 h 139"/>
                <a:gd name="T26" fmla="*/ 108 w 138"/>
                <a:gd name="T27" fmla="*/ 12 h 139"/>
                <a:gd name="T28" fmla="*/ 117 w 138"/>
                <a:gd name="T29" fmla="*/ 20 h 139"/>
                <a:gd name="T30" fmla="*/ 126 w 138"/>
                <a:gd name="T31" fmla="*/ 30 h 139"/>
                <a:gd name="T32" fmla="*/ 132 w 138"/>
                <a:gd name="T33" fmla="*/ 43 h 139"/>
                <a:gd name="T34" fmla="*/ 137 w 138"/>
                <a:gd name="T35" fmla="*/ 55 h 139"/>
                <a:gd name="T36" fmla="*/ 138 w 138"/>
                <a:gd name="T37" fmla="*/ 70 h 139"/>
                <a:gd name="T38" fmla="*/ 138 w 138"/>
                <a:gd name="T39" fmla="*/ 70 h 139"/>
                <a:gd name="T40" fmla="*/ 137 w 138"/>
                <a:gd name="T41" fmla="*/ 84 h 139"/>
                <a:gd name="T42" fmla="*/ 132 w 138"/>
                <a:gd name="T43" fmla="*/ 96 h 139"/>
                <a:gd name="T44" fmla="*/ 126 w 138"/>
                <a:gd name="T45" fmla="*/ 108 h 139"/>
                <a:gd name="T46" fmla="*/ 117 w 138"/>
                <a:gd name="T47" fmla="*/ 119 h 139"/>
                <a:gd name="T48" fmla="*/ 108 w 138"/>
                <a:gd name="T49" fmla="*/ 126 h 139"/>
                <a:gd name="T50" fmla="*/ 96 w 138"/>
                <a:gd name="T51" fmla="*/ 134 h 139"/>
                <a:gd name="T52" fmla="*/ 82 w 138"/>
                <a:gd name="T53" fmla="*/ 137 h 139"/>
                <a:gd name="T54" fmla="*/ 68 w 138"/>
                <a:gd name="T55" fmla="*/ 139 h 139"/>
                <a:gd name="T56" fmla="*/ 68 w 138"/>
                <a:gd name="T57" fmla="*/ 139 h 139"/>
                <a:gd name="T58" fmla="*/ 55 w 138"/>
                <a:gd name="T59" fmla="*/ 137 h 139"/>
                <a:gd name="T60" fmla="*/ 42 w 138"/>
                <a:gd name="T61" fmla="*/ 134 h 139"/>
                <a:gd name="T62" fmla="*/ 30 w 138"/>
                <a:gd name="T63" fmla="*/ 126 h 139"/>
                <a:gd name="T64" fmla="*/ 19 w 138"/>
                <a:gd name="T65" fmla="*/ 119 h 139"/>
                <a:gd name="T66" fmla="*/ 10 w 138"/>
                <a:gd name="T67" fmla="*/ 108 h 139"/>
                <a:gd name="T68" fmla="*/ 4 w 138"/>
                <a:gd name="T69" fmla="*/ 96 h 139"/>
                <a:gd name="T70" fmla="*/ 1 w 138"/>
                <a:gd name="T71" fmla="*/ 84 h 139"/>
                <a:gd name="T72" fmla="*/ 0 w 138"/>
                <a:gd name="T73" fmla="*/ 70 h 139"/>
                <a:gd name="T74" fmla="*/ 0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0" y="70"/>
                  </a:moveTo>
                  <a:lnTo>
                    <a:pt x="0" y="70"/>
                  </a:lnTo>
                  <a:lnTo>
                    <a:pt x="1" y="55"/>
                  </a:lnTo>
                  <a:lnTo>
                    <a:pt x="4" y="43"/>
                  </a:lnTo>
                  <a:lnTo>
                    <a:pt x="10" y="30"/>
                  </a:lnTo>
                  <a:lnTo>
                    <a:pt x="19" y="20"/>
                  </a:lnTo>
                  <a:lnTo>
                    <a:pt x="30" y="12"/>
                  </a:lnTo>
                  <a:lnTo>
                    <a:pt x="42" y="6"/>
                  </a:lnTo>
                  <a:lnTo>
                    <a:pt x="55" y="1"/>
                  </a:lnTo>
                  <a:lnTo>
                    <a:pt x="68" y="0"/>
                  </a:lnTo>
                  <a:lnTo>
                    <a:pt x="68" y="0"/>
                  </a:lnTo>
                  <a:lnTo>
                    <a:pt x="82" y="1"/>
                  </a:lnTo>
                  <a:lnTo>
                    <a:pt x="96" y="6"/>
                  </a:lnTo>
                  <a:lnTo>
                    <a:pt x="108" y="12"/>
                  </a:lnTo>
                  <a:lnTo>
                    <a:pt x="117" y="20"/>
                  </a:lnTo>
                  <a:lnTo>
                    <a:pt x="126" y="30"/>
                  </a:lnTo>
                  <a:lnTo>
                    <a:pt x="132" y="43"/>
                  </a:lnTo>
                  <a:lnTo>
                    <a:pt x="137" y="55"/>
                  </a:lnTo>
                  <a:lnTo>
                    <a:pt x="138" y="70"/>
                  </a:lnTo>
                  <a:lnTo>
                    <a:pt x="138" y="70"/>
                  </a:lnTo>
                  <a:lnTo>
                    <a:pt x="137" y="84"/>
                  </a:lnTo>
                  <a:lnTo>
                    <a:pt x="132" y="96"/>
                  </a:lnTo>
                  <a:lnTo>
                    <a:pt x="126" y="108"/>
                  </a:lnTo>
                  <a:lnTo>
                    <a:pt x="117" y="119"/>
                  </a:lnTo>
                  <a:lnTo>
                    <a:pt x="108" y="126"/>
                  </a:lnTo>
                  <a:lnTo>
                    <a:pt x="96" y="134"/>
                  </a:lnTo>
                  <a:lnTo>
                    <a:pt x="82" y="137"/>
                  </a:lnTo>
                  <a:lnTo>
                    <a:pt x="68" y="139"/>
                  </a:lnTo>
                  <a:lnTo>
                    <a:pt x="68" y="139"/>
                  </a:lnTo>
                  <a:lnTo>
                    <a:pt x="55" y="137"/>
                  </a:lnTo>
                  <a:lnTo>
                    <a:pt x="42" y="134"/>
                  </a:lnTo>
                  <a:lnTo>
                    <a:pt x="30" y="126"/>
                  </a:lnTo>
                  <a:lnTo>
                    <a:pt x="19" y="119"/>
                  </a:lnTo>
                  <a:lnTo>
                    <a:pt x="10" y="108"/>
                  </a:lnTo>
                  <a:lnTo>
                    <a:pt x="4" y="96"/>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4" name="Freeform 33">
              <a:extLst>
                <a:ext uri="{FF2B5EF4-FFF2-40B4-BE49-F238E27FC236}">
                  <a16:creationId xmlns:a16="http://schemas.microsoft.com/office/drawing/2014/main" id="{85B2E631-7890-5D65-63F8-A1824DC68345}"/>
                </a:ext>
              </a:extLst>
            </p:cNvPr>
            <p:cNvSpPr>
              <a:spLocks/>
            </p:cNvSpPr>
            <p:nvPr/>
          </p:nvSpPr>
          <p:spPr bwMode="auto">
            <a:xfrm rot="16200000" flipV="1">
              <a:off x="10379838" y="4934008"/>
              <a:ext cx="203513" cy="203513"/>
            </a:xfrm>
            <a:custGeom>
              <a:avLst/>
              <a:gdLst>
                <a:gd name="T0" fmla="*/ 139 w 139"/>
                <a:gd name="T1" fmla="*/ 70 h 139"/>
                <a:gd name="T2" fmla="*/ 139 w 139"/>
                <a:gd name="T3" fmla="*/ 70 h 139"/>
                <a:gd name="T4" fmla="*/ 137 w 139"/>
                <a:gd name="T5" fmla="*/ 84 h 139"/>
                <a:gd name="T6" fmla="*/ 133 w 139"/>
                <a:gd name="T7" fmla="*/ 96 h 139"/>
                <a:gd name="T8" fmla="*/ 127 w 139"/>
                <a:gd name="T9" fmla="*/ 108 h 139"/>
                <a:gd name="T10" fmla="*/ 119 w 139"/>
                <a:gd name="T11" fmla="*/ 119 h 139"/>
                <a:gd name="T12" fmla="*/ 108 w 139"/>
                <a:gd name="T13" fmla="*/ 126 h 139"/>
                <a:gd name="T14" fmla="*/ 96 w 139"/>
                <a:gd name="T15" fmla="*/ 134 h 139"/>
                <a:gd name="T16" fmla="*/ 84 w 139"/>
                <a:gd name="T17" fmla="*/ 137 h 139"/>
                <a:gd name="T18" fmla="*/ 69 w 139"/>
                <a:gd name="T19" fmla="*/ 139 h 139"/>
                <a:gd name="T20" fmla="*/ 69 w 139"/>
                <a:gd name="T21" fmla="*/ 139 h 139"/>
                <a:gd name="T22" fmla="*/ 55 w 139"/>
                <a:gd name="T23" fmla="*/ 137 h 139"/>
                <a:gd name="T24" fmla="*/ 43 w 139"/>
                <a:gd name="T25" fmla="*/ 134 h 139"/>
                <a:gd name="T26" fmla="*/ 31 w 139"/>
                <a:gd name="T27" fmla="*/ 126 h 139"/>
                <a:gd name="T28" fmla="*/ 20 w 139"/>
                <a:gd name="T29" fmla="*/ 119 h 139"/>
                <a:gd name="T30" fmla="*/ 12 w 139"/>
                <a:gd name="T31" fmla="*/ 108 h 139"/>
                <a:gd name="T32" fmla="*/ 5 w 139"/>
                <a:gd name="T33" fmla="*/ 96 h 139"/>
                <a:gd name="T34" fmla="*/ 2 w 139"/>
                <a:gd name="T35" fmla="*/ 84 h 139"/>
                <a:gd name="T36" fmla="*/ 0 w 139"/>
                <a:gd name="T37" fmla="*/ 70 h 139"/>
                <a:gd name="T38" fmla="*/ 0 w 139"/>
                <a:gd name="T39" fmla="*/ 70 h 139"/>
                <a:gd name="T40" fmla="*/ 2 w 139"/>
                <a:gd name="T41" fmla="*/ 56 h 139"/>
                <a:gd name="T42" fmla="*/ 5 w 139"/>
                <a:gd name="T43" fmla="*/ 43 h 139"/>
                <a:gd name="T44" fmla="*/ 12 w 139"/>
                <a:gd name="T45" fmla="*/ 30 h 139"/>
                <a:gd name="T46" fmla="*/ 20 w 139"/>
                <a:gd name="T47" fmla="*/ 20 h 139"/>
                <a:gd name="T48" fmla="*/ 31 w 139"/>
                <a:gd name="T49" fmla="*/ 12 h 139"/>
                <a:gd name="T50" fmla="*/ 43 w 139"/>
                <a:gd name="T51" fmla="*/ 6 h 139"/>
                <a:gd name="T52" fmla="*/ 55 w 139"/>
                <a:gd name="T53" fmla="*/ 1 h 139"/>
                <a:gd name="T54" fmla="*/ 69 w 139"/>
                <a:gd name="T55" fmla="*/ 0 h 139"/>
                <a:gd name="T56" fmla="*/ 69 w 139"/>
                <a:gd name="T57" fmla="*/ 0 h 139"/>
                <a:gd name="T58" fmla="*/ 84 w 139"/>
                <a:gd name="T59" fmla="*/ 1 h 139"/>
                <a:gd name="T60" fmla="*/ 96 w 139"/>
                <a:gd name="T61" fmla="*/ 6 h 139"/>
                <a:gd name="T62" fmla="*/ 108 w 139"/>
                <a:gd name="T63" fmla="*/ 12 h 139"/>
                <a:gd name="T64" fmla="*/ 119 w 139"/>
                <a:gd name="T65" fmla="*/ 20 h 139"/>
                <a:gd name="T66" fmla="*/ 127 w 139"/>
                <a:gd name="T67" fmla="*/ 30 h 139"/>
                <a:gd name="T68" fmla="*/ 133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lnTo>
                    <a:pt x="2" y="56"/>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5" name="Freeform 33">
              <a:extLst>
                <a:ext uri="{FF2B5EF4-FFF2-40B4-BE49-F238E27FC236}">
                  <a16:creationId xmlns:a16="http://schemas.microsoft.com/office/drawing/2014/main" id="{D739F724-E009-91C0-0571-4565DECDB863}"/>
                </a:ext>
              </a:extLst>
            </p:cNvPr>
            <p:cNvSpPr>
              <a:spLocks/>
            </p:cNvSpPr>
            <p:nvPr/>
          </p:nvSpPr>
          <p:spPr bwMode="auto">
            <a:xfrm rot="16200000" flipV="1">
              <a:off x="10373249" y="5586330"/>
              <a:ext cx="203513" cy="203513"/>
            </a:xfrm>
            <a:custGeom>
              <a:avLst/>
              <a:gdLst>
                <a:gd name="T0" fmla="*/ 139 w 139"/>
                <a:gd name="T1" fmla="*/ 70 h 139"/>
                <a:gd name="T2" fmla="*/ 139 w 139"/>
                <a:gd name="T3" fmla="*/ 70 h 139"/>
                <a:gd name="T4" fmla="*/ 137 w 139"/>
                <a:gd name="T5" fmla="*/ 84 h 139"/>
                <a:gd name="T6" fmla="*/ 133 w 139"/>
                <a:gd name="T7" fmla="*/ 96 h 139"/>
                <a:gd name="T8" fmla="*/ 127 w 139"/>
                <a:gd name="T9" fmla="*/ 108 h 139"/>
                <a:gd name="T10" fmla="*/ 119 w 139"/>
                <a:gd name="T11" fmla="*/ 119 h 139"/>
                <a:gd name="T12" fmla="*/ 108 w 139"/>
                <a:gd name="T13" fmla="*/ 126 h 139"/>
                <a:gd name="T14" fmla="*/ 96 w 139"/>
                <a:gd name="T15" fmla="*/ 134 h 139"/>
                <a:gd name="T16" fmla="*/ 84 w 139"/>
                <a:gd name="T17" fmla="*/ 137 h 139"/>
                <a:gd name="T18" fmla="*/ 69 w 139"/>
                <a:gd name="T19" fmla="*/ 139 h 139"/>
                <a:gd name="T20" fmla="*/ 69 w 139"/>
                <a:gd name="T21" fmla="*/ 139 h 139"/>
                <a:gd name="T22" fmla="*/ 55 w 139"/>
                <a:gd name="T23" fmla="*/ 137 h 139"/>
                <a:gd name="T24" fmla="*/ 43 w 139"/>
                <a:gd name="T25" fmla="*/ 134 h 139"/>
                <a:gd name="T26" fmla="*/ 31 w 139"/>
                <a:gd name="T27" fmla="*/ 126 h 139"/>
                <a:gd name="T28" fmla="*/ 20 w 139"/>
                <a:gd name="T29" fmla="*/ 119 h 139"/>
                <a:gd name="T30" fmla="*/ 12 w 139"/>
                <a:gd name="T31" fmla="*/ 108 h 139"/>
                <a:gd name="T32" fmla="*/ 5 w 139"/>
                <a:gd name="T33" fmla="*/ 96 h 139"/>
                <a:gd name="T34" fmla="*/ 2 w 139"/>
                <a:gd name="T35" fmla="*/ 84 h 139"/>
                <a:gd name="T36" fmla="*/ 0 w 139"/>
                <a:gd name="T37" fmla="*/ 70 h 139"/>
                <a:gd name="T38" fmla="*/ 0 w 139"/>
                <a:gd name="T39" fmla="*/ 70 h 139"/>
                <a:gd name="T40" fmla="*/ 2 w 139"/>
                <a:gd name="T41" fmla="*/ 56 h 139"/>
                <a:gd name="T42" fmla="*/ 5 w 139"/>
                <a:gd name="T43" fmla="*/ 43 h 139"/>
                <a:gd name="T44" fmla="*/ 12 w 139"/>
                <a:gd name="T45" fmla="*/ 30 h 139"/>
                <a:gd name="T46" fmla="*/ 20 w 139"/>
                <a:gd name="T47" fmla="*/ 20 h 139"/>
                <a:gd name="T48" fmla="*/ 31 w 139"/>
                <a:gd name="T49" fmla="*/ 12 h 139"/>
                <a:gd name="T50" fmla="*/ 43 w 139"/>
                <a:gd name="T51" fmla="*/ 6 h 139"/>
                <a:gd name="T52" fmla="*/ 55 w 139"/>
                <a:gd name="T53" fmla="*/ 1 h 139"/>
                <a:gd name="T54" fmla="*/ 69 w 139"/>
                <a:gd name="T55" fmla="*/ 0 h 139"/>
                <a:gd name="T56" fmla="*/ 69 w 139"/>
                <a:gd name="T57" fmla="*/ 0 h 139"/>
                <a:gd name="T58" fmla="*/ 84 w 139"/>
                <a:gd name="T59" fmla="*/ 1 h 139"/>
                <a:gd name="T60" fmla="*/ 96 w 139"/>
                <a:gd name="T61" fmla="*/ 6 h 139"/>
                <a:gd name="T62" fmla="*/ 108 w 139"/>
                <a:gd name="T63" fmla="*/ 12 h 139"/>
                <a:gd name="T64" fmla="*/ 119 w 139"/>
                <a:gd name="T65" fmla="*/ 20 h 139"/>
                <a:gd name="T66" fmla="*/ 127 w 139"/>
                <a:gd name="T67" fmla="*/ 30 h 139"/>
                <a:gd name="T68" fmla="*/ 133 w 139"/>
                <a:gd name="T69" fmla="*/ 43 h 139"/>
                <a:gd name="T70" fmla="*/ 137 w 139"/>
                <a:gd name="T71" fmla="*/ 56 h 139"/>
                <a:gd name="T72" fmla="*/ 139 w 139"/>
                <a:gd name="T73" fmla="*/ 70 h 139"/>
                <a:gd name="T74" fmla="*/ 139 w 1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70"/>
                  </a:moveTo>
                  <a:lnTo>
                    <a:pt x="139" y="70"/>
                  </a:lnTo>
                  <a:lnTo>
                    <a:pt x="137" y="84"/>
                  </a:lnTo>
                  <a:lnTo>
                    <a:pt x="133" y="96"/>
                  </a:lnTo>
                  <a:lnTo>
                    <a:pt x="127" y="108"/>
                  </a:lnTo>
                  <a:lnTo>
                    <a:pt x="119" y="119"/>
                  </a:lnTo>
                  <a:lnTo>
                    <a:pt x="108" y="126"/>
                  </a:lnTo>
                  <a:lnTo>
                    <a:pt x="96" y="134"/>
                  </a:lnTo>
                  <a:lnTo>
                    <a:pt x="84" y="137"/>
                  </a:lnTo>
                  <a:lnTo>
                    <a:pt x="69" y="139"/>
                  </a:lnTo>
                  <a:lnTo>
                    <a:pt x="69" y="139"/>
                  </a:lnTo>
                  <a:lnTo>
                    <a:pt x="55" y="137"/>
                  </a:lnTo>
                  <a:lnTo>
                    <a:pt x="43" y="134"/>
                  </a:lnTo>
                  <a:lnTo>
                    <a:pt x="31" y="126"/>
                  </a:lnTo>
                  <a:lnTo>
                    <a:pt x="20" y="119"/>
                  </a:lnTo>
                  <a:lnTo>
                    <a:pt x="12" y="108"/>
                  </a:lnTo>
                  <a:lnTo>
                    <a:pt x="5" y="96"/>
                  </a:lnTo>
                  <a:lnTo>
                    <a:pt x="2" y="84"/>
                  </a:lnTo>
                  <a:lnTo>
                    <a:pt x="0" y="70"/>
                  </a:lnTo>
                  <a:lnTo>
                    <a:pt x="0" y="70"/>
                  </a:lnTo>
                  <a:lnTo>
                    <a:pt x="2" y="56"/>
                  </a:lnTo>
                  <a:lnTo>
                    <a:pt x="5" y="43"/>
                  </a:lnTo>
                  <a:lnTo>
                    <a:pt x="12" y="30"/>
                  </a:lnTo>
                  <a:lnTo>
                    <a:pt x="20" y="20"/>
                  </a:lnTo>
                  <a:lnTo>
                    <a:pt x="31" y="12"/>
                  </a:lnTo>
                  <a:lnTo>
                    <a:pt x="43" y="6"/>
                  </a:lnTo>
                  <a:lnTo>
                    <a:pt x="55" y="1"/>
                  </a:lnTo>
                  <a:lnTo>
                    <a:pt x="69" y="0"/>
                  </a:lnTo>
                  <a:lnTo>
                    <a:pt x="69" y="0"/>
                  </a:lnTo>
                  <a:lnTo>
                    <a:pt x="84" y="1"/>
                  </a:lnTo>
                  <a:lnTo>
                    <a:pt x="96" y="6"/>
                  </a:lnTo>
                  <a:lnTo>
                    <a:pt x="108" y="12"/>
                  </a:lnTo>
                  <a:lnTo>
                    <a:pt x="119" y="20"/>
                  </a:lnTo>
                  <a:lnTo>
                    <a:pt x="127" y="30"/>
                  </a:lnTo>
                  <a:lnTo>
                    <a:pt x="133" y="43"/>
                  </a:lnTo>
                  <a:lnTo>
                    <a:pt x="137" y="56"/>
                  </a:lnTo>
                  <a:lnTo>
                    <a:pt x="139" y="70"/>
                  </a:lnTo>
                  <a:lnTo>
                    <a:pt x="139"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6" name="Line 38">
              <a:extLst>
                <a:ext uri="{FF2B5EF4-FFF2-40B4-BE49-F238E27FC236}">
                  <a16:creationId xmlns:a16="http://schemas.microsoft.com/office/drawing/2014/main" id="{688C8365-D8CF-E8EC-3B09-7C9F9F080D75}"/>
                </a:ext>
              </a:extLst>
            </p:cNvPr>
            <p:cNvSpPr>
              <a:spLocks noChangeShapeType="1"/>
            </p:cNvSpPr>
            <p:nvPr/>
          </p:nvSpPr>
          <p:spPr bwMode="auto">
            <a:xfrm rot="16200000" flipV="1">
              <a:off x="135220" y="5325717"/>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7" name="Freeform 6">
              <a:extLst>
                <a:ext uri="{FF2B5EF4-FFF2-40B4-BE49-F238E27FC236}">
                  <a16:creationId xmlns:a16="http://schemas.microsoft.com/office/drawing/2014/main" id="{E076D631-7658-9CF0-3018-F330E2DD4AA0}"/>
                </a:ext>
              </a:extLst>
            </p:cNvPr>
            <p:cNvSpPr>
              <a:spLocks/>
            </p:cNvSpPr>
            <p:nvPr/>
          </p:nvSpPr>
          <p:spPr bwMode="auto">
            <a:xfrm rot="16200000" flipV="1">
              <a:off x="497590" y="4759834"/>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8" name="Line 15">
              <a:extLst>
                <a:ext uri="{FF2B5EF4-FFF2-40B4-BE49-F238E27FC236}">
                  <a16:creationId xmlns:a16="http://schemas.microsoft.com/office/drawing/2014/main" id="{862EF8FE-E2E2-757A-2D40-0961D2FC8482}"/>
                </a:ext>
              </a:extLst>
            </p:cNvPr>
            <p:cNvSpPr>
              <a:spLocks noChangeShapeType="1"/>
            </p:cNvSpPr>
            <p:nvPr/>
          </p:nvSpPr>
          <p:spPr bwMode="auto">
            <a:xfrm rot="16200000" flipV="1">
              <a:off x="4323357" y="5409172"/>
              <a:ext cx="1166905" cy="1466"/>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99" name="Freeform 6">
              <a:extLst>
                <a:ext uri="{FF2B5EF4-FFF2-40B4-BE49-F238E27FC236}">
                  <a16:creationId xmlns:a16="http://schemas.microsoft.com/office/drawing/2014/main" id="{A0BA7148-A26A-2665-90F7-D257D8A412A2}"/>
                </a:ext>
              </a:extLst>
            </p:cNvPr>
            <p:cNvSpPr>
              <a:spLocks/>
            </p:cNvSpPr>
            <p:nvPr/>
          </p:nvSpPr>
          <p:spPr bwMode="auto">
            <a:xfrm rot="16200000" flipV="1">
              <a:off x="4806517" y="4747884"/>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0" name="Freeform 67">
              <a:extLst>
                <a:ext uri="{FF2B5EF4-FFF2-40B4-BE49-F238E27FC236}">
                  <a16:creationId xmlns:a16="http://schemas.microsoft.com/office/drawing/2014/main" id="{9B1FB588-CBD8-68B2-CEC8-8C251EE03E41}"/>
                </a:ext>
              </a:extLst>
            </p:cNvPr>
            <p:cNvSpPr>
              <a:spLocks/>
            </p:cNvSpPr>
            <p:nvPr/>
          </p:nvSpPr>
          <p:spPr bwMode="auto">
            <a:xfrm rot="16200000" flipV="1">
              <a:off x="9734078" y="4803831"/>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1" name="Line 72">
              <a:extLst>
                <a:ext uri="{FF2B5EF4-FFF2-40B4-BE49-F238E27FC236}">
                  <a16:creationId xmlns:a16="http://schemas.microsoft.com/office/drawing/2014/main" id="{2C00F85C-102D-C113-3DBD-17328BBAD060}"/>
                </a:ext>
              </a:extLst>
            </p:cNvPr>
            <p:cNvSpPr>
              <a:spLocks noChangeShapeType="1"/>
            </p:cNvSpPr>
            <p:nvPr/>
          </p:nvSpPr>
          <p:spPr bwMode="auto">
            <a:xfrm rot="16200000" flipH="1" flipV="1">
              <a:off x="7064050" y="5391543"/>
              <a:ext cx="928252" cy="0"/>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Open Sans"/>
                  <a:cs typeface="Calibri"/>
                  <a:sym typeface="Open Sans"/>
                </a:rPr>
                <a:t>v</a:t>
              </a:r>
            </a:p>
          </p:txBody>
        </p:sp>
        <p:sp>
          <p:nvSpPr>
            <p:cNvPr id="102" name="Freeform 67">
              <a:extLst>
                <a:ext uri="{FF2B5EF4-FFF2-40B4-BE49-F238E27FC236}">
                  <a16:creationId xmlns:a16="http://schemas.microsoft.com/office/drawing/2014/main" id="{837F2FF3-5BB4-BB10-5303-B0517AB84ABB}"/>
                </a:ext>
              </a:extLst>
            </p:cNvPr>
            <p:cNvSpPr>
              <a:spLocks/>
            </p:cNvSpPr>
            <p:nvPr/>
          </p:nvSpPr>
          <p:spPr bwMode="auto">
            <a:xfrm rot="16200000" flipV="1">
              <a:off x="7427150" y="4819936"/>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3" name="Freeform 9">
              <a:extLst>
                <a:ext uri="{FF2B5EF4-FFF2-40B4-BE49-F238E27FC236}">
                  <a16:creationId xmlns:a16="http://schemas.microsoft.com/office/drawing/2014/main" id="{63FC2727-582A-7115-4D4F-0DE02C85AEA8}"/>
                </a:ext>
              </a:extLst>
            </p:cNvPr>
            <p:cNvSpPr>
              <a:spLocks/>
            </p:cNvSpPr>
            <p:nvPr/>
          </p:nvSpPr>
          <p:spPr bwMode="auto">
            <a:xfrm rot="16200000" flipV="1">
              <a:off x="486258" y="5701997"/>
              <a:ext cx="202049" cy="204977"/>
            </a:xfrm>
            <a:custGeom>
              <a:avLst/>
              <a:gdLst>
                <a:gd name="T0" fmla="*/ 138 w 138"/>
                <a:gd name="T1" fmla="*/ 70 h 140"/>
                <a:gd name="T2" fmla="*/ 138 w 138"/>
                <a:gd name="T3" fmla="*/ 70 h 140"/>
                <a:gd name="T4" fmla="*/ 137 w 138"/>
                <a:gd name="T5" fmla="*/ 84 h 140"/>
                <a:gd name="T6" fmla="*/ 132 w 138"/>
                <a:gd name="T7" fmla="*/ 97 h 140"/>
                <a:gd name="T8" fmla="*/ 126 w 138"/>
                <a:gd name="T9" fmla="*/ 108 h 140"/>
                <a:gd name="T10" fmla="*/ 117 w 138"/>
                <a:gd name="T11" fmla="*/ 119 h 140"/>
                <a:gd name="T12" fmla="*/ 108 w 138"/>
                <a:gd name="T13" fmla="*/ 128 h 140"/>
                <a:gd name="T14" fmla="*/ 96 w 138"/>
                <a:gd name="T15" fmla="*/ 134 h 140"/>
                <a:gd name="T16" fmla="*/ 82 w 138"/>
                <a:gd name="T17" fmla="*/ 139 h 140"/>
                <a:gd name="T18" fmla="*/ 68 w 138"/>
                <a:gd name="T19" fmla="*/ 140 h 140"/>
                <a:gd name="T20" fmla="*/ 68 w 138"/>
                <a:gd name="T21" fmla="*/ 140 h 140"/>
                <a:gd name="T22" fmla="*/ 55 w 138"/>
                <a:gd name="T23" fmla="*/ 139 h 140"/>
                <a:gd name="T24" fmla="*/ 42 w 138"/>
                <a:gd name="T25" fmla="*/ 134 h 140"/>
                <a:gd name="T26" fmla="*/ 30 w 138"/>
                <a:gd name="T27" fmla="*/ 128 h 140"/>
                <a:gd name="T28" fmla="*/ 19 w 138"/>
                <a:gd name="T29" fmla="*/ 119 h 140"/>
                <a:gd name="T30" fmla="*/ 10 w 138"/>
                <a:gd name="T31" fmla="*/ 108 h 140"/>
                <a:gd name="T32" fmla="*/ 4 w 138"/>
                <a:gd name="T33" fmla="*/ 97 h 140"/>
                <a:gd name="T34" fmla="*/ 1 w 138"/>
                <a:gd name="T35" fmla="*/ 84 h 140"/>
                <a:gd name="T36" fmla="*/ 0 w 138"/>
                <a:gd name="T37" fmla="*/ 70 h 140"/>
                <a:gd name="T38" fmla="*/ 0 w 138"/>
                <a:gd name="T39" fmla="*/ 70 h 140"/>
                <a:gd name="T40" fmla="*/ 1 w 138"/>
                <a:gd name="T41" fmla="*/ 56 h 140"/>
                <a:gd name="T42" fmla="*/ 4 w 138"/>
                <a:gd name="T43" fmla="*/ 43 h 140"/>
                <a:gd name="T44" fmla="*/ 10 w 138"/>
                <a:gd name="T45" fmla="*/ 32 h 140"/>
                <a:gd name="T46" fmla="*/ 19 w 138"/>
                <a:gd name="T47" fmla="*/ 21 h 140"/>
                <a:gd name="T48" fmla="*/ 30 w 138"/>
                <a:gd name="T49" fmla="*/ 12 h 140"/>
                <a:gd name="T50" fmla="*/ 42 w 138"/>
                <a:gd name="T51" fmla="*/ 6 h 140"/>
                <a:gd name="T52" fmla="*/ 55 w 138"/>
                <a:gd name="T53" fmla="*/ 1 h 140"/>
                <a:gd name="T54" fmla="*/ 68 w 138"/>
                <a:gd name="T55" fmla="*/ 0 h 140"/>
                <a:gd name="T56" fmla="*/ 68 w 138"/>
                <a:gd name="T57" fmla="*/ 0 h 140"/>
                <a:gd name="T58" fmla="*/ 82 w 138"/>
                <a:gd name="T59" fmla="*/ 1 h 140"/>
                <a:gd name="T60" fmla="*/ 96 w 138"/>
                <a:gd name="T61" fmla="*/ 6 h 140"/>
                <a:gd name="T62" fmla="*/ 108 w 138"/>
                <a:gd name="T63" fmla="*/ 12 h 140"/>
                <a:gd name="T64" fmla="*/ 117 w 138"/>
                <a:gd name="T65" fmla="*/ 21 h 140"/>
                <a:gd name="T66" fmla="*/ 126 w 138"/>
                <a:gd name="T67" fmla="*/ 32 h 140"/>
                <a:gd name="T68" fmla="*/ 132 w 138"/>
                <a:gd name="T69" fmla="*/ 43 h 140"/>
                <a:gd name="T70" fmla="*/ 137 w 138"/>
                <a:gd name="T71" fmla="*/ 56 h 140"/>
                <a:gd name="T72" fmla="*/ 138 w 138"/>
                <a:gd name="T73" fmla="*/ 70 h 140"/>
                <a:gd name="T74" fmla="*/ 138 w 138"/>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40">
                  <a:moveTo>
                    <a:pt x="138" y="70"/>
                  </a:moveTo>
                  <a:lnTo>
                    <a:pt x="138" y="70"/>
                  </a:lnTo>
                  <a:lnTo>
                    <a:pt x="137" y="84"/>
                  </a:lnTo>
                  <a:lnTo>
                    <a:pt x="132" y="97"/>
                  </a:lnTo>
                  <a:lnTo>
                    <a:pt x="126" y="108"/>
                  </a:lnTo>
                  <a:lnTo>
                    <a:pt x="117" y="119"/>
                  </a:lnTo>
                  <a:lnTo>
                    <a:pt x="108" y="128"/>
                  </a:lnTo>
                  <a:lnTo>
                    <a:pt x="96" y="134"/>
                  </a:lnTo>
                  <a:lnTo>
                    <a:pt x="82" y="139"/>
                  </a:lnTo>
                  <a:lnTo>
                    <a:pt x="68" y="140"/>
                  </a:lnTo>
                  <a:lnTo>
                    <a:pt x="68" y="140"/>
                  </a:lnTo>
                  <a:lnTo>
                    <a:pt x="55" y="139"/>
                  </a:lnTo>
                  <a:lnTo>
                    <a:pt x="42" y="134"/>
                  </a:lnTo>
                  <a:lnTo>
                    <a:pt x="30" y="128"/>
                  </a:lnTo>
                  <a:lnTo>
                    <a:pt x="19" y="119"/>
                  </a:lnTo>
                  <a:lnTo>
                    <a:pt x="10" y="108"/>
                  </a:lnTo>
                  <a:lnTo>
                    <a:pt x="4" y="97"/>
                  </a:lnTo>
                  <a:lnTo>
                    <a:pt x="1" y="84"/>
                  </a:lnTo>
                  <a:lnTo>
                    <a:pt x="0" y="70"/>
                  </a:lnTo>
                  <a:lnTo>
                    <a:pt x="0" y="70"/>
                  </a:lnTo>
                  <a:lnTo>
                    <a:pt x="1" y="56"/>
                  </a:lnTo>
                  <a:lnTo>
                    <a:pt x="4" y="43"/>
                  </a:lnTo>
                  <a:lnTo>
                    <a:pt x="10" y="32"/>
                  </a:lnTo>
                  <a:lnTo>
                    <a:pt x="19" y="21"/>
                  </a:lnTo>
                  <a:lnTo>
                    <a:pt x="30" y="12"/>
                  </a:lnTo>
                  <a:lnTo>
                    <a:pt x="42" y="6"/>
                  </a:lnTo>
                  <a:lnTo>
                    <a:pt x="55" y="1"/>
                  </a:lnTo>
                  <a:lnTo>
                    <a:pt x="68" y="0"/>
                  </a:lnTo>
                  <a:lnTo>
                    <a:pt x="68" y="0"/>
                  </a:lnTo>
                  <a:lnTo>
                    <a:pt x="82" y="1"/>
                  </a:lnTo>
                  <a:lnTo>
                    <a:pt x="96" y="6"/>
                  </a:lnTo>
                  <a:lnTo>
                    <a:pt x="108" y="12"/>
                  </a:lnTo>
                  <a:lnTo>
                    <a:pt x="117" y="21"/>
                  </a:lnTo>
                  <a:lnTo>
                    <a:pt x="126" y="32"/>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latin typeface="Open Sans"/>
                <a:cs typeface="Calibri"/>
                <a:sym typeface="Open Sans"/>
              </a:endParaRPr>
            </a:p>
          </p:txBody>
        </p:sp>
        <p:sp>
          <p:nvSpPr>
            <p:cNvPr id="104" name="Freeform 44">
              <a:extLst>
                <a:ext uri="{FF2B5EF4-FFF2-40B4-BE49-F238E27FC236}">
                  <a16:creationId xmlns:a16="http://schemas.microsoft.com/office/drawing/2014/main" id="{C7C1C0AA-8CE5-AEC9-695F-B7CB12C61BD0}"/>
                </a:ext>
              </a:extLst>
            </p:cNvPr>
            <p:cNvSpPr>
              <a:spLocks/>
            </p:cNvSpPr>
            <p:nvPr/>
          </p:nvSpPr>
          <p:spPr bwMode="auto">
            <a:xfrm rot="16200000" flipV="1">
              <a:off x="1330555" y="4731211"/>
              <a:ext cx="203513" cy="204977"/>
            </a:xfrm>
            <a:custGeom>
              <a:avLst/>
              <a:gdLst>
                <a:gd name="T0" fmla="*/ 0 w 139"/>
                <a:gd name="T1" fmla="*/ 70 h 140"/>
                <a:gd name="T2" fmla="*/ 0 w 139"/>
                <a:gd name="T3" fmla="*/ 70 h 140"/>
                <a:gd name="T4" fmla="*/ 2 w 139"/>
                <a:gd name="T5" fmla="*/ 56 h 140"/>
                <a:gd name="T6" fmla="*/ 5 w 139"/>
                <a:gd name="T7" fmla="*/ 43 h 140"/>
                <a:gd name="T8" fmla="*/ 12 w 139"/>
                <a:gd name="T9" fmla="*/ 32 h 140"/>
                <a:gd name="T10" fmla="*/ 20 w 139"/>
                <a:gd name="T11" fmla="*/ 21 h 140"/>
                <a:gd name="T12" fmla="*/ 31 w 139"/>
                <a:gd name="T13" fmla="*/ 12 h 140"/>
                <a:gd name="T14" fmla="*/ 43 w 139"/>
                <a:gd name="T15" fmla="*/ 6 h 140"/>
                <a:gd name="T16" fmla="*/ 55 w 139"/>
                <a:gd name="T17" fmla="*/ 1 h 140"/>
                <a:gd name="T18" fmla="*/ 69 w 139"/>
                <a:gd name="T19" fmla="*/ 0 h 140"/>
                <a:gd name="T20" fmla="*/ 69 w 139"/>
                <a:gd name="T21" fmla="*/ 0 h 140"/>
                <a:gd name="T22" fmla="*/ 84 w 139"/>
                <a:gd name="T23" fmla="*/ 1 h 140"/>
                <a:gd name="T24" fmla="*/ 96 w 139"/>
                <a:gd name="T25" fmla="*/ 6 h 140"/>
                <a:gd name="T26" fmla="*/ 108 w 139"/>
                <a:gd name="T27" fmla="*/ 12 h 140"/>
                <a:gd name="T28" fmla="*/ 119 w 139"/>
                <a:gd name="T29" fmla="*/ 21 h 140"/>
                <a:gd name="T30" fmla="*/ 127 w 139"/>
                <a:gd name="T31" fmla="*/ 32 h 140"/>
                <a:gd name="T32" fmla="*/ 133 w 139"/>
                <a:gd name="T33" fmla="*/ 43 h 140"/>
                <a:gd name="T34" fmla="*/ 137 w 139"/>
                <a:gd name="T35" fmla="*/ 56 h 140"/>
                <a:gd name="T36" fmla="*/ 139 w 139"/>
                <a:gd name="T37" fmla="*/ 70 h 140"/>
                <a:gd name="T38" fmla="*/ 139 w 139"/>
                <a:gd name="T39" fmla="*/ 70 h 140"/>
                <a:gd name="T40" fmla="*/ 137 w 139"/>
                <a:gd name="T41" fmla="*/ 84 h 140"/>
                <a:gd name="T42" fmla="*/ 133 w 139"/>
                <a:gd name="T43" fmla="*/ 97 h 140"/>
                <a:gd name="T44" fmla="*/ 127 w 139"/>
                <a:gd name="T45" fmla="*/ 108 h 140"/>
                <a:gd name="T46" fmla="*/ 119 w 139"/>
                <a:gd name="T47" fmla="*/ 119 h 140"/>
                <a:gd name="T48" fmla="*/ 108 w 139"/>
                <a:gd name="T49" fmla="*/ 128 h 140"/>
                <a:gd name="T50" fmla="*/ 96 w 139"/>
                <a:gd name="T51" fmla="*/ 134 h 140"/>
                <a:gd name="T52" fmla="*/ 84 w 139"/>
                <a:gd name="T53" fmla="*/ 139 h 140"/>
                <a:gd name="T54" fmla="*/ 69 w 139"/>
                <a:gd name="T55" fmla="*/ 140 h 140"/>
                <a:gd name="T56" fmla="*/ 69 w 139"/>
                <a:gd name="T57" fmla="*/ 140 h 140"/>
                <a:gd name="T58" fmla="*/ 55 w 139"/>
                <a:gd name="T59" fmla="*/ 139 h 140"/>
                <a:gd name="T60" fmla="*/ 43 w 139"/>
                <a:gd name="T61" fmla="*/ 134 h 140"/>
                <a:gd name="T62" fmla="*/ 31 w 139"/>
                <a:gd name="T63" fmla="*/ 128 h 140"/>
                <a:gd name="T64" fmla="*/ 20 w 139"/>
                <a:gd name="T65" fmla="*/ 119 h 140"/>
                <a:gd name="T66" fmla="*/ 12 w 139"/>
                <a:gd name="T67" fmla="*/ 108 h 140"/>
                <a:gd name="T68" fmla="*/ 5 w 139"/>
                <a:gd name="T69" fmla="*/ 97 h 140"/>
                <a:gd name="T70" fmla="*/ 2 w 139"/>
                <a:gd name="T71" fmla="*/ 84 h 140"/>
                <a:gd name="T72" fmla="*/ 0 w 139"/>
                <a:gd name="T73" fmla="*/ 70 h 140"/>
                <a:gd name="T74" fmla="*/ 0 w 139"/>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40">
                  <a:moveTo>
                    <a:pt x="0" y="70"/>
                  </a:moveTo>
                  <a:lnTo>
                    <a:pt x="0" y="70"/>
                  </a:lnTo>
                  <a:lnTo>
                    <a:pt x="2" y="56"/>
                  </a:lnTo>
                  <a:lnTo>
                    <a:pt x="5" y="43"/>
                  </a:lnTo>
                  <a:lnTo>
                    <a:pt x="12" y="32"/>
                  </a:lnTo>
                  <a:lnTo>
                    <a:pt x="20" y="21"/>
                  </a:lnTo>
                  <a:lnTo>
                    <a:pt x="31" y="12"/>
                  </a:lnTo>
                  <a:lnTo>
                    <a:pt x="43" y="6"/>
                  </a:lnTo>
                  <a:lnTo>
                    <a:pt x="55" y="1"/>
                  </a:lnTo>
                  <a:lnTo>
                    <a:pt x="69" y="0"/>
                  </a:lnTo>
                  <a:lnTo>
                    <a:pt x="69" y="0"/>
                  </a:lnTo>
                  <a:lnTo>
                    <a:pt x="84" y="1"/>
                  </a:lnTo>
                  <a:lnTo>
                    <a:pt x="96" y="6"/>
                  </a:lnTo>
                  <a:lnTo>
                    <a:pt x="108" y="12"/>
                  </a:lnTo>
                  <a:lnTo>
                    <a:pt x="119" y="21"/>
                  </a:lnTo>
                  <a:lnTo>
                    <a:pt x="127" y="32"/>
                  </a:lnTo>
                  <a:lnTo>
                    <a:pt x="133" y="43"/>
                  </a:lnTo>
                  <a:lnTo>
                    <a:pt x="137" y="56"/>
                  </a:lnTo>
                  <a:lnTo>
                    <a:pt x="139" y="70"/>
                  </a:lnTo>
                  <a:lnTo>
                    <a:pt x="139" y="70"/>
                  </a:lnTo>
                  <a:lnTo>
                    <a:pt x="137" y="84"/>
                  </a:lnTo>
                  <a:lnTo>
                    <a:pt x="133" y="97"/>
                  </a:lnTo>
                  <a:lnTo>
                    <a:pt x="127" y="108"/>
                  </a:lnTo>
                  <a:lnTo>
                    <a:pt x="119" y="119"/>
                  </a:lnTo>
                  <a:lnTo>
                    <a:pt x="108" y="128"/>
                  </a:lnTo>
                  <a:lnTo>
                    <a:pt x="96" y="134"/>
                  </a:lnTo>
                  <a:lnTo>
                    <a:pt x="84" y="139"/>
                  </a:lnTo>
                  <a:lnTo>
                    <a:pt x="69" y="140"/>
                  </a:lnTo>
                  <a:lnTo>
                    <a:pt x="69" y="140"/>
                  </a:lnTo>
                  <a:lnTo>
                    <a:pt x="55" y="139"/>
                  </a:lnTo>
                  <a:lnTo>
                    <a:pt x="43" y="134"/>
                  </a:lnTo>
                  <a:lnTo>
                    <a:pt x="31" y="128"/>
                  </a:lnTo>
                  <a:lnTo>
                    <a:pt x="20" y="119"/>
                  </a:lnTo>
                  <a:lnTo>
                    <a:pt x="12" y="108"/>
                  </a:lnTo>
                  <a:lnTo>
                    <a:pt x="5" y="97"/>
                  </a:lnTo>
                  <a:lnTo>
                    <a:pt x="2"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5" name="Freeform 6">
              <a:extLst>
                <a:ext uri="{FF2B5EF4-FFF2-40B4-BE49-F238E27FC236}">
                  <a16:creationId xmlns:a16="http://schemas.microsoft.com/office/drawing/2014/main" id="{1D736FA6-5549-D08B-C7F0-FB895B07FC26}"/>
                </a:ext>
              </a:extLst>
            </p:cNvPr>
            <p:cNvSpPr>
              <a:spLocks/>
            </p:cNvSpPr>
            <p:nvPr/>
          </p:nvSpPr>
          <p:spPr bwMode="auto">
            <a:xfrm rot="16200000" flipV="1">
              <a:off x="758586" y="5810020"/>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6" name="Line 71">
              <a:extLst>
                <a:ext uri="{FF2B5EF4-FFF2-40B4-BE49-F238E27FC236}">
                  <a16:creationId xmlns:a16="http://schemas.microsoft.com/office/drawing/2014/main" id="{C24B3E74-19DB-1538-C9CA-7D976C94071C}"/>
                </a:ext>
              </a:extLst>
            </p:cNvPr>
            <p:cNvSpPr>
              <a:spLocks noChangeShapeType="1"/>
            </p:cNvSpPr>
            <p:nvPr/>
          </p:nvSpPr>
          <p:spPr bwMode="auto">
            <a:xfrm rot="16200000" flipH="1" flipV="1">
              <a:off x="2612384" y="5393076"/>
              <a:ext cx="1108339"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7" name="Freeform 63">
              <a:extLst>
                <a:ext uri="{FF2B5EF4-FFF2-40B4-BE49-F238E27FC236}">
                  <a16:creationId xmlns:a16="http://schemas.microsoft.com/office/drawing/2014/main" id="{A00FB07C-A3BC-EEA0-A3DA-052572F47ABB}"/>
                </a:ext>
              </a:extLst>
            </p:cNvPr>
            <p:cNvSpPr>
              <a:spLocks/>
            </p:cNvSpPr>
            <p:nvPr/>
          </p:nvSpPr>
          <p:spPr bwMode="auto">
            <a:xfrm rot="16200000" flipV="1">
              <a:off x="3064065" y="4713699"/>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8" name="Freeform 63">
              <a:extLst>
                <a:ext uri="{FF2B5EF4-FFF2-40B4-BE49-F238E27FC236}">
                  <a16:creationId xmlns:a16="http://schemas.microsoft.com/office/drawing/2014/main" id="{00720F8E-0C14-27E6-AAD1-5D03F36162AD}"/>
                </a:ext>
              </a:extLst>
            </p:cNvPr>
            <p:cNvSpPr>
              <a:spLocks/>
            </p:cNvSpPr>
            <p:nvPr/>
          </p:nvSpPr>
          <p:spPr bwMode="auto">
            <a:xfrm rot="16200000" flipV="1">
              <a:off x="3064065" y="5861665"/>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09" name="Freeform 63">
              <a:extLst>
                <a:ext uri="{FF2B5EF4-FFF2-40B4-BE49-F238E27FC236}">
                  <a16:creationId xmlns:a16="http://schemas.microsoft.com/office/drawing/2014/main" id="{F3166B7D-82F4-5B3B-2B28-25E6E0C351E3}"/>
                </a:ext>
              </a:extLst>
            </p:cNvPr>
            <p:cNvSpPr>
              <a:spLocks/>
            </p:cNvSpPr>
            <p:nvPr/>
          </p:nvSpPr>
          <p:spPr bwMode="auto">
            <a:xfrm rot="16200000" flipV="1">
              <a:off x="2265423" y="4990433"/>
              <a:ext cx="203513" cy="203513"/>
            </a:xfrm>
            <a:custGeom>
              <a:avLst/>
              <a:gdLst>
                <a:gd name="T0" fmla="*/ 0 w 139"/>
                <a:gd name="T1" fmla="*/ 69 h 139"/>
                <a:gd name="T2" fmla="*/ 0 w 139"/>
                <a:gd name="T3" fmla="*/ 69 h 139"/>
                <a:gd name="T4" fmla="*/ 2 w 139"/>
                <a:gd name="T5" fmla="*/ 55 h 139"/>
                <a:gd name="T6" fmla="*/ 6 w 139"/>
                <a:gd name="T7" fmla="*/ 41 h 139"/>
                <a:gd name="T8" fmla="*/ 12 w 139"/>
                <a:gd name="T9" fmla="*/ 31 h 139"/>
                <a:gd name="T10" fmla="*/ 21 w 139"/>
                <a:gd name="T11" fmla="*/ 20 h 139"/>
                <a:gd name="T12" fmla="*/ 31 w 139"/>
                <a:gd name="T13" fmla="*/ 11 h 139"/>
                <a:gd name="T14" fmla="*/ 43 w 139"/>
                <a:gd name="T15" fmla="*/ 5 h 139"/>
                <a:gd name="T16" fmla="*/ 57 w 139"/>
                <a:gd name="T17" fmla="*/ 2 h 139"/>
                <a:gd name="T18" fmla="*/ 70 w 139"/>
                <a:gd name="T19" fmla="*/ 0 h 139"/>
                <a:gd name="T20" fmla="*/ 70 w 139"/>
                <a:gd name="T21" fmla="*/ 0 h 139"/>
                <a:gd name="T22" fmla="*/ 84 w 139"/>
                <a:gd name="T23" fmla="*/ 2 h 139"/>
                <a:gd name="T24" fmla="*/ 96 w 139"/>
                <a:gd name="T25" fmla="*/ 5 h 139"/>
                <a:gd name="T26" fmla="*/ 108 w 139"/>
                <a:gd name="T27" fmla="*/ 11 h 139"/>
                <a:gd name="T28" fmla="*/ 119 w 139"/>
                <a:gd name="T29" fmla="*/ 20 h 139"/>
                <a:gd name="T30" fmla="*/ 128 w 139"/>
                <a:gd name="T31" fmla="*/ 31 h 139"/>
                <a:gd name="T32" fmla="*/ 134 w 139"/>
                <a:gd name="T33" fmla="*/ 41 h 139"/>
                <a:gd name="T34" fmla="*/ 137 w 139"/>
                <a:gd name="T35" fmla="*/ 55 h 139"/>
                <a:gd name="T36" fmla="*/ 139 w 139"/>
                <a:gd name="T37" fmla="*/ 69 h 139"/>
                <a:gd name="T38" fmla="*/ 139 w 139"/>
                <a:gd name="T39" fmla="*/ 69 h 139"/>
                <a:gd name="T40" fmla="*/ 137 w 139"/>
                <a:gd name="T41" fmla="*/ 83 h 139"/>
                <a:gd name="T42" fmla="*/ 134 w 139"/>
                <a:gd name="T43" fmla="*/ 96 h 139"/>
                <a:gd name="T44" fmla="*/ 128 w 139"/>
                <a:gd name="T45" fmla="*/ 108 h 139"/>
                <a:gd name="T46" fmla="*/ 119 w 139"/>
                <a:gd name="T47" fmla="*/ 118 h 139"/>
                <a:gd name="T48" fmla="*/ 108 w 139"/>
                <a:gd name="T49" fmla="*/ 127 h 139"/>
                <a:gd name="T50" fmla="*/ 96 w 139"/>
                <a:gd name="T51" fmla="*/ 133 h 139"/>
                <a:gd name="T52" fmla="*/ 84 w 139"/>
                <a:gd name="T53" fmla="*/ 137 h 139"/>
                <a:gd name="T54" fmla="*/ 70 w 139"/>
                <a:gd name="T55" fmla="*/ 139 h 139"/>
                <a:gd name="T56" fmla="*/ 70 w 139"/>
                <a:gd name="T57" fmla="*/ 139 h 139"/>
                <a:gd name="T58" fmla="*/ 57 w 139"/>
                <a:gd name="T59" fmla="*/ 137 h 139"/>
                <a:gd name="T60" fmla="*/ 43 w 139"/>
                <a:gd name="T61" fmla="*/ 133 h 139"/>
                <a:gd name="T62" fmla="*/ 31 w 139"/>
                <a:gd name="T63" fmla="*/ 127 h 139"/>
                <a:gd name="T64" fmla="*/ 21 w 139"/>
                <a:gd name="T65" fmla="*/ 118 h 139"/>
                <a:gd name="T66" fmla="*/ 12 w 139"/>
                <a:gd name="T67" fmla="*/ 108 h 139"/>
                <a:gd name="T68" fmla="*/ 6 w 139"/>
                <a:gd name="T69" fmla="*/ 96 h 139"/>
                <a:gd name="T70" fmla="*/ 2 w 139"/>
                <a:gd name="T71" fmla="*/ 83 h 139"/>
                <a:gd name="T72" fmla="*/ 0 w 139"/>
                <a:gd name="T73" fmla="*/ 69 h 139"/>
                <a:gd name="T74" fmla="*/ 0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0" y="69"/>
                  </a:moveTo>
                  <a:lnTo>
                    <a:pt x="0" y="69"/>
                  </a:lnTo>
                  <a:lnTo>
                    <a:pt x="2" y="55"/>
                  </a:lnTo>
                  <a:lnTo>
                    <a:pt x="6" y="41"/>
                  </a:lnTo>
                  <a:lnTo>
                    <a:pt x="12" y="31"/>
                  </a:lnTo>
                  <a:lnTo>
                    <a:pt x="21" y="20"/>
                  </a:lnTo>
                  <a:lnTo>
                    <a:pt x="31" y="11"/>
                  </a:lnTo>
                  <a:lnTo>
                    <a:pt x="43" y="5"/>
                  </a:lnTo>
                  <a:lnTo>
                    <a:pt x="57" y="2"/>
                  </a:lnTo>
                  <a:lnTo>
                    <a:pt x="70" y="0"/>
                  </a:lnTo>
                  <a:lnTo>
                    <a:pt x="70" y="0"/>
                  </a:lnTo>
                  <a:lnTo>
                    <a:pt x="84" y="2"/>
                  </a:lnTo>
                  <a:lnTo>
                    <a:pt x="96" y="5"/>
                  </a:lnTo>
                  <a:lnTo>
                    <a:pt x="108" y="11"/>
                  </a:lnTo>
                  <a:lnTo>
                    <a:pt x="119" y="20"/>
                  </a:lnTo>
                  <a:lnTo>
                    <a:pt x="128" y="31"/>
                  </a:lnTo>
                  <a:lnTo>
                    <a:pt x="134" y="41"/>
                  </a:lnTo>
                  <a:lnTo>
                    <a:pt x="137" y="55"/>
                  </a:lnTo>
                  <a:lnTo>
                    <a:pt x="139" y="69"/>
                  </a:lnTo>
                  <a:lnTo>
                    <a:pt x="139" y="69"/>
                  </a:lnTo>
                  <a:lnTo>
                    <a:pt x="137" y="83"/>
                  </a:lnTo>
                  <a:lnTo>
                    <a:pt x="134" y="96"/>
                  </a:lnTo>
                  <a:lnTo>
                    <a:pt x="128" y="108"/>
                  </a:lnTo>
                  <a:lnTo>
                    <a:pt x="119" y="118"/>
                  </a:lnTo>
                  <a:lnTo>
                    <a:pt x="108" y="127"/>
                  </a:lnTo>
                  <a:lnTo>
                    <a:pt x="96" y="133"/>
                  </a:lnTo>
                  <a:lnTo>
                    <a:pt x="84" y="137"/>
                  </a:lnTo>
                  <a:lnTo>
                    <a:pt x="70" y="139"/>
                  </a:lnTo>
                  <a:lnTo>
                    <a:pt x="70" y="139"/>
                  </a:lnTo>
                  <a:lnTo>
                    <a:pt x="57" y="137"/>
                  </a:lnTo>
                  <a:lnTo>
                    <a:pt x="43" y="133"/>
                  </a:lnTo>
                  <a:lnTo>
                    <a:pt x="31" y="127"/>
                  </a:lnTo>
                  <a:lnTo>
                    <a:pt x="21" y="118"/>
                  </a:lnTo>
                  <a:lnTo>
                    <a:pt x="12" y="108"/>
                  </a:lnTo>
                  <a:lnTo>
                    <a:pt x="6" y="96"/>
                  </a:lnTo>
                  <a:lnTo>
                    <a:pt x="2" y="83"/>
                  </a:lnTo>
                  <a:lnTo>
                    <a:pt x="0" y="69"/>
                  </a:lnTo>
                  <a:lnTo>
                    <a:pt x="0"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0" name="Line 73">
              <a:extLst>
                <a:ext uri="{FF2B5EF4-FFF2-40B4-BE49-F238E27FC236}">
                  <a16:creationId xmlns:a16="http://schemas.microsoft.com/office/drawing/2014/main" id="{89E222EB-4EE6-6DD4-1AF4-483CB2EB228C}"/>
                </a:ext>
              </a:extLst>
            </p:cNvPr>
            <p:cNvSpPr>
              <a:spLocks noChangeShapeType="1"/>
            </p:cNvSpPr>
            <p:nvPr/>
          </p:nvSpPr>
          <p:spPr bwMode="auto">
            <a:xfrm rot="16200000" flipH="1" flipV="1">
              <a:off x="8178535" y="5399612"/>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1" name="Freeform 67">
              <a:extLst>
                <a:ext uri="{FF2B5EF4-FFF2-40B4-BE49-F238E27FC236}">
                  <a16:creationId xmlns:a16="http://schemas.microsoft.com/office/drawing/2014/main" id="{8A9C0349-95F6-A0D1-4D40-97775D1F6305}"/>
                </a:ext>
              </a:extLst>
            </p:cNvPr>
            <p:cNvSpPr>
              <a:spLocks/>
            </p:cNvSpPr>
            <p:nvPr/>
          </p:nvSpPr>
          <p:spPr bwMode="auto">
            <a:xfrm rot="16200000" flipV="1">
              <a:off x="8378387" y="5000639"/>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2" name="Freeform 57">
              <a:extLst>
                <a:ext uri="{FF2B5EF4-FFF2-40B4-BE49-F238E27FC236}">
                  <a16:creationId xmlns:a16="http://schemas.microsoft.com/office/drawing/2014/main" id="{F9774D64-3CA8-ADB3-3A9F-B096D15A1A03}"/>
                </a:ext>
              </a:extLst>
            </p:cNvPr>
            <p:cNvSpPr>
              <a:spLocks/>
            </p:cNvSpPr>
            <p:nvPr/>
          </p:nvSpPr>
          <p:spPr bwMode="auto">
            <a:xfrm rot="16200000" flipV="1">
              <a:off x="8362198" y="5593560"/>
              <a:ext cx="203513" cy="203513"/>
            </a:xfrm>
            <a:custGeom>
              <a:avLst/>
              <a:gdLst>
                <a:gd name="T0" fmla="*/ 139 w 139"/>
                <a:gd name="T1" fmla="*/ 69 h 139"/>
                <a:gd name="T2" fmla="*/ 139 w 139"/>
                <a:gd name="T3" fmla="*/ 69 h 139"/>
                <a:gd name="T4" fmla="*/ 138 w 139"/>
                <a:gd name="T5" fmla="*/ 82 h 139"/>
                <a:gd name="T6" fmla="*/ 134 w 139"/>
                <a:gd name="T7" fmla="*/ 96 h 139"/>
                <a:gd name="T8" fmla="*/ 127 w 139"/>
                <a:gd name="T9" fmla="*/ 108 h 139"/>
                <a:gd name="T10" fmla="*/ 119 w 139"/>
                <a:gd name="T11" fmla="*/ 117 h 139"/>
                <a:gd name="T12" fmla="*/ 109 w 139"/>
                <a:gd name="T13" fmla="*/ 127 h 139"/>
                <a:gd name="T14" fmla="*/ 96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7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0 h 139"/>
                <a:gd name="T54" fmla="*/ 70 w 139"/>
                <a:gd name="T55" fmla="*/ 0 h 139"/>
                <a:gd name="T56" fmla="*/ 70 w 139"/>
                <a:gd name="T57" fmla="*/ 0 h 139"/>
                <a:gd name="T58" fmla="*/ 84 w 139"/>
                <a:gd name="T59" fmla="*/ 0 h 139"/>
                <a:gd name="T60" fmla="*/ 96 w 139"/>
                <a:gd name="T61" fmla="*/ 5 h 139"/>
                <a:gd name="T62" fmla="*/ 109 w 139"/>
                <a:gd name="T63" fmla="*/ 11 h 139"/>
                <a:gd name="T64" fmla="*/ 119 w 139"/>
                <a:gd name="T65" fmla="*/ 20 h 139"/>
                <a:gd name="T66" fmla="*/ 127 w 139"/>
                <a:gd name="T67" fmla="*/ 31 h 139"/>
                <a:gd name="T68" fmla="*/ 134 w 139"/>
                <a:gd name="T69" fmla="*/ 41 h 139"/>
                <a:gd name="T70" fmla="*/ 138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8" y="82"/>
                  </a:lnTo>
                  <a:lnTo>
                    <a:pt x="134" y="96"/>
                  </a:lnTo>
                  <a:lnTo>
                    <a:pt x="127" y="108"/>
                  </a:lnTo>
                  <a:lnTo>
                    <a:pt x="119" y="117"/>
                  </a:lnTo>
                  <a:lnTo>
                    <a:pt x="109" y="127"/>
                  </a:lnTo>
                  <a:lnTo>
                    <a:pt x="96" y="133"/>
                  </a:lnTo>
                  <a:lnTo>
                    <a:pt x="84" y="137"/>
                  </a:lnTo>
                  <a:lnTo>
                    <a:pt x="70" y="139"/>
                  </a:lnTo>
                  <a:lnTo>
                    <a:pt x="70" y="139"/>
                  </a:lnTo>
                  <a:lnTo>
                    <a:pt x="57" y="137"/>
                  </a:lnTo>
                  <a:lnTo>
                    <a:pt x="43" y="133"/>
                  </a:lnTo>
                  <a:lnTo>
                    <a:pt x="31" y="127"/>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0"/>
                  </a:lnTo>
                  <a:lnTo>
                    <a:pt x="70" y="0"/>
                  </a:lnTo>
                  <a:lnTo>
                    <a:pt x="70" y="0"/>
                  </a:lnTo>
                  <a:lnTo>
                    <a:pt x="84" y="0"/>
                  </a:lnTo>
                  <a:lnTo>
                    <a:pt x="96" y="5"/>
                  </a:lnTo>
                  <a:lnTo>
                    <a:pt x="109" y="11"/>
                  </a:lnTo>
                  <a:lnTo>
                    <a:pt x="119" y="20"/>
                  </a:lnTo>
                  <a:lnTo>
                    <a:pt x="127" y="31"/>
                  </a:lnTo>
                  <a:lnTo>
                    <a:pt x="134" y="41"/>
                  </a:lnTo>
                  <a:lnTo>
                    <a:pt x="138"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3" name="Freeform 45">
              <a:extLst>
                <a:ext uri="{FF2B5EF4-FFF2-40B4-BE49-F238E27FC236}">
                  <a16:creationId xmlns:a16="http://schemas.microsoft.com/office/drawing/2014/main" id="{099011F5-49AE-8714-C15E-E7D9AC04F20C}"/>
                </a:ext>
              </a:extLst>
            </p:cNvPr>
            <p:cNvSpPr>
              <a:spLocks/>
            </p:cNvSpPr>
            <p:nvPr/>
          </p:nvSpPr>
          <p:spPr bwMode="auto">
            <a:xfrm rot="16200000" flipV="1">
              <a:off x="6864929" y="5811181"/>
              <a:ext cx="202049" cy="204977"/>
            </a:xfrm>
            <a:custGeom>
              <a:avLst/>
              <a:gdLst>
                <a:gd name="T0" fmla="*/ 0 w 138"/>
                <a:gd name="T1" fmla="*/ 70 h 140"/>
                <a:gd name="T2" fmla="*/ 0 w 138"/>
                <a:gd name="T3" fmla="*/ 70 h 140"/>
                <a:gd name="T4" fmla="*/ 1 w 138"/>
                <a:gd name="T5" fmla="*/ 56 h 140"/>
                <a:gd name="T6" fmla="*/ 4 w 138"/>
                <a:gd name="T7" fmla="*/ 43 h 140"/>
                <a:gd name="T8" fmla="*/ 10 w 138"/>
                <a:gd name="T9" fmla="*/ 32 h 140"/>
                <a:gd name="T10" fmla="*/ 19 w 138"/>
                <a:gd name="T11" fmla="*/ 21 h 140"/>
                <a:gd name="T12" fmla="*/ 30 w 138"/>
                <a:gd name="T13" fmla="*/ 12 h 140"/>
                <a:gd name="T14" fmla="*/ 42 w 138"/>
                <a:gd name="T15" fmla="*/ 6 h 140"/>
                <a:gd name="T16" fmla="*/ 55 w 138"/>
                <a:gd name="T17" fmla="*/ 1 h 140"/>
                <a:gd name="T18" fmla="*/ 68 w 138"/>
                <a:gd name="T19" fmla="*/ 0 h 140"/>
                <a:gd name="T20" fmla="*/ 68 w 138"/>
                <a:gd name="T21" fmla="*/ 0 h 140"/>
                <a:gd name="T22" fmla="*/ 82 w 138"/>
                <a:gd name="T23" fmla="*/ 1 h 140"/>
                <a:gd name="T24" fmla="*/ 96 w 138"/>
                <a:gd name="T25" fmla="*/ 6 h 140"/>
                <a:gd name="T26" fmla="*/ 108 w 138"/>
                <a:gd name="T27" fmla="*/ 12 h 140"/>
                <a:gd name="T28" fmla="*/ 117 w 138"/>
                <a:gd name="T29" fmla="*/ 21 h 140"/>
                <a:gd name="T30" fmla="*/ 126 w 138"/>
                <a:gd name="T31" fmla="*/ 32 h 140"/>
                <a:gd name="T32" fmla="*/ 132 w 138"/>
                <a:gd name="T33" fmla="*/ 43 h 140"/>
                <a:gd name="T34" fmla="*/ 137 w 138"/>
                <a:gd name="T35" fmla="*/ 56 h 140"/>
                <a:gd name="T36" fmla="*/ 138 w 138"/>
                <a:gd name="T37" fmla="*/ 70 h 140"/>
                <a:gd name="T38" fmla="*/ 138 w 138"/>
                <a:gd name="T39" fmla="*/ 70 h 140"/>
                <a:gd name="T40" fmla="*/ 137 w 138"/>
                <a:gd name="T41" fmla="*/ 84 h 140"/>
                <a:gd name="T42" fmla="*/ 132 w 138"/>
                <a:gd name="T43" fmla="*/ 97 h 140"/>
                <a:gd name="T44" fmla="*/ 126 w 138"/>
                <a:gd name="T45" fmla="*/ 108 h 140"/>
                <a:gd name="T46" fmla="*/ 117 w 138"/>
                <a:gd name="T47" fmla="*/ 119 h 140"/>
                <a:gd name="T48" fmla="*/ 108 w 138"/>
                <a:gd name="T49" fmla="*/ 128 h 140"/>
                <a:gd name="T50" fmla="*/ 96 w 138"/>
                <a:gd name="T51" fmla="*/ 134 h 140"/>
                <a:gd name="T52" fmla="*/ 82 w 138"/>
                <a:gd name="T53" fmla="*/ 139 h 140"/>
                <a:gd name="T54" fmla="*/ 68 w 138"/>
                <a:gd name="T55" fmla="*/ 140 h 140"/>
                <a:gd name="T56" fmla="*/ 68 w 138"/>
                <a:gd name="T57" fmla="*/ 140 h 140"/>
                <a:gd name="T58" fmla="*/ 55 w 138"/>
                <a:gd name="T59" fmla="*/ 139 h 140"/>
                <a:gd name="T60" fmla="*/ 42 w 138"/>
                <a:gd name="T61" fmla="*/ 134 h 140"/>
                <a:gd name="T62" fmla="*/ 30 w 138"/>
                <a:gd name="T63" fmla="*/ 128 h 140"/>
                <a:gd name="T64" fmla="*/ 19 w 138"/>
                <a:gd name="T65" fmla="*/ 119 h 140"/>
                <a:gd name="T66" fmla="*/ 10 w 138"/>
                <a:gd name="T67" fmla="*/ 108 h 140"/>
                <a:gd name="T68" fmla="*/ 4 w 138"/>
                <a:gd name="T69" fmla="*/ 97 h 140"/>
                <a:gd name="T70" fmla="*/ 1 w 138"/>
                <a:gd name="T71" fmla="*/ 84 h 140"/>
                <a:gd name="T72" fmla="*/ 0 w 138"/>
                <a:gd name="T73" fmla="*/ 70 h 140"/>
                <a:gd name="T74" fmla="*/ 0 w 138"/>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40">
                  <a:moveTo>
                    <a:pt x="0" y="70"/>
                  </a:moveTo>
                  <a:lnTo>
                    <a:pt x="0" y="70"/>
                  </a:lnTo>
                  <a:lnTo>
                    <a:pt x="1" y="56"/>
                  </a:lnTo>
                  <a:lnTo>
                    <a:pt x="4" y="43"/>
                  </a:lnTo>
                  <a:lnTo>
                    <a:pt x="10" y="32"/>
                  </a:lnTo>
                  <a:lnTo>
                    <a:pt x="19" y="21"/>
                  </a:lnTo>
                  <a:lnTo>
                    <a:pt x="30" y="12"/>
                  </a:lnTo>
                  <a:lnTo>
                    <a:pt x="42" y="6"/>
                  </a:lnTo>
                  <a:lnTo>
                    <a:pt x="55" y="1"/>
                  </a:lnTo>
                  <a:lnTo>
                    <a:pt x="68" y="0"/>
                  </a:lnTo>
                  <a:lnTo>
                    <a:pt x="68" y="0"/>
                  </a:lnTo>
                  <a:lnTo>
                    <a:pt x="82" y="1"/>
                  </a:lnTo>
                  <a:lnTo>
                    <a:pt x="96" y="6"/>
                  </a:lnTo>
                  <a:lnTo>
                    <a:pt x="108" y="12"/>
                  </a:lnTo>
                  <a:lnTo>
                    <a:pt x="117" y="21"/>
                  </a:lnTo>
                  <a:lnTo>
                    <a:pt x="126" y="32"/>
                  </a:lnTo>
                  <a:lnTo>
                    <a:pt x="132" y="43"/>
                  </a:lnTo>
                  <a:lnTo>
                    <a:pt x="137" y="56"/>
                  </a:lnTo>
                  <a:lnTo>
                    <a:pt x="138" y="70"/>
                  </a:lnTo>
                  <a:lnTo>
                    <a:pt x="138" y="70"/>
                  </a:lnTo>
                  <a:lnTo>
                    <a:pt x="137" y="84"/>
                  </a:lnTo>
                  <a:lnTo>
                    <a:pt x="132" y="97"/>
                  </a:lnTo>
                  <a:lnTo>
                    <a:pt x="126" y="108"/>
                  </a:lnTo>
                  <a:lnTo>
                    <a:pt x="117" y="119"/>
                  </a:lnTo>
                  <a:lnTo>
                    <a:pt x="108" y="128"/>
                  </a:lnTo>
                  <a:lnTo>
                    <a:pt x="96" y="134"/>
                  </a:lnTo>
                  <a:lnTo>
                    <a:pt x="82" y="139"/>
                  </a:lnTo>
                  <a:lnTo>
                    <a:pt x="68" y="140"/>
                  </a:lnTo>
                  <a:lnTo>
                    <a:pt x="68" y="140"/>
                  </a:lnTo>
                  <a:lnTo>
                    <a:pt x="55" y="139"/>
                  </a:lnTo>
                  <a:lnTo>
                    <a:pt x="42" y="134"/>
                  </a:lnTo>
                  <a:lnTo>
                    <a:pt x="30" y="128"/>
                  </a:lnTo>
                  <a:lnTo>
                    <a:pt x="19" y="119"/>
                  </a:lnTo>
                  <a:lnTo>
                    <a:pt x="10" y="108"/>
                  </a:lnTo>
                  <a:lnTo>
                    <a:pt x="4" y="97"/>
                  </a:lnTo>
                  <a:lnTo>
                    <a:pt x="1" y="84"/>
                  </a:lnTo>
                  <a:lnTo>
                    <a:pt x="0" y="70"/>
                  </a:lnTo>
                  <a:lnTo>
                    <a:pt x="0" y="70"/>
                  </a:lnTo>
                  <a:close/>
                </a:path>
              </a:pathLst>
            </a:custGeom>
            <a:solidFill>
              <a:srgbClr val="44A09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14" name="Line 73">
              <a:extLst>
                <a:ext uri="{FF2B5EF4-FFF2-40B4-BE49-F238E27FC236}">
                  <a16:creationId xmlns:a16="http://schemas.microsoft.com/office/drawing/2014/main" id="{477B3B4E-6CFC-E6D5-6092-3251A8921FC3}"/>
                </a:ext>
              </a:extLst>
            </p:cNvPr>
            <p:cNvSpPr>
              <a:spLocks noChangeShapeType="1"/>
            </p:cNvSpPr>
            <p:nvPr/>
          </p:nvSpPr>
          <p:spPr bwMode="auto">
            <a:xfrm rot="16200000" flipH="1" flipV="1">
              <a:off x="4087808" y="5389407"/>
              <a:ext cx="59882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5" name="Freeform 67">
              <a:extLst>
                <a:ext uri="{FF2B5EF4-FFF2-40B4-BE49-F238E27FC236}">
                  <a16:creationId xmlns:a16="http://schemas.microsoft.com/office/drawing/2014/main" id="{33D32CF0-FDD5-38B0-E218-BA698837E29B}"/>
                </a:ext>
              </a:extLst>
            </p:cNvPr>
            <p:cNvSpPr>
              <a:spLocks/>
            </p:cNvSpPr>
            <p:nvPr/>
          </p:nvSpPr>
          <p:spPr bwMode="auto">
            <a:xfrm rot="16200000" flipV="1">
              <a:off x="4287660" y="4990434"/>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6" name="Freeform 68">
              <a:extLst>
                <a:ext uri="{FF2B5EF4-FFF2-40B4-BE49-F238E27FC236}">
                  <a16:creationId xmlns:a16="http://schemas.microsoft.com/office/drawing/2014/main" id="{08043715-EADE-2D37-FFDD-BABBFC0C3678}"/>
                </a:ext>
              </a:extLst>
            </p:cNvPr>
            <p:cNvSpPr>
              <a:spLocks/>
            </p:cNvSpPr>
            <p:nvPr/>
          </p:nvSpPr>
          <p:spPr bwMode="auto">
            <a:xfrm rot="16200000" flipV="1">
              <a:off x="4286928" y="5587063"/>
              <a:ext cx="203513" cy="202049"/>
            </a:xfrm>
            <a:custGeom>
              <a:avLst/>
              <a:gdLst>
                <a:gd name="T0" fmla="*/ 0 w 139"/>
                <a:gd name="T1" fmla="*/ 70 h 138"/>
                <a:gd name="T2" fmla="*/ 0 w 139"/>
                <a:gd name="T3" fmla="*/ 70 h 138"/>
                <a:gd name="T4" fmla="*/ 0 w 139"/>
                <a:gd name="T5" fmla="*/ 56 h 138"/>
                <a:gd name="T6" fmla="*/ 5 w 139"/>
                <a:gd name="T7" fmla="*/ 42 h 138"/>
                <a:gd name="T8" fmla="*/ 11 w 139"/>
                <a:gd name="T9" fmla="*/ 30 h 138"/>
                <a:gd name="T10" fmla="*/ 20 w 139"/>
                <a:gd name="T11" fmla="*/ 21 h 138"/>
                <a:gd name="T12" fmla="*/ 30 w 139"/>
                <a:gd name="T13" fmla="*/ 12 h 138"/>
                <a:gd name="T14" fmla="*/ 41 w 139"/>
                <a:gd name="T15" fmla="*/ 6 h 138"/>
                <a:gd name="T16" fmla="*/ 55 w 139"/>
                <a:gd name="T17" fmla="*/ 1 h 138"/>
                <a:gd name="T18" fmla="*/ 69 w 139"/>
                <a:gd name="T19" fmla="*/ 0 h 138"/>
                <a:gd name="T20" fmla="*/ 69 w 139"/>
                <a:gd name="T21" fmla="*/ 0 h 138"/>
                <a:gd name="T22" fmla="*/ 82 w 139"/>
                <a:gd name="T23" fmla="*/ 1 h 138"/>
                <a:gd name="T24" fmla="*/ 96 w 139"/>
                <a:gd name="T25" fmla="*/ 6 h 138"/>
                <a:gd name="T26" fmla="*/ 108 w 139"/>
                <a:gd name="T27" fmla="*/ 12 h 138"/>
                <a:gd name="T28" fmla="*/ 117 w 139"/>
                <a:gd name="T29" fmla="*/ 21 h 138"/>
                <a:gd name="T30" fmla="*/ 127 w 139"/>
                <a:gd name="T31" fmla="*/ 30 h 138"/>
                <a:gd name="T32" fmla="*/ 133 w 139"/>
                <a:gd name="T33" fmla="*/ 42 h 138"/>
                <a:gd name="T34" fmla="*/ 137 w 139"/>
                <a:gd name="T35" fmla="*/ 56 h 138"/>
                <a:gd name="T36" fmla="*/ 139 w 139"/>
                <a:gd name="T37" fmla="*/ 70 h 138"/>
                <a:gd name="T38" fmla="*/ 139 w 139"/>
                <a:gd name="T39" fmla="*/ 70 h 138"/>
                <a:gd name="T40" fmla="*/ 137 w 139"/>
                <a:gd name="T41" fmla="*/ 84 h 138"/>
                <a:gd name="T42" fmla="*/ 133 w 139"/>
                <a:gd name="T43" fmla="*/ 97 h 138"/>
                <a:gd name="T44" fmla="*/ 127 w 139"/>
                <a:gd name="T45" fmla="*/ 108 h 138"/>
                <a:gd name="T46" fmla="*/ 117 w 139"/>
                <a:gd name="T47" fmla="*/ 119 h 138"/>
                <a:gd name="T48" fmla="*/ 108 w 139"/>
                <a:gd name="T49" fmla="*/ 128 h 138"/>
                <a:gd name="T50" fmla="*/ 96 w 139"/>
                <a:gd name="T51" fmla="*/ 134 h 138"/>
                <a:gd name="T52" fmla="*/ 82 w 139"/>
                <a:gd name="T53" fmla="*/ 137 h 138"/>
                <a:gd name="T54" fmla="*/ 69 w 139"/>
                <a:gd name="T55" fmla="*/ 138 h 138"/>
                <a:gd name="T56" fmla="*/ 69 w 139"/>
                <a:gd name="T57" fmla="*/ 138 h 138"/>
                <a:gd name="T58" fmla="*/ 55 w 139"/>
                <a:gd name="T59" fmla="*/ 137 h 138"/>
                <a:gd name="T60" fmla="*/ 41 w 139"/>
                <a:gd name="T61" fmla="*/ 134 h 138"/>
                <a:gd name="T62" fmla="*/ 30 w 139"/>
                <a:gd name="T63" fmla="*/ 128 h 138"/>
                <a:gd name="T64" fmla="*/ 20 w 139"/>
                <a:gd name="T65" fmla="*/ 119 h 138"/>
                <a:gd name="T66" fmla="*/ 11 w 139"/>
                <a:gd name="T67" fmla="*/ 108 h 138"/>
                <a:gd name="T68" fmla="*/ 5 w 139"/>
                <a:gd name="T69" fmla="*/ 97 h 138"/>
                <a:gd name="T70" fmla="*/ 0 w 139"/>
                <a:gd name="T71" fmla="*/ 84 h 138"/>
                <a:gd name="T72" fmla="*/ 0 w 139"/>
                <a:gd name="T73" fmla="*/ 70 h 138"/>
                <a:gd name="T74" fmla="*/ 0 w 139"/>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8">
                  <a:moveTo>
                    <a:pt x="0" y="70"/>
                  </a:moveTo>
                  <a:lnTo>
                    <a:pt x="0" y="70"/>
                  </a:lnTo>
                  <a:lnTo>
                    <a:pt x="0" y="56"/>
                  </a:lnTo>
                  <a:lnTo>
                    <a:pt x="5" y="42"/>
                  </a:lnTo>
                  <a:lnTo>
                    <a:pt x="11" y="30"/>
                  </a:lnTo>
                  <a:lnTo>
                    <a:pt x="20" y="21"/>
                  </a:lnTo>
                  <a:lnTo>
                    <a:pt x="30" y="12"/>
                  </a:lnTo>
                  <a:lnTo>
                    <a:pt x="41" y="6"/>
                  </a:lnTo>
                  <a:lnTo>
                    <a:pt x="55" y="1"/>
                  </a:lnTo>
                  <a:lnTo>
                    <a:pt x="69" y="0"/>
                  </a:lnTo>
                  <a:lnTo>
                    <a:pt x="69" y="0"/>
                  </a:lnTo>
                  <a:lnTo>
                    <a:pt x="82" y="1"/>
                  </a:lnTo>
                  <a:lnTo>
                    <a:pt x="96" y="6"/>
                  </a:lnTo>
                  <a:lnTo>
                    <a:pt x="108" y="12"/>
                  </a:lnTo>
                  <a:lnTo>
                    <a:pt x="117" y="21"/>
                  </a:lnTo>
                  <a:lnTo>
                    <a:pt x="127" y="30"/>
                  </a:lnTo>
                  <a:lnTo>
                    <a:pt x="133" y="42"/>
                  </a:lnTo>
                  <a:lnTo>
                    <a:pt x="137" y="56"/>
                  </a:lnTo>
                  <a:lnTo>
                    <a:pt x="139" y="70"/>
                  </a:lnTo>
                  <a:lnTo>
                    <a:pt x="139" y="70"/>
                  </a:lnTo>
                  <a:lnTo>
                    <a:pt x="137" y="84"/>
                  </a:lnTo>
                  <a:lnTo>
                    <a:pt x="133" y="97"/>
                  </a:lnTo>
                  <a:lnTo>
                    <a:pt x="127" y="108"/>
                  </a:lnTo>
                  <a:lnTo>
                    <a:pt x="117" y="119"/>
                  </a:lnTo>
                  <a:lnTo>
                    <a:pt x="108" y="128"/>
                  </a:lnTo>
                  <a:lnTo>
                    <a:pt x="96" y="134"/>
                  </a:lnTo>
                  <a:lnTo>
                    <a:pt x="82" y="137"/>
                  </a:lnTo>
                  <a:lnTo>
                    <a:pt x="69" y="138"/>
                  </a:lnTo>
                  <a:lnTo>
                    <a:pt x="69" y="138"/>
                  </a:lnTo>
                  <a:lnTo>
                    <a:pt x="55" y="137"/>
                  </a:lnTo>
                  <a:lnTo>
                    <a:pt x="41" y="134"/>
                  </a:lnTo>
                  <a:lnTo>
                    <a:pt x="30" y="128"/>
                  </a:lnTo>
                  <a:lnTo>
                    <a:pt x="20" y="119"/>
                  </a:lnTo>
                  <a:lnTo>
                    <a:pt x="11" y="108"/>
                  </a:lnTo>
                  <a:lnTo>
                    <a:pt x="5" y="97"/>
                  </a:lnTo>
                  <a:lnTo>
                    <a:pt x="0"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7" name="Line 37">
              <a:extLst>
                <a:ext uri="{FF2B5EF4-FFF2-40B4-BE49-F238E27FC236}">
                  <a16:creationId xmlns:a16="http://schemas.microsoft.com/office/drawing/2014/main" id="{98F47151-F702-D657-8F61-C5BB4A6D9BCA}"/>
                </a:ext>
              </a:extLst>
            </p:cNvPr>
            <p:cNvSpPr>
              <a:spLocks noChangeShapeType="1"/>
            </p:cNvSpPr>
            <p:nvPr/>
          </p:nvSpPr>
          <p:spPr bwMode="auto">
            <a:xfrm rot="16200000" flipV="1">
              <a:off x="583585" y="5376409"/>
              <a:ext cx="1131086"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8" name="Freeform 30">
              <a:extLst>
                <a:ext uri="{FF2B5EF4-FFF2-40B4-BE49-F238E27FC236}">
                  <a16:creationId xmlns:a16="http://schemas.microsoft.com/office/drawing/2014/main" id="{4EB23C6E-3727-FEE8-92E5-DFF0A52DC917}"/>
                </a:ext>
              </a:extLst>
            </p:cNvPr>
            <p:cNvSpPr>
              <a:spLocks/>
            </p:cNvSpPr>
            <p:nvPr/>
          </p:nvSpPr>
          <p:spPr bwMode="auto">
            <a:xfrm rot="16200000" flipV="1">
              <a:off x="1046640" y="5836537"/>
              <a:ext cx="203513" cy="203513"/>
            </a:xfrm>
            <a:custGeom>
              <a:avLst/>
              <a:gdLst>
                <a:gd name="T0" fmla="*/ 139 w 139"/>
                <a:gd name="T1" fmla="*/ 69 h 139"/>
                <a:gd name="T2" fmla="*/ 139 w 139"/>
                <a:gd name="T3" fmla="*/ 69 h 139"/>
                <a:gd name="T4" fmla="*/ 139 w 139"/>
                <a:gd name="T5" fmla="*/ 82 h 139"/>
                <a:gd name="T6" fmla="*/ 134 w 139"/>
                <a:gd name="T7" fmla="*/ 96 h 139"/>
                <a:gd name="T8" fmla="*/ 128 w 139"/>
                <a:gd name="T9" fmla="*/ 108 h 139"/>
                <a:gd name="T10" fmla="*/ 119 w 139"/>
                <a:gd name="T11" fmla="*/ 117 h 139"/>
                <a:gd name="T12" fmla="*/ 108 w 139"/>
                <a:gd name="T13" fmla="*/ 126 h 139"/>
                <a:gd name="T14" fmla="*/ 98 w 139"/>
                <a:gd name="T15" fmla="*/ 133 h 139"/>
                <a:gd name="T16" fmla="*/ 84 w 139"/>
                <a:gd name="T17" fmla="*/ 137 h 139"/>
                <a:gd name="T18" fmla="*/ 70 w 139"/>
                <a:gd name="T19" fmla="*/ 139 h 139"/>
                <a:gd name="T20" fmla="*/ 70 w 139"/>
                <a:gd name="T21" fmla="*/ 139 h 139"/>
                <a:gd name="T22" fmla="*/ 57 w 139"/>
                <a:gd name="T23" fmla="*/ 137 h 139"/>
                <a:gd name="T24" fmla="*/ 43 w 139"/>
                <a:gd name="T25" fmla="*/ 133 h 139"/>
                <a:gd name="T26" fmla="*/ 31 w 139"/>
                <a:gd name="T27" fmla="*/ 126 h 139"/>
                <a:gd name="T28" fmla="*/ 21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1 w 139"/>
                <a:gd name="T47" fmla="*/ 20 h 139"/>
                <a:gd name="T48" fmla="*/ 31 w 139"/>
                <a:gd name="T49" fmla="*/ 11 h 139"/>
                <a:gd name="T50" fmla="*/ 43 w 139"/>
                <a:gd name="T51" fmla="*/ 5 h 139"/>
                <a:gd name="T52" fmla="*/ 57 w 139"/>
                <a:gd name="T53" fmla="*/ 2 h 139"/>
                <a:gd name="T54" fmla="*/ 70 w 139"/>
                <a:gd name="T55" fmla="*/ 0 h 139"/>
                <a:gd name="T56" fmla="*/ 70 w 139"/>
                <a:gd name="T57" fmla="*/ 0 h 139"/>
                <a:gd name="T58" fmla="*/ 84 w 139"/>
                <a:gd name="T59" fmla="*/ 2 h 139"/>
                <a:gd name="T60" fmla="*/ 98 w 139"/>
                <a:gd name="T61" fmla="*/ 5 h 139"/>
                <a:gd name="T62" fmla="*/ 108 w 139"/>
                <a:gd name="T63" fmla="*/ 11 h 139"/>
                <a:gd name="T64" fmla="*/ 119 w 139"/>
                <a:gd name="T65" fmla="*/ 20 h 139"/>
                <a:gd name="T66" fmla="*/ 128 w 139"/>
                <a:gd name="T67" fmla="*/ 31 h 139"/>
                <a:gd name="T68" fmla="*/ 134 w 139"/>
                <a:gd name="T69" fmla="*/ 41 h 139"/>
                <a:gd name="T70" fmla="*/ 139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9" y="82"/>
                  </a:lnTo>
                  <a:lnTo>
                    <a:pt x="134" y="96"/>
                  </a:lnTo>
                  <a:lnTo>
                    <a:pt x="128" y="108"/>
                  </a:lnTo>
                  <a:lnTo>
                    <a:pt x="119" y="117"/>
                  </a:lnTo>
                  <a:lnTo>
                    <a:pt x="108" y="126"/>
                  </a:lnTo>
                  <a:lnTo>
                    <a:pt x="98" y="133"/>
                  </a:lnTo>
                  <a:lnTo>
                    <a:pt x="84" y="137"/>
                  </a:lnTo>
                  <a:lnTo>
                    <a:pt x="70" y="139"/>
                  </a:lnTo>
                  <a:lnTo>
                    <a:pt x="70" y="139"/>
                  </a:lnTo>
                  <a:lnTo>
                    <a:pt x="57" y="137"/>
                  </a:lnTo>
                  <a:lnTo>
                    <a:pt x="43" y="133"/>
                  </a:lnTo>
                  <a:lnTo>
                    <a:pt x="31" y="126"/>
                  </a:lnTo>
                  <a:lnTo>
                    <a:pt x="21" y="117"/>
                  </a:lnTo>
                  <a:lnTo>
                    <a:pt x="12" y="108"/>
                  </a:lnTo>
                  <a:lnTo>
                    <a:pt x="6" y="96"/>
                  </a:lnTo>
                  <a:lnTo>
                    <a:pt x="2" y="82"/>
                  </a:lnTo>
                  <a:lnTo>
                    <a:pt x="0" y="69"/>
                  </a:lnTo>
                  <a:lnTo>
                    <a:pt x="0" y="69"/>
                  </a:lnTo>
                  <a:lnTo>
                    <a:pt x="2" y="55"/>
                  </a:lnTo>
                  <a:lnTo>
                    <a:pt x="6" y="41"/>
                  </a:lnTo>
                  <a:lnTo>
                    <a:pt x="12" y="31"/>
                  </a:lnTo>
                  <a:lnTo>
                    <a:pt x="21" y="20"/>
                  </a:lnTo>
                  <a:lnTo>
                    <a:pt x="31" y="11"/>
                  </a:lnTo>
                  <a:lnTo>
                    <a:pt x="43" y="5"/>
                  </a:lnTo>
                  <a:lnTo>
                    <a:pt x="57" y="2"/>
                  </a:lnTo>
                  <a:lnTo>
                    <a:pt x="70" y="0"/>
                  </a:lnTo>
                  <a:lnTo>
                    <a:pt x="70" y="0"/>
                  </a:lnTo>
                  <a:lnTo>
                    <a:pt x="84" y="2"/>
                  </a:lnTo>
                  <a:lnTo>
                    <a:pt x="98" y="5"/>
                  </a:lnTo>
                  <a:lnTo>
                    <a:pt x="108" y="11"/>
                  </a:lnTo>
                  <a:lnTo>
                    <a:pt x="119" y="20"/>
                  </a:lnTo>
                  <a:lnTo>
                    <a:pt x="128" y="31"/>
                  </a:lnTo>
                  <a:lnTo>
                    <a:pt x="134" y="41"/>
                  </a:lnTo>
                  <a:lnTo>
                    <a:pt x="139"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19" name="Freeform 31">
              <a:extLst>
                <a:ext uri="{FF2B5EF4-FFF2-40B4-BE49-F238E27FC236}">
                  <a16:creationId xmlns:a16="http://schemas.microsoft.com/office/drawing/2014/main" id="{0B3B73C9-2FF6-C8C0-E5FA-786A58A11742}"/>
                </a:ext>
              </a:extLst>
            </p:cNvPr>
            <p:cNvSpPr>
              <a:spLocks/>
            </p:cNvSpPr>
            <p:nvPr/>
          </p:nvSpPr>
          <p:spPr bwMode="auto">
            <a:xfrm rot="16200000" flipV="1">
              <a:off x="1048104" y="4646166"/>
              <a:ext cx="203513" cy="203513"/>
            </a:xfrm>
            <a:custGeom>
              <a:avLst/>
              <a:gdLst>
                <a:gd name="T0" fmla="*/ 139 w 139"/>
                <a:gd name="T1" fmla="*/ 69 h 139"/>
                <a:gd name="T2" fmla="*/ 139 w 139"/>
                <a:gd name="T3" fmla="*/ 69 h 139"/>
                <a:gd name="T4" fmla="*/ 137 w 139"/>
                <a:gd name="T5" fmla="*/ 82 h 139"/>
                <a:gd name="T6" fmla="*/ 134 w 139"/>
                <a:gd name="T7" fmla="*/ 96 h 139"/>
                <a:gd name="T8" fmla="*/ 127 w 139"/>
                <a:gd name="T9" fmla="*/ 108 h 139"/>
                <a:gd name="T10" fmla="*/ 119 w 139"/>
                <a:gd name="T11" fmla="*/ 117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7 h 139"/>
                <a:gd name="T30" fmla="*/ 12 w 139"/>
                <a:gd name="T31" fmla="*/ 108 h 139"/>
                <a:gd name="T32" fmla="*/ 6 w 139"/>
                <a:gd name="T33" fmla="*/ 96 h 139"/>
                <a:gd name="T34" fmla="*/ 2 w 139"/>
                <a:gd name="T35" fmla="*/ 82 h 139"/>
                <a:gd name="T36" fmla="*/ 0 w 139"/>
                <a:gd name="T37" fmla="*/ 69 h 139"/>
                <a:gd name="T38" fmla="*/ 0 w 139"/>
                <a:gd name="T39" fmla="*/ 69 h 139"/>
                <a:gd name="T40" fmla="*/ 2 w 139"/>
                <a:gd name="T41" fmla="*/ 55 h 139"/>
                <a:gd name="T42" fmla="*/ 6 w 139"/>
                <a:gd name="T43" fmla="*/ 41 h 139"/>
                <a:gd name="T44" fmla="*/ 12 w 139"/>
                <a:gd name="T45" fmla="*/ 31 h 139"/>
                <a:gd name="T46" fmla="*/ 20 w 139"/>
                <a:gd name="T47" fmla="*/ 20 h 139"/>
                <a:gd name="T48" fmla="*/ 31 w 139"/>
                <a:gd name="T49" fmla="*/ 11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1 h 139"/>
                <a:gd name="T64" fmla="*/ 119 w 139"/>
                <a:gd name="T65" fmla="*/ 20 h 139"/>
                <a:gd name="T66" fmla="*/ 127 w 139"/>
                <a:gd name="T67" fmla="*/ 31 h 139"/>
                <a:gd name="T68" fmla="*/ 134 w 139"/>
                <a:gd name="T69" fmla="*/ 41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2"/>
                  </a:lnTo>
                  <a:lnTo>
                    <a:pt x="134" y="96"/>
                  </a:lnTo>
                  <a:lnTo>
                    <a:pt x="127" y="108"/>
                  </a:lnTo>
                  <a:lnTo>
                    <a:pt x="119" y="117"/>
                  </a:lnTo>
                  <a:lnTo>
                    <a:pt x="108" y="126"/>
                  </a:lnTo>
                  <a:lnTo>
                    <a:pt x="96" y="133"/>
                  </a:lnTo>
                  <a:lnTo>
                    <a:pt x="84" y="137"/>
                  </a:lnTo>
                  <a:lnTo>
                    <a:pt x="70" y="139"/>
                  </a:lnTo>
                  <a:lnTo>
                    <a:pt x="70" y="139"/>
                  </a:lnTo>
                  <a:lnTo>
                    <a:pt x="55" y="137"/>
                  </a:lnTo>
                  <a:lnTo>
                    <a:pt x="43" y="133"/>
                  </a:lnTo>
                  <a:lnTo>
                    <a:pt x="31" y="126"/>
                  </a:lnTo>
                  <a:lnTo>
                    <a:pt x="20" y="117"/>
                  </a:lnTo>
                  <a:lnTo>
                    <a:pt x="12" y="108"/>
                  </a:lnTo>
                  <a:lnTo>
                    <a:pt x="6" y="96"/>
                  </a:lnTo>
                  <a:lnTo>
                    <a:pt x="2" y="82"/>
                  </a:lnTo>
                  <a:lnTo>
                    <a:pt x="0" y="69"/>
                  </a:lnTo>
                  <a:lnTo>
                    <a:pt x="0" y="69"/>
                  </a:lnTo>
                  <a:lnTo>
                    <a:pt x="2" y="55"/>
                  </a:lnTo>
                  <a:lnTo>
                    <a:pt x="6" y="41"/>
                  </a:lnTo>
                  <a:lnTo>
                    <a:pt x="12" y="31"/>
                  </a:lnTo>
                  <a:lnTo>
                    <a:pt x="20" y="20"/>
                  </a:lnTo>
                  <a:lnTo>
                    <a:pt x="31" y="11"/>
                  </a:lnTo>
                  <a:lnTo>
                    <a:pt x="43" y="5"/>
                  </a:lnTo>
                  <a:lnTo>
                    <a:pt x="55" y="2"/>
                  </a:lnTo>
                  <a:lnTo>
                    <a:pt x="70" y="0"/>
                  </a:lnTo>
                  <a:lnTo>
                    <a:pt x="70" y="0"/>
                  </a:lnTo>
                  <a:lnTo>
                    <a:pt x="84" y="2"/>
                  </a:lnTo>
                  <a:lnTo>
                    <a:pt x="96" y="5"/>
                  </a:lnTo>
                  <a:lnTo>
                    <a:pt x="108" y="11"/>
                  </a:lnTo>
                  <a:lnTo>
                    <a:pt x="119" y="20"/>
                  </a:lnTo>
                  <a:lnTo>
                    <a:pt x="127" y="31"/>
                  </a:lnTo>
                  <a:lnTo>
                    <a:pt x="134" y="41"/>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0" name="Freeform 68">
              <a:extLst>
                <a:ext uri="{FF2B5EF4-FFF2-40B4-BE49-F238E27FC236}">
                  <a16:creationId xmlns:a16="http://schemas.microsoft.com/office/drawing/2014/main" id="{8011E00A-2DA6-C403-A0A5-96F8406D41CE}"/>
                </a:ext>
              </a:extLst>
            </p:cNvPr>
            <p:cNvSpPr>
              <a:spLocks/>
            </p:cNvSpPr>
            <p:nvPr/>
          </p:nvSpPr>
          <p:spPr bwMode="auto">
            <a:xfrm rot="16200000" flipV="1">
              <a:off x="4078014" y="5298587"/>
              <a:ext cx="203513" cy="202049"/>
            </a:xfrm>
            <a:custGeom>
              <a:avLst/>
              <a:gdLst>
                <a:gd name="T0" fmla="*/ 0 w 139"/>
                <a:gd name="T1" fmla="*/ 70 h 138"/>
                <a:gd name="T2" fmla="*/ 0 w 139"/>
                <a:gd name="T3" fmla="*/ 70 h 138"/>
                <a:gd name="T4" fmla="*/ 0 w 139"/>
                <a:gd name="T5" fmla="*/ 56 h 138"/>
                <a:gd name="T6" fmla="*/ 5 w 139"/>
                <a:gd name="T7" fmla="*/ 42 h 138"/>
                <a:gd name="T8" fmla="*/ 11 w 139"/>
                <a:gd name="T9" fmla="*/ 30 h 138"/>
                <a:gd name="T10" fmla="*/ 20 w 139"/>
                <a:gd name="T11" fmla="*/ 21 h 138"/>
                <a:gd name="T12" fmla="*/ 30 w 139"/>
                <a:gd name="T13" fmla="*/ 12 h 138"/>
                <a:gd name="T14" fmla="*/ 41 w 139"/>
                <a:gd name="T15" fmla="*/ 6 h 138"/>
                <a:gd name="T16" fmla="*/ 55 w 139"/>
                <a:gd name="T17" fmla="*/ 1 h 138"/>
                <a:gd name="T18" fmla="*/ 69 w 139"/>
                <a:gd name="T19" fmla="*/ 0 h 138"/>
                <a:gd name="T20" fmla="*/ 69 w 139"/>
                <a:gd name="T21" fmla="*/ 0 h 138"/>
                <a:gd name="T22" fmla="*/ 82 w 139"/>
                <a:gd name="T23" fmla="*/ 1 h 138"/>
                <a:gd name="T24" fmla="*/ 96 w 139"/>
                <a:gd name="T25" fmla="*/ 6 h 138"/>
                <a:gd name="T26" fmla="*/ 108 w 139"/>
                <a:gd name="T27" fmla="*/ 12 h 138"/>
                <a:gd name="T28" fmla="*/ 117 w 139"/>
                <a:gd name="T29" fmla="*/ 21 h 138"/>
                <a:gd name="T30" fmla="*/ 127 w 139"/>
                <a:gd name="T31" fmla="*/ 30 h 138"/>
                <a:gd name="T32" fmla="*/ 133 w 139"/>
                <a:gd name="T33" fmla="*/ 42 h 138"/>
                <a:gd name="T34" fmla="*/ 137 w 139"/>
                <a:gd name="T35" fmla="*/ 56 h 138"/>
                <a:gd name="T36" fmla="*/ 139 w 139"/>
                <a:gd name="T37" fmla="*/ 70 h 138"/>
                <a:gd name="T38" fmla="*/ 139 w 139"/>
                <a:gd name="T39" fmla="*/ 70 h 138"/>
                <a:gd name="T40" fmla="*/ 137 w 139"/>
                <a:gd name="T41" fmla="*/ 84 h 138"/>
                <a:gd name="T42" fmla="*/ 133 w 139"/>
                <a:gd name="T43" fmla="*/ 97 h 138"/>
                <a:gd name="T44" fmla="*/ 127 w 139"/>
                <a:gd name="T45" fmla="*/ 108 h 138"/>
                <a:gd name="T46" fmla="*/ 117 w 139"/>
                <a:gd name="T47" fmla="*/ 119 h 138"/>
                <a:gd name="T48" fmla="*/ 108 w 139"/>
                <a:gd name="T49" fmla="*/ 128 h 138"/>
                <a:gd name="T50" fmla="*/ 96 w 139"/>
                <a:gd name="T51" fmla="*/ 134 h 138"/>
                <a:gd name="T52" fmla="*/ 82 w 139"/>
                <a:gd name="T53" fmla="*/ 137 h 138"/>
                <a:gd name="T54" fmla="*/ 69 w 139"/>
                <a:gd name="T55" fmla="*/ 138 h 138"/>
                <a:gd name="T56" fmla="*/ 69 w 139"/>
                <a:gd name="T57" fmla="*/ 138 h 138"/>
                <a:gd name="T58" fmla="*/ 55 w 139"/>
                <a:gd name="T59" fmla="*/ 137 h 138"/>
                <a:gd name="T60" fmla="*/ 41 w 139"/>
                <a:gd name="T61" fmla="*/ 134 h 138"/>
                <a:gd name="T62" fmla="*/ 30 w 139"/>
                <a:gd name="T63" fmla="*/ 128 h 138"/>
                <a:gd name="T64" fmla="*/ 20 w 139"/>
                <a:gd name="T65" fmla="*/ 119 h 138"/>
                <a:gd name="T66" fmla="*/ 11 w 139"/>
                <a:gd name="T67" fmla="*/ 108 h 138"/>
                <a:gd name="T68" fmla="*/ 5 w 139"/>
                <a:gd name="T69" fmla="*/ 97 h 138"/>
                <a:gd name="T70" fmla="*/ 0 w 139"/>
                <a:gd name="T71" fmla="*/ 84 h 138"/>
                <a:gd name="T72" fmla="*/ 0 w 139"/>
                <a:gd name="T73" fmla="*/ 70 h 138"/>
                <a:gd name="T74" fmla="*/ 0 w 139"/>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8">
                  <a:moveTo>
                    <a:pt x="0" y="70"/>
                  </a:moveTo>
                  <a:lnTo>
                    <a:pt x="0" y="70"/>
                  </a:lnTo>
                  <a:lnTo>
                    <a:pt x="0" y="56"/>
                  </a:lnTo>
                  <a:lnTo>
                    <a:pt x="5" y="42"/>
                  </a:lnTo>
                  <a:lnTo>
                    <a:pt x="11" y="30"/>
                  </a:lnTo>
                  <a:lnTo>
                    <a:pt x="20" y="21"/>
                  </a:lnTo>
                  <a:lnTo>
                    <a:pt x="30" y="12"/>
                  </a:lnTo>
                  <a:lnTo>
                    <a:pt x="41" y="6"/>
                  </a:lnTo>
                  <a:lnTo>
                    <a:pt x="55" y="1"/>
                  </a:lnTo>
                  <a:lnTo>
                    <a:pt x="69" y="0"/>
                  </a:lnTo>
                  <a:lnTo>
                    <a:pt x="69" y="0"/>
                  </a:lnTo>
                  <a:lnTo>
                    <a:pt x="82" y="1"/>
                  </a:lnTo>
                  <a:lnTo>
                    <a:pt x="96" y="6"/>
                  </a:lnTo>
                  <a:lnTo>
                    <a:pt x="108" y="12"/>
                  </a:lnTo>
                  <a:lnTo>
                    <a:pt x="117" y="21"/>
                  </a:lnTo>
                  <a:lnTo>
                    <a:pt x="127" y="30"/>
                  </a:lnTo>
                  <a:lnTo>
                    <a:pt x="133" y="42"/>
                  </a:lnTo>
                  <a:lnTo>
                    <a:pt x="137" y="56"/>
                  </a:lnTo>
                  <a:lnTo>
                    <a:pt x="139" y="70"/>
                  </a:lnTo>
                  <a:lnTo>
                    <a:pt x="139" y="70"/>
                  </a:lnTo>
                  <a:lnTo>
                    <a:pt x="137" y="84"/>
                  </a:lnTo>
                  <a:lnTo>
                    <a:pt x="133" y="97"/>
                  </a:lnTo>
                  <a:lnTo>
                    <a:pt x="127" y="108"/>
                  </a:lnTo>
                  <a:lnTo>
                    <a:pt x="117" y="119"/>
                  </a:lnTo>
                  <a:lnTo>
                    <a:pt x="108" y="128"/>
                  </a:lnTo>
                  <a:lnTo>
                    <a:pt x="96" y="134"/>
                  </a:lnTo>
                  <a:lnTo>
                    <a:pt x="82" y="137"/>
                  </a:lnTo>
                  <a:lnTo>
                    <a:pt x="69" y="138"/>
                  </a:lnTo>
                  <a:lnTo>
                    <a:pt x="69" y="138"/>
                  </a:lnTo>
                  <a:lnTo>
                    <a:pt x="55" y="137"/>
                  </a:lnTo>
                  <a:lnTo>
                    <a:pt x="41" y="134"/>
                  </a:lnTo>
                  <a:lnTo>
                    <a:pt x="30" y="128"/>
                  </a:lnTo>
                  <a:lnTo>
                    <a:pt x="20" y="119"/>
                  </a:lnTo>
                  <a:lnTo>
                    <a:pt x="11" y="108"/>
                  </a:lnTo>
                  <a:lnTo>
                    <a:pt x="5" y="97"/>
                  </a:lnTo>
                  <a:lnTo>
                    <a:pt x="0" y="84"/>
                  </a:lnTo>
                  <a:lnTo>
                    <a:pt x="0" y="70"/>
                  </a:lnTo>
                  <a:lnTo>
                    <a:pt x="0" y="70"/>
                  </a:lnTo>
                  <a:close/>
                </a:path>
              </a:pathLst>
            </a:custGeom>
            <a:solidFill>
              <a:srgbClr val="005AA4"/>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1" name="Line 17">
              <a:extLst>
                <a:ext uri="{FF2B5EF4-FFF2-40B4-BE49-F238E27FC236}">
                  <a16:creationId xmlns:a16="http://schemas.microsoft.com/office/drawing/2014/main" id="{1334AB51-7547-B3CF-F4C2-A85F37ED9A13}"/>
                </a:ext>
              </a:extLst>
            </p:cNvPr>
            <p:cNvSpPr>
              <a:spLocks noChangeShapeType="1"/>
            </p:cNvSpPr>
            <p:nvPr/>
          </p:nvSpPr>
          <p:spPr bwMode="auto">
            <a:xfrm rot="16200000" flipV="1">
              <a:off x="7464942" y="5356415"/>
              <a:ext cx="663341"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2" name="Freeform 11">
              <a:extLst>
                <a:ext uri="{FF2B5EF4-FFF2-40B4-BE49-F238E27FC236}">
                  <a16:creationId xmlns:a16="http://schemas.microsoft.com/office/drawing/2014/main" id="{D69C891E-22A1-832A-BA68-9D9D98FC3E58}"/>
                </a:ext>
              </a:extLst>
            </p:cNvPr>
            <p:cNvSpPr>
              <a:spLocks/>
            </p:cNvSpPr>
            <p:nvPr/>
          </p:nvSpPr>
          <p:spPr bwMode="auto">
            <a:xfrm rot="16200000" flipV="1">
              <a:off x="7695588" y="5659874"/>
              <a:ext cx="202049" cy="203513"/>
            </a:xfrm>
            <a:custGeom>
              <a:avLst/>
              <a:gdLst>
                <a:gd name="T0" fmla="*/ 138 w 138"/>
                <a:gd name="T1" fmla="*/ 70 h 139"/>
                <a:gd name="T2" fmla="*/ 138 w 138"/>
                <a:gd name="T3" fmla="*/ 70 h 139"/>
                <a:gd name="T4" fmla="*/ 137 w 138"/>
                <a:gd name="T5" fmla="*/ 84 h 139"/>
                <a:gd name="T6" fmla="*/ 134 w 138"/>
                <a:gd name="T7" fmla="*/ 98 h 139"/>
                <a:gd name="T8" fmla="*/ 128 w 138"/>
                <a:gd name="T9" fmla="*/ 108 h 139"/>
                <a:gd name="T10" fmla="*/ 119 w 138"/>
                <a:gd name="T11" fmla="*/ 119 h 139"/>
                <a:gd name="T12" fmla="*/ 108 w 138"/>
                <a:gd name="T13" fmla="*/ 128 h 139"/>
                <a:gd name="T14" fmla="*/ 97 w 138"/>
                <a:gd name="T15" fmla="*/ 134 h 139"/>
                <a:gd name="T16" fmla="*/ 84 w 138"/>
                <a:gd name="T17" fmla="*/ 137 h 139"/>
                <a:gd name="T18" fmla="*/ 70 w 138"/>
                <a:gd name="T19" fmla="*/ 139 h 139"/>
                <a:gd name="T20" fmla="*/ 70 w 138"/>
                <a:gd name="T21" fmla="*/ 139 h 139"/>
                <a:gd name="T22" fmla="*/ 56 w 138"/>
                <a:gd name="T23" fmla="*/ 137 h 139"/>
                <a:gd name="T24" fmla="*/ 42 w 138"/>
                <a:gd name="T25" fmla="*/ 134 h 139"/>
                <a:gd name="T26" fmla="*/ 30 w 138"/>
                <a:gd name="T27" fmla="*/ 128 h 139"/>
                <a:gd name="T28" fmla="*/ 21 w 138"/>
                <a:gd name="T29" fmla="*/ 119 h 139"/>
                <a:gd name="T30" fmla="*/ 12 w 138"/>
                <a:gd name="T31" fmla="*/ 108 h 139"/>
                <a:gd name="T32" fmla="*/ 6 w 138"/>
                <a:gd name="T33" fmla="*/ 98 h 139"/>
                <a:gd name="T34" fmla="*/ 1 w 138"/>
                <a:gd name="T35" fmla="*/ 84 h 139"/>
                <a:gd name="T36" fmla="*/ 0 w 138"/>
                <a:gd name="T37" fmla="*/ 70 h 139"/>
                <a:gd name="T38" fmla="*/ 0 w 138"/>
                <a:gd name="T39" fmla="*/ 70 h 139"/>
                <a:gd name="T40" fmla="*/ 1 w 138"/>
                <a:gd name="T41" fmla="*/ 56 h 139"/>
                <a:gd name="T42" fmla="*/ 6 w 138"/>
                <a:gd name="T43" fmla="*/ 43 h 139"/>
                <a:gd name="T44" fmla="*/ 12 w 138"/>
                <a:gd name="T45" fmla="*/ 31 h 139"/>
                <a:gd name="T46" fmla="*/ 21 w 138"/>
                <a:gd name="T47" fmla="*/ 21 h 139"/>
                <a:gd name="T48" fmla="*/ 30 w 138"/>
                <a:gd name="T49" fmla="*/ 12 h 139"/>
                <a:gd name="T50" fmla="*/ 42 w 138"/>
                <a:gd name="T51" fmla="*/ 6 h 139"/>
                <a:gd name="T52" fmla="*/ 56 w 138"/>
                <a:gd name="T53" fmla="*/ 2 h 139"/>
                <a:gd name="T54" fmla="*/ 70 w 138"/>
                <a:gd name="T55" fmla="*/ 0 h 139"/>
                <a:gd name="T56" fmla="*/ 70 w 138"/>
                <a:gd name="T57" fmla="*/ 0 h 139"/>
                <a:gd name="T58" fmla="*/ 84 w 138"/>
                <a:gd name="T59" fmla="*/ 2 h 139"/>
                <a:gd name="T60" fmla="*/ 97 w 138"/>
                <a:gd name="T61" fmla="*/ 6 h 139"/>
                <a:gd name="T62" fmla="*/ 108 w 138"/>
                <a:gd name="T63" fmla="*/ 12 h 139"/>
                <a:gd name="T64" fmla="*/ 119 w 138"/>
                <a:gd name="T65" fmla="*/ 21 h 139"/>
                <a:gd name="T66" fmla="*/ 128 w 138"/>
                <a:gd name="T67" fmla="*/ 31 h 139"/>
                <a:gd name="T68" fmla="*/ 134 w 138"/>
                <a:gd name="T69" fmla="*/ 43 h 139"/>
                <a:gd name="T70" fmla="*/ 137 w 138"/>
                <a:gd name="T71" fmla="*/ 56 h 139"/>
                <a:gd name="T72" fmla="*/ 138 w 138"/>
                <a:gd name="T73" fmla="*/ 70 h 139"/>
                <a:gd name="T74" fmla="*/ 138 w 138"/>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9">
                  <a:moveTo>
                    <a:pt x="138" y="70"/>
                  </a:moveTo>
                  <a:lnTo>
                    <a:pt x="138" y="70"/>
                  </a:lnTo>
                  <a:lnTo>
                    <a:pt x="137" y="84"/>
                  </a:lnTo>
                  <a:lnTo>
                    <a:pt x="134" y="98"/>
                  </a:lnTo>
                  <a:lnTo>
                    <a:pt x="128" y="108"/>
                  </a:lnTo>
                  <a:lnTo>
                    <a:pt x="119" y="119"/>
                  </a:lnTo>
                  <a:lnTo>
                    <a:pt x="108" y="128"/>
                  </a:lnTo>
                  <a:lnTo>
                    <a:pt x="97" y="134"/>
                  </a:lnTo>
                  <a:lnTo>
                    <a:pt x="84" y="137"/>
                  </a:lnTo>
                  <a:lnTo>
                    <a:pt x="70" y="139"/>
                  </a:lnTo>
                  <a:lnTo>
                    <a:pt x="70" y="139"/>
                  </a:lnTo>
                  <a:lnTo>
                    <a:pt x="56" y="137"/>
                  </a:lnTo>
                  <a:lnTo>
                    <a:pt x="42" y="134"/>
                  </a:lnTo>
                  <a:lnTo>
                    <a:pt x="30" y="128"/>
                  </a:lnTo>
                  <a:lnTo>
                    <a:pt x="21" y="119"/>
                  </a:lnTo>
                  <a:lnTo>
                    <a:pt x="12" y="108"/>
                  </a:lnTo>
                  <a:lnTo>
                    <a:pt x="6" y="98"/>
                  </a:lnTo>
                  <a:lnTo>
                    <a:pt x="1" y="84"/>
                  </a:lnTo>
                  <a:lnTo>
                    <a:pt x="0" y="70"/>
                  </a:lnTo>
                  <a:lnTo>
                    <a:pt x="0" y="70"/>
                  </a:lnTo>
                  <a:lnTo>
                    <a:pt x="1" y="56"/>
                  </a:lnTo>
                  <a:lnTo>
                    <a:pt x="6" y="43"/>
                  </a:lnTo>
                  <a:lnTo>
                    <a:pt x="12" y="31"/>
                  </a:lnTo>
                  <a:lnTo>
                    <a:pt x="21" y="21"/>
                  </a:lnTo>
                  <a:lnTo>
                    <a:pt x="30" y="12"/>
                  </a:lnTo>
                  <a:lnTo>
                    <a:pt x="42" y="6"/>
                  </a:lnTo>
                  <a:lnTo>
                    <a:pt x="56" y="2"/>
                  </a:lnTo>
                  <a:lnTo>
                    <a:pt x="70" y="0"/>
                  </a:lnTo>
                  <a:lnTo>
                    <a:pt x="70" y="0"/>
                  </a:lnTo>
                  <a:lnTo>
                    <a:pt x="84" y="2"/>
                  </a:lnTo>
                  <a:lnTo>
                    <a:pt x="97" y="6"/>
                  </a:lnTo>
                  <a:lnTo>
                    <a:pt x="108" y="12"/>
                  </a:lnTo>
                  <a:lnTo>
                    <a:pt x="119" y="21"/>
                  </a:lnTo>
                  <a:lnTo>
                    <a:pt x="128" y="31"/>
                  </a:lnTo>
                  <a:lnTo>
                    <a:pt x="134"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3" name="Line 72">
              <a:extLst>
                <a:ext uri="{FF2B5EF4-FFF2-40B4-BE49-F238E27FC236}">
                  <a16:creationId xmlns:a16="http://schemas.microsoft.com/office/drawing/2014/main" id="{9C870E67-E6C7-8F9C-664B-EF29003C1918}"/>
                </a:ext>
              </a:extLst>
            </p:cNvPr>
            <p:cNvSpPr>
              <a:spLocks noChangeShapeType="1"/>
            </p:cNvSpPr>
            <p:nvPr/>
          </p:nvSpPr>
          <p:spPr bwMode="auto">
            <a:xfrm rot="16200000" flipH="1" flipV="1">
              <a:off x="6505717" y="5391543"/>
              <a:ext cx="928252" cy="0"/>
            </a:xfrm>
            <a:prstGeom prst="line">
              <a:avLst/>
            </a:prstGeom>
            <a:noFill/>
            <a:ln w="42863">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4" name="Line 72">
              <a:extLst>
                <a:ext uri="{FF2B5EF4-FFF2-40B4-BE49-F238E27FC236}">
                  <a16:creationId xmlns:a16="http://schemas.microsoft.com/office/drawing/2014/main" id="{873F01C5-66ED-D03C-C744-4EE1D26B2082}"/>
                </a:ext>
              </a:extLst>
            </p:cNvPr>
            <p:cNvSpPr>
              <a:spLocks noChangeShapeType="1"/>
            </p:cNvSpPr>
            <p:nvPr/>
          </p:nvSpPr>
          <p:spPr bwMode="auto">
            <a:xfrm rot="16200000" flipH="1" flipV="1">
              <a:off x="6213215" y="5356076"/>
              <a:ext cx="928252" cy="0"/>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Open Sans"/>
                  <a:cs typeface="Calibri"/>
                  <a:sym typeface="Open Sans"/>
                </a:rPr>
                <a:t>v</a:t>
              </a:r>
            </a:p>
          </p:txBody>
        </p:sp>
        <p:sp>
          <p:nvSpPr>
            <p:cNvPr id="125" name="Freeform 67">
              <a:extLst>
                <a:ext uri="{FF2B5EF4-FFF2-40B4-BE49-F238E27FC236}">
                  <a16:creationId xmlns:a16="http://schemas.microsoft.com/office/drawing/2014/main" id="{298DB6A1-316D-27CB-593B-5AC4A643596E}"/>
                </a:ext>
              </a:extLst>
            </p:cNvPr>
            <p:cNvSpPr>
              <a:spLocks/>
            </p:cNvSpPr>
            <p:nvPr/>
          </p:nvSpPr>
          <p:spPr bwMode="auto">
            <a:xfrm rot="16200000" flipV="1">
              <a:off x="6589451" y="4808930"/>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26" name="Freeform 9">
              <a:extLst>
                <a:ext uri="{FF2B5EF4-FFF2-40B4-BE49-F238E27FC236}">
                  <a16:creationId xmlns:a16="http://schemas.microsoft.com/office/drawing/2014/main" id="{6D4380B0-C1E8-1545-CF9C-C0AD41733D0F}"/>
                </a:ext>
              </a:extLst>
            </p:cNvPr>
            <p:cNvSpPr>
              <a:spLocks/>
            </p:cNvSpPr>
            <p:nvPr/>
          </p:nvSpPr>
          <p:spPr bwMode="auto">
            <a:xfrm rot="16200000" flipV="1">
              <a:off x="7696200" y="4926250"/>
              <a:ext cx="202049" cy="204977"/>
            </a:xfrm>
            <a:custGeom>
              <a:avLst/>
              <a:gdLst>
                <a:gd name="T0" fmla="*/ 138 w 138"/>
                <a:gd name="T1" fmla="*/ 70 h 140"/>
                <a:gd name="T2" fmla="*/ 138 w 138"/>
                <a:gd name="T3" fmla="*/ 70 h 140"/>
                <a:gd name="T4" fmla="*/ 137 w 138"/>
                <a:gd name="T5" fmla="*/ 84 h 140"/>
                <a:gd name="T6" fmla="*/ 132 w 138"/>
                <a:gd name="T7" fmla="*/ 97 h 140"/>
                <a:gd name="T8" fmla="*/ 126 w 138"/>
                <a:gd name="T9" fmla="*/ 108 h 140"/>
                <a:gd name="T10" fmla="*/ 117 w 138"/>
                <a:gd name="T11" fmla="*/ 119 h 140"/>
                <a:gd name="T12" fmla="*/ 108 w 138"/>
                <a:gd name="T13" fmla="*/ 128 h 140"/>
                <a:gd name="T14" fmla="*/ 96 w 138"/>
                <a:gd name="T15" fmla="*/ 134 h 140"/>
                <a:gd name="T16" fmla="*/ 82 w 138"/>
                <a:gd name="T17" fmla="*/ 139 h 140"/>
                <a:gd name="T18" fmla="*/ 68 w 138"/>
                <a:gd name="T19" fmla="*/ 140 h 140"/>
                <a:gd name="T20" fmla="*/ 68 w 138"/>
                <a:gd name="T21" fmla="*/ 140 h 140"/>
                <a:gd name="T22" fmla="*/ 55 w 138"/>
                <a:gd name="T23" fmla="*/ 139 h 140"/>
                <a:gd name="T24" fmla="*/ 42 w 138"/>
                <a:gd name="T25" fmla="*/ 134 h 140"/>
                <a:gd name="T26" fmla="*/ 30 w 138"/>
                <a:gd name="T27" fmla="*/ 128 h 140"/>
                <a:gd name="T28" fmla="*/ 19 w 138"/>
                <a:gd name="T29" fmla="*/ 119 h 140"/>
                <a:gd name="T30" fmla="*/ 10 w 138"/>
                <a:gd name="T31" fmla="*/ 108 h 140"/>
                <a:gd name="T32" fmla="*/ 4 w 138"/>
                <a:gd name="T33" fmla="*/ 97 h 140"/>
                <a:gd name="T34" fmla="*/ 1 w 138"/>
                <a:gd name="T35" fmla="*/ 84 h 140"/>
                <a:gd name="T36" fmla="*/ 0 w 138"/>
                <a:gd name="T37" fmla="*/ 70 h 140"/>
                <a:gd name="T38" fmla="*/ 0 w 138"/>
                <a:gd name="T39" fmla="*/ 70 h 140"/>
                <a:gd name="T40" fmla="*/ 1 w 138"/>
                <a:gd name="T41" fmla="*/ 56 h 140"/>
                <a:gd name="T42" fmla="*/ 4 w 138"/>
                <a:gd name="T43" fmla="*/ 43 h 140"/>
                <a:gd name="T44" fmla="*/ 10 w 138"/>
                <a:gd name="T45" fmla="*/ 32 h 140"/>
                <a:gd name="T46" fmla="*/ 19 w 138"/>
                <a:gd name="T47" fmla="*/ 21 h 140"/>
                <a:gd name="T48" fmla="*/ 30 w 138"/>
                <a:gd name="T49" fmla="*/ 12 h 140"/>
                <a:gd name="T50" fmla="*/ 42 w 138"/>
                <a:gd name="T51" fmla="*/ 6 h 140"/>
                <a:gd name="T52" fmla="*/ 55 w 138"/>
                <a:gd name="T53" fmla="*/ 1 h 140"/>
                <a:gd name="T54" fmla="*/ 68 w 138"/>
                <a:gd name="T55" fmla="*/ 0 h 140"/>
                <a:gd name="T56" fmla="*/ 68 w 138"/>
                <a:gd name="T57" fmla="*/ 0 h 140"/>
                <a:gd name="T58" fmla="*/ 82 w 138"/>
                <a:gd name="T59" fmla="*/ 1 h 140"/>
                <a:gd name="T60" fmla="*/ 96 w 138"/>
                <a:gd name="T61" fmla="*/ 6 h 140"/>
                <a:gd name="T62" fmla="*/ 108 w 138"/>
                <a:gd name="T63" fmla="*/ 12 h 140"/>
                <a:gd name="T64" fmla="*/ 117 w 138"/>
                <a:gd name="T65" fmla="*/ 21 h 140"/>
                <a:gd name="T66" fmla="*/ 126 w 138"/>
                <a:gd name="T67" fmla="*/ 32 h 140"/>
                <a:gd name="T68" fmla="*/ 132 w 138"/>
                <a:gd name="T69" fmla="*/ 43 h 140"/>
                <a:gd name="T70" fmla="*/ 137 w 138"/>
                <a:gd name="T71" fmla="*/ 56 h 140"/>
                <a:gd name="T72" fmla="*/ 138 w 138"/>
                <a:gd name="T73" fmla="*/ 70 h 140"/>
                <a:gd name="T74" fmla="*/ 138 w 138"/>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40">
                  <a:moveTo>
                    <a:pt x="138" y="70"/>
                  </a:moveTo>
                  <a:lnTo>
                    <a:pt x="138" y="70"/>
                  </a:lnTo>
                  <a:lnTo>
                    <a:pt x="137" y="84"/>
                  </a:lnTo>
                  <a:lnTo>
                    <a:pt x="132" y="97"/>
                  </a:lnTo>
                  <a:lnTo>
                    <a:pt x="126" y="108"/>
                  </a:lnTo>
                  <a:lnTo>
                    <a:pt x="117" y="119"/>
                  </a:lnTo>
                  <a:lnTo>
                    <a:pt x="108" y="128"/>
                  </a:lnTo>
                  <a:lnTo>
                    <a:pt x="96" y="134"/>
                  </a:lnTo>
                  <a:lnTo>
                    <a:pt x="82" y="139"/>
                  </a:lnTo>
                  <a:lnTo>
                    <a:pt x="68" y="140"/>
                  </a:lnTo>
                  <a:lnTo>
                    <a:pt x="68" y="140"/>
                  </a:lnTo>
                  <a:lnTo>
                    <a:pt x="55" y="139"/>
                  </a:lnTo>
                  <a:lnTo>
                    <a:pt x="42" y="134"/>
                  </a:lnTo>
                  <a:lnTo>
                    <a:pt x="30" y="128"/>
                  </a:lnTo>
                  <a:lnTo>
                    <a:pt x="19" y="119"/>
                  </a:lnTo>
                  <a:lnTo>
                    <a:pt x="10" y="108"/>
                  </a:lnTo>
                  <a:lnTo>
                    <a:pt x="4" y="97"/>
                  </a:lnTo>
                  <a:lnTo>
                    <a:pt x="1" y="84"/>
                  </a:lnTo>
                  <a:lnTo>
                    <a:pt x="0" y="70"/>
                  </a:lnTo>
                  <a:lnTo>
                    <a:pt x="0" y="70"/>
                  </a:lnTo>
                  <a:lnTo>
                    <a:pt x="1" y="56"/>
                  </a:lnTo>
                  <a:lnTo>
                    <a:pt x="4" y="43"/>
                  </a:lnTo>
                  <a:lnTo>
                    <a:pt x="10" y="32"/>
                  </a:lnTo>
                  <a:lnTo>
                    <a:pt x="19" y="21"/>
                  </a:lnTo>
                  <a:lnTo>
                    <a:pt x="30" y="12"/>
                  </a:lnTo>
                  <a:lnTo>
                    <a:pt x="42" y="6"/>
                  </a:lnTo>
                  <a:lnTo>
                    <a:pt x="55" y="1"/>
                  </a:lnTo>
                  <a:lnTo>
                    <a:pt x="68" y="0"/>
                  </a:lnTo>
                  <a:lnTo>
                    <a:pt x="68" y="0"/>
                  </a:lnTo>
                  <a:lnTo>
                    <a:pt x="82" y="1"/>
                  </a:lnTo>
                  <a:lnTo>
                    <a:pt x="96" y="6"/>
                  </a:lnTo>
                  <a:lnTo>
                    <a:pt x="108" y="12"/>
                  </a:lnTo>
                  <a:lnTo>
                    <a:pt x="117" y="21"/>
                  </a:lnTo>
                  <a:lnTo>
                    <a:pt x="126" y="32"/>
                  </a:lnTo>
                  <a:lnTo>
                    <a:pt x="132" y="43"/>
                  </a:lnTo>
                  <a:lnTo>
                    <a:pt x="137" y="56"/>
                  </a:lnTo>
                  <a:lnTo>
                    <a:pt x="138" y="70"/>
                  </a:lnTo>
                  <a:lnTo>
                    <a:pt x="138"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0" name="Line 73">
              <a:extLst>
                <a:ext uri="{FF2B5EF4-FFF2-40B4-BE49-F238E27FC236}">
                  <a16:creationId xmlns:a16="http://schemas.microsoft.com/office/drawing/2014/main" id="{ED408F0D-5F96-46E3-FDFB-3177FE3B9252}"/>
                </a:ext>
              </a:extLst>
            </p:cNvPr>
            <p:cNvSpPr>
              <a:spLocks noChangeShapeType="1"/>
            </p:cNvSpPr>
            <p:nvPr/>
          </p:nvSpPr>
          <p:spPr bwMode="auto">
            <a:xfrm rot="16200000" flipH="1" flipV="1">
              <a:off x="3658065" y="5368849"/>
              <a:ext cx="598826" cy="0"/>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41" name="Freeform 67">
              <a:extLst>
                <a:ext uri="{FF2B5EF4-FFF2-40B4-BE49-F238E27FC236}">
                  <a16:creationId xmlns:a16="http://schemas.microsoft.com/office/drawing/2014/main" id="{7D0B4FFF-0B1F-3567-01F3-EB2A9A91D0A5}"/>
                </a:ext>
              </a:extLst>
            </p:cNvPr>
            <p:cNvSpPr>
              <a:spLocks/>
            </p:cNvSpPr>
            <p:nvPr/>
          </p:nvSpPr>
          <p:spPr bwMode="auto">
            <a:xfrm rot="16200000" flipV="1">
              <a:off x="3842554" y="4987097"/>
              <a:ext cx="202049" cy="202049"/>
            </a:xfrm>
            <a:custGeom>
              <a:avLst/>
              <a:gdLst>
                <a:gd name="T0" fmla="*/ 0 w 138"/>
                <a:gd name="T1" fmla="*/ 70 h 138"/>
                <a:gd name="T2" fmla="*/ 0 w 138"/>
                <a:gd name="T3" fmla="*/ 70 h 138"/>
                <a:gd name="T4" fmla="*/ 1 w 138"/>
                <a:gd name="T5" fmla="*/ 56 h 138"/>
                <a:gd name="T6" fmla="*/ 6 w 138"/>
                <a:gd name="T7" fmla="*/ 42 h 138"/>
                <a:gd name="T8" fmla="*/ 12 w 138"/>
                <a:gd name="T9" fmla="*/ 30 h 138"/>
                <a:gd name="T10" fmla="*/ 21 w 138"/>
                <a:gd name="T11" fmla="*/ 21 h 138"/>
                <a:gd name="T12" fmla="*/ 30 w 138"/>
                <a:gd name="T13" fmla="*/ 12 h 138"/>
                <a:gd name="T14" fmla="*/ 42 w 138"/>
                <a:gd name="T15" fmla="*/ 6 h 138"/>
                <a:gd name="T16" fmla="*/ 56 w 138"/>
                <a:gd name="T17" fmla="*/ 1 h 138"/>
                <a:gd name="T18" fmla="*/ 70 w 138"/>
                <a:gd name="T19" fmla="*/ 0 h 138"/>
                <a:gd name="T20" fmla="*/ 70 w 138"/>
                <a:gd name="T21" fmla="*/ 0 h 138"/>
                <a:gd name="T22" fmla="*/ 83 w 138"/>
                <a:gd name="T23" fmla="*/ 1 h 138"/>
                <a:gd name="T24" fmla="*/ 97 w 138"/>
                <a:gd name="T25" fmla="*/ 6 h 138"/>
                <a:gd name="T26" fmla="*/ 108 w 138"/>
                <a:gd name="T27" fmla="*/ 12 h 138"/>
                <a:gd name="T28" fmla="*/ 119 w 138"/>
                <a:gd name="T29" fmla="*/ 21 h 138"/>
                <a:gd name="T30" fmla="*/ 128 w 138"/>
                <a:gd name="T31" fmla="*/ 30 h 138"/>
                <a:gd name="T32" fmla="*/ 134 w 138"/>
                <a:gd name="T33" fmla="*/ 42 h 138"/>
                <a:gd name="T34" fmla="*/ 137 w 138"/>
                <a:gd name="T35" fmla="*/ 56 h 138"/>
                <a:gd name="T36" fmla="*/ 138 w 138"/>
                <a:gd name="T37" fmla="*/ 70 h 138"/>
                <a:gd name="T38" fmla="*/ 138 w 138"/>
                <a:gd name="T39" fmla="*/ 70 h 138"/>
                <a:gd name="T40" fmla="*/ 137 w 138"/>
                <a:gd name="T41" fmla="*/ 84 h 138"/>
                <a:gd name="T42" fmla="*/ 134 w 138"/>
                <a:gd name="T43" fmla="*/ 97 h 138"/>
                <a:gd name="T44" fmla="*/ 128 w 138"/>
                <a:gd name="T45" fmla="*/ 108 h 138"/>
                <a:gd name="T46" fmla="*/ 119 w 138"/>
                <a:gd name="T47" fmla="*/ 119 h 138"/>
                <a:gd name="T48" fmla="*/ 108 w 138"/>
                <a:gd name="T49" fmla="*/ 128 h 138"/>
                <a:gd name="T50" fmla="*/ 97 w 138"/>
                <a:gd name="T51" fmla="*/ 134 h 138"/>
                <a:gd name="T52" fmla="*/ 83 w 138"/>
                <a:gd name="T53" fmla="*/ 137 h 138"/>
                <a:gd name="T54" fmla="*/ 70 w 138"/>
                <a:gd name="T55" fmla="*/ 138 h 138"/>
                <a:gd name="T56" fmla="*/ 70 w 138"/>
                <a:gd name="T57" fmla="*/ 138 h 138"/>
                <a:gd name="T58" fmla="*/ 56 w 138"/>
                <a:gd name="T59" fmla="*/ 137 h 138"/>
                <a:gd name="T60" fmla="*/ 42 w 138"/>
                <a:gd name="T61" fmla="*/ 134 h 138"/>
                <a:gd name="T62" fmla="*/ 30 w 138"/>
                <a:gd name="T63" fmla="*/ 128 h 138"/>
                <a:gd name="T64" fmla="*/ 21 w 138"/>
                <a:gd name="T65" fmla="*/ 119 h 138"/>
                <a:gd name="T66" fmla="*/ 12 w 138"/>
                <a:gd name="T67" fmla="*/ 108 h 138"/>
                <a:gd name="T68" fmla="*/ 6 w 138"/>
                <a:gd name="T69" fmla="*/ 97 h 138"/>
                <a:gd name="T70" fmla="*/ 1 w 138"/>
                <a:gd name="T71" fmla="*/ 84 h 138"/>
                <a:gd name="T72" fmla="*/ 0 w 138"/>
                <a:gd name="T73" fmla="*/ 70 h 138"/>
                <a:gd name="T74" fmla="*/ 0 w 138"/>
                <a:gd name="T75"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0" y="70"/>
                  </a:moveTo>
                  <a:lnTo>
                    <a:pt x="0" y="70"/>
                  </a:lnTo>
                  <a:lnTo>
                    <a:pt x="1" y="56"/>
                  </a:lnTo>
                  <a:lnTo>
                    <a:pt x="6" y="42"/>
                  </a:lnTo>
                  <a:lnTo>
                    <a:pt x="12" y="30"/>
                  </a:lnTo>
                  <a:lnTo>
                    <a:pt x="21" y="21"/>
                  </a:lnTo>
                  <a:lnTo>
                    <a:pt x="30" y="12"/>
                  </a:lnTo>
                  <a:lnTo>
                    <a:pt x="42" y="6"/>
                  </a:lnTo>
                  <a:lnTo>
                    <a:pt x="56" y="1"/>
                  </a:lnTo>
                  <a:lnTo>
                    <a:pt x="70" y="0"/>
                  </a:lnTo>
                  <a:lnTo>
                    <a:pt x="70" y="0"/>
                  </a:lnTo>
                  <a:lnTo>
                    <a:pt x="83" y="1"/>
                  </a:lnTo>
                  <a:lnTo>
                    <a:pt x="97" y="6"/>
                  </a:lnTo>
                  <a:lnTo>
                    <a:pt x="108" y="12"/>
                  </a:lnTo>
                  <a:lnTo>
                    <a:pt x="119" y="21"/>
                  </a:lnTo>
                  <a:lnTo>
                    <a:pt x="128" y="30"/>
                  </a:lnTo>
                  <a:lnTo>
                    <a:pt x="134" y="42"/>
                  </a:lnTo>
                  <a:lnTo>
                    <a:pt x="137" y="56"/>
                  </a:lnTo>
                  <a:lnTo>
                    <a:pt x="138" y="70"/>
                  </a:lnTo>
                  <a:lnTo>
                    <a:pt x="138" y="70"/>
                  </a:lnTo>
                  <a:lnTo>
                    <a:pt x="137" y="84"/>
                  </a:lnTo>
                  <a:lnTo>
                    <a:pt x="134" y="97"/>
                  </a:lnTo>
                  <a:lnTo>
                    <a:pt x="128" y="108"/>
                  </a:lnTo>
                  <a:lnTo>
                    <a:pt x="119" y="119"/>
                  </a:lnTo>
                  <a:lnTo>
                    <a:pt x="108" y="128"/>
                  </a:lnTo>
                  <a:lnTo>
                    <a:pt x="97" y="134"/>
                  </a:lnTo>
                  <a:lnTo>
                    <a:pt x="83" y="137"/>
                  </a:lnTo>
                  <a:lnTo>
                    <a:pt x="70" y="138"/>
                  </a:lnTo>
                  <a:lnTo>
                    <a:pt x="70" y="138"/>
                  </a:lnTo>
                  <a:lnTo>
                    <a:pt x="56" y="137"/>
                  </a:lnTo>
                  <a:lnTo>
                    <a:pt x="42" y="134"/>
                  </a:lnTo>
                  <a:lnTo>
                    <a:pt x="30" y="128"/>
                  </a:lnTo>
                  <a:lnTo>
                    <a:pt x="21" y="119"/>
                  </a:lnTo>
                  <a:lnTo>
                    <a:pt x="12" y="108"/>
                  </a:lnTo>
                  <a:lnTo>
                    <a:pt x="6" y="97"/>
                  </a:lnTo>
                  <a:lnTo>
                    <a:pt x="1" y="84"/>
                  </a:lnTo>
                  <a:lnTo>
                    <a:pt x="0" y="70"/>
                  </a:lnTo>
                  <a:lnTo>
                    <a:pt x="0" y="70"/>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43" name="Freeform 53">
              <a:extLst>
                <a:ext uri="{FF2B5EF4-FFF2-40B4-BE49-F238E27FC236}">
                  <a16:creationId xmlns:a16="http://schemas.microsoft.com/office/drawing/2014/main" id="{03961DC4-3D12-6605-0B6D-8D8815A264E1}"/>
                </a:ext>
              </a:extLst>
            </p:cNvPr>
            <p:cNvSpPr>
              <a:spLocks/>
            </p:cNvSpPr>
            <p:nvPr/>
          </p:nvSpPr>
          <p:spPr bwMode="auto">
            <a:xfrm rot="16200000" flipV="1">
              <a:off x="4532084" y="5745920"/>
              <a:ext cx="202049" cy="202049"/>
            </a:xfrm>
            <a:custGeom>
              <a:avLst/>
              <a:gdLst>
                <a:gd name="T0" fmla="*/ 138 w 138"/>
                <a:gd name="T1" fmla="*/ 68 h 138"/>
                <a:gd name="T2" fmla="*/ 138 w 138"/>
                <a:gd name="T3" fmla="*/ 68 h 138"/>
                <a:gd name="T4" fmla="*/ 137 w 138"/>
                <a:gd name="T5" fmla="*/ 84 h 138"/>
                <a:gd name="T6" fmla="*/ 132 w 138"/>
                <a:gd name="T7" fmla="*/ 96 h 138"/>
                <a:gd name="T8" fmla="*/ 126 w 138"/>
                <a:gd name="T9" fmla="*/ 108 h 138"/>
                <a:gd name="T10" fmla="*/ 117 w 138"/>
                <a:gd name="T11" fmla="*/ 119 h 138"/>
                <a:gd name="T12" fmla="*/ 108 w 138"/>
                <a:gd name="T13" fmla="*/ 126 h 138"/>
                <a:gd name="T14" fmla="*/ 96 w 138"/>
                <a:gd name="T15" fmla="*/ 132 h 138"/>
                <a:gd name="T16" fmla="*/ 82 w 138"/>
                <a:gd name="T17" fmla="*/ 137 h 138"/>
                <a:gd name="T18" fmla="*/ 68 w 138"/>
                <a:gd name="T19" fmla="*/ 138 h 138"/>
                <a:gd name="T20" fmla="*/ 68 w 138"/>
                <a:gd name="T21" fmla="*/ 138 h 138"/>
                <a:gd name="T22" fmla="*/ 55 w 138"/>
                <a:gd name="T23" fmla="*/ 137 h 138"/>
                <a:gd name="T24" fmla="*/ 42 w 138"/>
                <a:gd name="T25" fmla="*/ 132 h 138"/>
                <a:gd name="T26" fmla="*/ 30 w 138"/>
                <a:gd name="T27" fmla="*/ 126 h 138"/>
                <a:gd name="T28" fmla="*/ 19 w 138"/>
                <a:gd name="T29" fmla="*/ 119 h 138"/>
                <a:gd name="T30" fmla="*/ 10 w 138"/>
                <a:gd name="T31" fmla="*/ 108 h 138"/>
                <a:gd name="T32" fmla="*/ 4 w 138"/>
                <a:gd name="T33" fmla="*/ 96 h 138"/>
                <a:gd name="T34" fmla="*/ 1 w 138"/>
                <a:gd name="T35" fmla="*/ 84 h 138"/>
                <a:gd name="T36" fmla="*/ 0 w 138"/>
                <a:gd name="T37" fmla="*/ 68 h 138"/>
                <a:gd name="T38" fmla="*/ 0 w 138"/>
                <a:gd name="T39" fmla="*/ 68 h 138"/>
                <a:gd name="T40" fmla="*/ 1 w 138"/>
                <a:gd name="T41" fmla="*/ 55 h 138"/>
                <a:gd name="T42" fmla="*/ 4 w 138"/>
                <a:gd name="T43" fmla="*/ 42 h 138"/>
                <a:gd name="T44" fmla="*/ 10 w 138"/>
                <a:gd name="T45" fmla="*/ 30 h 138"/>
                <a:gd name="T46" fmla="*/ 19 w 138"/>
                <a:gd name="T47" fmla="*/ 20 h 138"/>
                <a:gd name="T48" fmla="*/ 30 w 138"/>
                <a:gd name="T49" fmla="*/ 12 h 138"/>
                <a:gd name="T50" fmla="*/ 42 w 138"/>
                <a:gd name="T51" fmla="*/ 4 h 138"/>
                <a:gd name="T52" fmla="*/ 55 w 138"/>
                <a:gd name="T53" fmla="*/ 1 h 138"/>
                <a:gd name="T54" fmla="*/ 68 w 138"/>
                <a:gd name="T55" fmla="*/ 0 h 138"/>
                <a:gd name="T56" fmla="*/ 68 w 138"/>
                <a:gd name="T57" fmla="*/ 0 h 138"/>
                <a:gd name="T58" fmla="*/ 82 w 138"/>
                <a:gd name="T59" fmla="*/ 1 h 138"/>
                <a:gd name="T60" fmla="*/ 96 w 138"/>
                <a:gd name="T61" fmla="*/ 4 h 138"/>
                <a:gd name="T62" fmla="*/ 108 w 138"/>
                <a:gd name="T63" fmla="*/ 12 h 138"/>
                <a:gd name="T64" fmla="*/ 117 w 138"/>
                <a:gd name="T65" fmla="*/ 20 h 138"/>
                <a:gd name="T66" fmla="*/ 126 w 138"/>
                <a:gd name="T67" fmla="*/ 30 h 138"/>
                <a:gd name="T68" fmla="*/ 132 w 138"/>
                <a:gd name="T69" fmla="*/ 42 h 138"/>
                <a:gd name="T70" fmla="*/ 137 w 138"/>
                <a:gd name="T71" fmla="*/ 55 h 138"/>
                <a:gd name="T72" fmla="*/ 138 w 138"/>
                <a:gd name="T73" fmla="*/ 68 h 138"/>
                <a:gd name="T74" fmla="*/ 138 w 138"/>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 h="138">
                  <a:moveTo>
                    <a:pt x="138" y="68"/>
                  </a:moveTo>
                  <a:lnTo>
                    <a:pt x="138" y="68"/>
                  </a:lnTo>
                  <a:lnTo>
                    <a:pt x="137" y="84"/>
                  </a:lnTo>
                  <a:lnTo>
                    <a:pt x="132" y="96"/>
                  </a:lnTo>
                  <a:lnTo>
                    <a:pt x="126" y="108"/>
                  </a:lnTo>
                  <a:lnTo>
                    <a:pt x="117" y="119"/>
                  </a:lnTo>
                  <a:lnTo>
                    <a:pt x="108" y="126"/>
                  </a:lnTo>
                  <a:lnTo>
                    <a:pt x="96" y="132"/>
                  </a:lnTo>
                  <a:lnTo>
                    <a:pt x="82" y="137"/>
                  </a:lnTo>
                  <a:lnTo>
                    <a:pt x="68" y="138"/>
                  </a:lnTo>
                  <a:lnTo>
                    <a:pt x="68" y="138"/>
                  </a:lnTo>
                  <a:lnTo>
                    <a:pt x="55" y="137"/>
                  </a:lnTo>
                  <a:lnTo>
                    <a:pt x="42" y="132"/>
                  </a:lnTo>
                  <a:lnTo>
                    <a:pt x="30" y="126"/>
                  </a:lnTo>
                  <a:lnTo>
                    <a:pt x="19" y="119"/>
                  </a:lnTo>
                  <a:lnTo>
                    <a:pt x="10" y="108"/>
                  </a:lnTo>
                  <a:lnTo>
                    <a:pt x="4" y="96"/>
                  </a:lnTo>
                  <a:lnTo>
                    <a:pt x="1" y="84"/>
                  </a:lnTo>
                  <a:lnTo>
                    <a:pt x="0" y="68"/>
                  </a:lnTo>
                  <a:lnTo>
                    <a:pt x="0" y="68"/>
                  </a:lnTo>
                  <a:lnTo>
                    <a:pt x="1" y="55"/>
                  </a:lnTo>
                  <a:lnTo>
                    <a:pt x="4" y="42"/>
                  </a:lnTo>
                  <a:lnTo>
                    <a:pt x="10" y="30"/>
                  </a:lnTo>
                  <a:lnTo>
                    <a:pt x="19" y="20"/>
                  </a:lnTo>
                  <a:lnTo>
                    <a:pt x="30" y="12"/>
                  </a:lnTo>
                  <a:lnTo>
                    <a:pt x="42" y="4"/>
                  </a:lnTo>
                  <a:lnTo>
                    <a:pt x="55" y="1"/>
                  </a:lnTo>
                  <a:lnTo>
                    <a:pt x="68" y="0"/>
                  </a:lnTo>
                  <a:lnTo>
                    <a:pt x="68" y="0"/>
                  </a:lnTo>
                  <a:lnTo>
                    <a:pt x="82" y="1"/>
                  </a:lnTo>
                  <a:lnTo>
                    <a:pt x="96" y="4"/>
                  </a:lnTo>
                  <a:lnTo>
                    <a:pt x="108" y="12"/>
                  </a:lnTo>
                  <a:lnTo>
                    <a:pt x="117" y="20"/>
                  </a:lnTo>
                  <a:lnTo>
                    <a:pt x="126" y="30"/>
                  </a:lnTo>
                  <a:lnTo>
                    <a:pt x="132" y="42"/>
                  </a:lnTo>
                  <a:lnTo>
                    <a:pt x="137" y="55"/>
                  </a:lnTo>
                  <a:lnTo>
                    <a:pt x="138" y="68"/>
                  </a:lnTo>
                  <a:lnTo>
                    <a:pt x="138" y="68"/>
                  </a:lnTo>
                  <a:close/>
                </a:path>
              </a:pathLst>
            </a:custGeom>
            <a:solidFill>
              <a:srgbClr val="44A09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grpSp>
      <p:sp>
        <p:nvSpPr>
          <p:cNvPr id="144" name="Line 16">
            <a:extLst>
              <a:ext uri="{FF2B5EF4-FFF2-40B4-BE49-F238E27FC236}">
                <a16:creationId xmlns:a16="http://schemas.microsoft.com/office/drawing/2014/main" id="{70AA52D2-9E75-59A5-8AA0-5AC319FCC00C}"/>
              </a:ext>
              <a:ext uri="{C183D7F6-B498-43B3-948B-1728B52AA6E4}">
                <adec:decorative xmlns:adec="http://schemas.microsoft.com/office/drawing/2017/decorative" val="1"/>
              </a:ext>
            </a:extLst>
          </p:cNvPr>
          <p:cNvSpPr>
            <a:spLocks noChangeShapeType="1"/>
          </p:cNvSpPr>
          <p:nvPr/>
        </p:nvSpPr>
        <p:spPr bwMode="auto">
          <a:xfrm rot="16200000">
            <a:off x="-1712400" y="3308816"/>
            <a:ext cx="5181418" cy="49686"/>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5" name="Line 16">
            <a:extLst>
              <a:ext uri="{FF2B5EF4-FFF2-40B4-BE49-F238E27FC236}">
                <a16:creationId xmlns:a16="http://schemas.microsoft.com/office/drawing/2014/main" id="{53D5D1EB-BFED-482E-C1EC-4C4CE804392A}"/>
              </a:ext>
              <a:ext uri="{C183D7F6-B498-43B3-948B-1728B52AA6E4}">
                <adec:decorative xmlns:adec="http://schemas.microsoft.com/office/drawing/2017/decorative" val="1"/>
              </a:ext>
            </a:extLst>
          </p:cNvPr>
          <p:cNvSpPr>
            <a:spLocks noChangeShapeType="1"/>
          </p:cNvSpPr>
          <p:nvPr/>
        </p:nvSpPr>
        <p:spPr bwMode="auto">
          <a:xfrm rot="16200000" flipH="1" flipV="1">
            <a:off x="1163101" y="494195"/>
            <a:ext cx="3320" cy="523852"/>
          </a:xfrm>
          <a:prstGeom prst="line">
            <a:avLst/>
          </a:prstGeom>
          <a:noFill/>
          <a:ln w="42863">
            <a:solidFill>
              <a:srgbClr val="005AA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6" name="Freeform 6">
            <a:extLst>
              <a:ext uri="{FF2B5EF4-FFF2-40B4-BE49-F238E27FC236}">
                <a16:creationId xmlns:a16="http://schemas.microsoft.com/office/drawing/2014/main" id="{C86613A2-ADD3-33E0-3527-86903EB3C967}"/>
              </a:ext>
              <a:ext uri="{C183D7F6-B498-43B3-948B-1728B52AA6E4}">
                <adec:decorative xmlns:adec="http://schemas.microsoft.com/office/drawing/2017/decorative" val="1"/>
              </a:ext>
            </a:extLst>
          </p:cNvPr>
          <p:cNvSpPr>
            <a:spLocks/>
          </p:cNvSpPr>
          <p:nvPr/>
        </p:nvSpPr>
        <p:spPr bwMode="auto">
          <a:xfrm rot="16200000" flipV="1">
            <a:off x="1295020" y="660438"/>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3" name="Freeform 6">
            <a:extLst>
              <a:ext uri="{FF2B5EF4-FFF2-40B4-BE49-F238E27FC236}">
                <a16:creationId xmlns:a16="http://schemas.microsoft.com/office/drawing/2014/main" id="{2C7B2048-41B7-2868-7AF8-1D681EC7652A}"/>
              </a:ext>
              <a:ext uri="{C183D7F6-B498-43B3-948B-1728B52AA6E4}">
                <adec:decorative xmlns:adec="http://schemas.microsoft.com/office/drawing/2017/decorative" val="1"/>
              </a:ext>
            </a:extLst>
          </p:cNvPr>
          <p:cNvSpPr>
            <a:spLocks/>
          </p:cNvSpPr>
          <p:nvPr/>
        </p:nvSpPr>
        <p:spPr bwMode="auto">
          <a:xfrm rot="16200000" flipV="1">
            <a:off x="225997" y="4869834"/>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47" name="Freeform 6">
            <a:extLst>
              <a:ext uri="{FF2B5EF4-FFF2-40B4-BE49-F238E27FC236}">
                <a16:creationId xmlns:a16="http://schemas.microsoft.com/office/drawing/2014/main" id="{93DD1AD7-4395-74F0-6022-7D34445A2D86}"/>
              </a:ext>
              <a:ext uri="{C183D7F6-B498-43B3-948B-1728B52AA6E4}">
                <adec:decorative xmlns:adec="http://schemas.microsoft.com/office/drawing/2017/decorative" val="1"/>
              </a:ext>
            </a:extLst>
          </p:cNvPr>
          <p:cNvSpPr>
            <a:spLocks/>
          </p:cNvSpPr>
          <p:nvPr/>
        </p:nvSpPr>
        <p:spPr bwMode="auto">
          <a:xfrm rot="16200000" flipV="1">
            <a:off x="219353" y="5552317"/>
            <a:ext cx="203513" cy="203513"/>
          </a:xfrm>
          <a:custGeom>
            <a:avLst/>
            <a:gdLst>
              <a:gd name="T0" fmla="*/ 139 w 139"/>
              <a:gd name="T1" fmla="*/ 69 h 139"/>
              <a:gd name="T2" fmla="*/ 139 w 139"/>
              <a:gd name="T3" fmla="*/ 69 h 139"/>
              <a:gd name="T4" fmla="*/ 137 w 139"/>
              <a:gd name="T5" fmla="*/ 84 h 139"/>
              <a:gd name="T6" fmla="*/ 134 w 139"/>
              <a:gd name="T7" fmla="*/ 96 h 139"/>
              <a:gd name="T8" fmla="*/ 127 w 139"/>
              <a:gd name="T9" fmla="*/ 108 h 139"/>
              <a:gd name="T10" fmla="*/ 119 w 139"/>
              <a:gd name="T11" fmla="*/ 119 h 139"/>
              <a:gd name="T12" fmla="*/ 108 w 139"/>
              <a:gd name="T13" fmla="*/ 126 h 139"/>
              <a:gd name="T14" fmla="*/ 96 w 139"/>
              <a:gd name="T15" fmla="*/ 133 h 139"/>
              <a:gd name="T16" fmla="*/ 84 w 139"/>
              <a:gd name="T17" fmla="*/ 137 h 139"/>
              <a:gd name="T18" fmla="*/ 70 w 139"/>
              <a:gd name="T19" fmla="*/ 139 h 139"/>
              <a:gd name="T20" fmla="*/ 70 w 139"/>
              <a:gd name="T21" fmla="*/ 139 h 139"/>
              <a:gd name="T22" fmla="*/ 55 w 139"/>
              <a:gd name="T23" fmla="*/ 137 h 139"/>
              <a:gd name="T24" fmla="*/ 43 w 139"/>
              <a:gd name="T25" fmla="*/ 133 h 139"/>
              <a:gd name="T26" fmla="*/ 31 w 139"/>
              <a:gd name="T27" fmla="*/ 126 h 139"/>
              <a:gd name="T28" fmla="*/ 20 w 139"/>
              <a:gd name="T29" fmla="*/ 119 h 139"/>
              <a:gd name="T30" fmla="*/ 12 w 139"/>
              <a:gd name="T31" fmla="*/ 108 h 139"/>
              <a:gd name="T32" fmla="*/ 6 w 139"/>
              <a:gd name="T33" fmla="*/ 96 h 139"/>
              <a:gd name="T34" fmla="*/ 2 w 139"/>
              <a:gd name="T35" fmla="*/ 84 h 139"/>
              <a:gd name="T36" fmla="*/ 0 w 139"/>
              <a:gd name="T37" fmla="*/ 69 h 139"/>
              <a:gd name="T38" fmla="*/ 0 w 139"/>
              <a:gd name="T39" fmla="*/ 69 h 139"/>
              <a:gd name="T40" fmla="*/ 2 w 139"/>
              <a:gd name="T41" fmla="*/ 55 h 139"/>
              <a:gd name="T42" fmla="*/ 6 w 139"/>
              <a:gd name="T43" fmla="*/ 43 h 139"/>
              <a:gd name="T44" fmla="*/ 12 w 139"/>
              <a:gd name="T45" fmla="*/ 30 h 139"/>
              <a:gd name="T46" fmla="*/ 20 w 139"/>
              <a:gd name="T47" fmla="*/ 20 h 139"/>
              <a:gd name="T48" fmla="*/ 31 w 139"/>
              <a:gd name="T49" fmla="*/ 12 h 139"/>
              <a:gd name="T50" fmla="*/ 43 w 139"/>
              <a:gd name="T51" fmla="*/ 5 h 139"/>
              <a:gd name="T52" fmla="*/ 55 w 139"/>
              <a:gd name="T53" fmla="*/ 2 h 139"/>
              <a:gd name="T54" fmla="*/ 70 w 139"/>
              <a:gd name="T55" fmla="*/ 0 h 139"/>
              <a:gd name="T56" fmla="*/ 70 w 139"/>
              <a:gd name="T57" fmla="*/ 0 h 139"/>
              <a:gd name="T58" fmla="*/ 84 w 139"/>
              <a:gd name="T59" fmla="*/ 2 h 139"/>
              <a:gd name="T60" fmla="*/ 96 w 139"/>
              <a:gd name="T61" fmla="*/ 5 h 139"/>
              <a:gd name="T62" fmla="*/ 108 w 139"/>
              <a:gd name="T63" fmla="*/ 12 h 139"/>
              <a:gd name="T64" fmla="*/ 119 w 139"/>
              <a:gd name="T65" fmla="*/ 20 h 139"/>
              <a:gd name="T66" fmla="*/ 127 w 139"/>
              <a:gd name="T67" fmla="*/ 30 h 139"/>
              <a:gd name="T68" fmla="*/ 134 w 139"/>
              <a:gd name="T69" fmla="*/ 43 h 139"/>
              <a:gd name="T70" fmla="*/ 137 w 139"/>
              <a:gd name="T71" fmla="*/ 55 h 139"/>
              <a:gd name="T72" fmla="*/ 139 w 139"/>
              <a:gd name="T73" fmla="*/ 69 h 139"/>
              <a:gd name="T74" fmla="*/ 139 w 139"/>
              <a:gd name="T75"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9">
                <a:moveTo>
                  <a:pt x="139" y="69"/>
                </a:moveTo>
                <a:lnTo>
                  <a:pt x="139" y="69"/>
                </a:lnTo>
                <a:lnTo>
                  <a:pt x="137" y="84"/>
                </a:lnTo>
                <a:lnTo>
                  <a:pt x="134" y="96"/>
                </a:lnTo>
                <a:lnTo>
                  <a:pt x="127" y="108"/>
                </a:lnTo>
                <a:lnTo>
                  <a:pt x="119" y="119"/>
                </a:lnTo>
                <a:lnTo>
                  <a:pt x="108" y="126"/>
                </a:lnTo>
                <a:lnTo>
                  <a:pt x="96" y="133"/>
                </a:lnTo>
                <a:lnTo>
                  <a:pt x="84" y="137"/>
                </a:lnTo>
                <a:lnTo>
                  <a:pt x="70" y="139"/>
                </a:lnTo>
                <a:lnTo>
                  <a:pt x="70" y="139"/>
                </a:lnTo>
                <a:lnTo>
                  <a:pt x="55" y="137"/>
                </a:lnTo>
                <a:lnTo>
                  <a:pt x="43" y="133"/>
                </a:lnTo>
                <a:lnTo>
                  <a:pt x="31" y="126"/>
                </a:lnTo>
                <a:lnTo>
                  <a:pt x="20" y="119"/>
                </a:lnTo>
                <a:lnTo>
                  <a:pt x="12" y="108"/>
                </a:lnTo>
                <a:lnTo>
                  <a:pt x="6" y="96"/>
                </a:lnTo>
                <a:lnTo>
                  <a:pt x="2" y="84"/>
                </a:lnTo>
                <a:lnTo>
                  <a:pt x="0" y="69"/>
                </a:lnTo>
                <a:lnTo>
                  <a:pt x="0" y="69"/>
                </a:lnTo>
                <a:lnTo>
                  <a:pt x="2" y="55"/>
                </a:lnTo>
                <a:lnTo>
                  <a:pt x="6" y="43"/>
                </a:lnTo>
                <a:lnTo>
                  <a:pt x="12" y="30"/>
                </a:lnTo>
                <a:lnTo>
                  <a:pt x="20" y="20"/>
                </a:lnTo>
                <a:lnTo>
                  <a:pt x="31" y="12"/>
                </a:lnTo>
                <a:lnTo>
                  <a:pt x="43" y="5"/>
                </a:lnTo>
                <a:lnTo>
                  <a:pt x="55" y="2"/>
                </a:lnTo>
                <a:lnTo>
                  <a:pt x="70" y="0"/>
                </a:lnTo>
                <a:lnTo>
                  <a:pt x="70" y="0"/>
                </a:lnTo>
                <a:lnTo>
                  <a:pt x="84" y="2"/>
                </a:lnTo>
                <a:lnTo>
                  <a:pt x="96" y="5"/>
                </a:lnTo>
                <a:lnTo>
                  <a:pt x="108" y="12"/>
                </a:lnTo>
                <a:lnTo>
                  <a:pt x="119" y="20"/>
                </a:lnTo>
                <a:lnTo>
                  <a:pt x="127" y="30"/>
                </a:lnTo>
                <a:lnTo>
                  <a:pt x="134" y="43"/>
                </a:lnTo>
                <a:lnTo>
                  <a:pt x="137" y="55"/>
                </a:lnTo>
                <a:lnTo>
                  <a:pt x="139" y="69"/>
                </a:lnTo>
                <a:lnTo>
                  <a:pt x="139" y="69"/>
                </a:lnTo>
                <a:close/>
              </a:path>
            </a:pathLst>
          </a:custGeom>
          <a:solidFill>
            <a:srgbClr val="005AA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39" name="Line 58">
            <a:extLst>
              <a:ext uri="{FF2B5EF4-FFF2-40B4-BE49-F238E27FC236}">
                <a16:creationId xmlns:a16="http://schemas.microsoft.com/office/drawing/2014/main" id="{F4F03C3D-1BC0-1175-C49E-9C614F8082F9}"/>
              </a:ext>
              <a:ext uri="{C183D7F6-B498-43B3-948B-1728B52AA6E4}">
                <adec:decorative xmlns:adec="http://schemas.microsoft.com/office/drawing/2017/decorative" val="1"/>
              </a:ext>
            </a:extLst>
          </p:cNvPr>
          <p:cNvSpPr>
            <a:spLocks noChangeShapeType="1"/>
          </p:cNvSpPr>
          <p:nvPr/>
        </p:nvSpPr>
        <p:spPr bwMode="auto">
          <a:xfrm rot="16200000" flipV="1">
            <a:off x="5759392" y="4695032"/>
            <a:ext cx="2420801" cy="0"/>
          </a:xfrm>
          <a:prstGeom prst="line">
            <a:avLst/>
          </a:prstGeom>
          <a:noFill/>
          <a:ln w="42863">
            <a:solidFill>
              <a:srgbClr val="44A09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
        <p:nvSpPr>
          <p:cNvPr id="136" name="Line 17">
            <a:extLst>
              <a:ext uri="{FF2B5EF4-FFF2-40B4-BE49-F238E27FC236}">
                <a16:creationId xmlns:a16="http://schemas.microsoft.com/office/drawing/2014/main" id="{7201DD84-AF7B-FAFD-18C3-FAFF553DF2DC}"/>
              </a:ext>
              <a:ext uri="{C183D7F6-B498-43B3-948B-1728B52AA6E4}">
                <adec:decorative xmlns:adec="http://schemas.microsoft.com/office/drawing/2017/decorative" val="1"/>
              </a:ext>
            </a:extLst>
          </p:cNvPr>
          <p:cNvSpPr>
            <a:spLocks noChangeShapeType="1"/>
          </p:cNvSpPr>
          <p:nvPr/>
        </p:nvSpPr>
        <p:spPr bwMode="auto">
          <a:xfrm rot="16200000" flipV="1">
            <a:off x="7876790" y="4476741"/>
            <a:ext cx="2834640" cy="0"/>
          </a:xfrm>
          <a:prstGeom prst="line">
            <a:avLst/>
          </a:prstGeom>
          <a:noFill/>
          <a:ln w="42863">
            <a:solidFill>
              <a:srgbClr val="44A09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cs typeface="Calibri"/>
              <a:sym typeface="Open Sans"/>
            </a:endParaRPr>
          </a:p>
        </p:txBody>
      </p:sp>
    </p:spTree>
    <p:extLst>
      <p:ext uri="{BB962C8B-B14F-4D97-AF65-F5344CB8AC3E}">
        <p14:creationId xmlns:p14="http://schemas.microsoft.com/office/powerpoint/2010/main" val="1600689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YzwamWJRxav7sz7hdJ6MA"/>
</p:tagLst>
</file>

<file path=ppt/theme/theme1.xml><?xml version="1.0" encoding="utf-8"?>
<a:theme xmlns:a="http://schemas.openxmlformats.org/drawingml/2006/main" name="NIH Official Brand - Standard">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 PowerPoint Templates v1" id="{EF3E48CE-1EE3-4F4F-96B6-8F7BC9917F4C}" vid="{BAD52711-28AE-46E9-BC7D-3AC72FCC97AE}"/>
    </a:ext>
  </a:extLst>
</a:theme>
</file>

<file path=ppt/theme/theme2.xml><?xml version="1.0" encoding="utf-8"?>
<a:theme xmlns:a="http://schemas.openxmlformats.org/drawingml/2006/main" name="Deloitte Consulting Scrapbook">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_CommercialOrg_template_2020" id="{D32F86C5-6E97-174B-AF1F-49E790DA0834}" vid="{A6D12DED-5EF3-5249-A518-6826C0E517D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19504B9D57BC42B8339325608B3D5E" ma:contentTypeVersion="6" ma:contentTypeDescription="Create a new document." ma:contentTypeScope="" ma:versionID="fdbeb138bddb15acdcac3b8b8436a28c">
  <xsd:schema xmlns:xsd="http://www.w3.org/2001/XMLSchema" xmlns:xs="http://www.w3.org/2001/XMLSchema" xmlns:p="http://schemas.microsoft.com/office/2006/metadata/properties" xmlns:ns2="984a0111-b035-4e25-8c11-3b85f15658e1" xmlns:ns3="c7e5b42c-5a9c-429f-8f79-cfa9194a856c" targetNamespace="http://schemas.microsoft.com/office/2006/metadata/properties" ma:root="true" ma:fieldsID="69cbde90e6a39461501c9257831df79b" ns2:_="" ns3:_="">
    <xsd:import namespace="984a0111-b035-4e25-8c11-3b85f15658e1"/>
    <xsd:import namespace="c7e5b42c-5a9c-429f-8f79-cfa9194a85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4a0111-b035-4e25-8c11-3b85f15658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e5b42c-5a9c-429f-8f79-cfa9194a85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7F893-BE83-4D7D-97B5-82361FDEFC80}">
  <ds:schemaRefs>
    <ds:schemaRef ds:uri="c7e5b42c-5a9c-429f-8f79-cfa9194a856c"/>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schemas.microsoft.com/office/infopath/2007/PartnerControls"/>
    <ds:schemaRef ds:uri="984a0111-b035-4e25-8c11-3b85f15658e1"/>
    <ds:schemaRef ds:uri="http://purl.org/dc/dcmitype/"/>
  </ds:schemaRefs>
</ds:datastoreItem>
</file>

<file path=customXml/itemProps2.xml><?xml version="1.0" encoding="utf-8"?>
<ds:datastoreItem xmlns:ds="http://schemas.openxmlformats.org/officeDocument/2006/customXml" ds:itemID="{3349268B-07B5-4A14-AA07-7F7922003AD5}">
  <ds:schemaRefs>
    <ds:schemaRef ds:uri="http://schemas.microsoft.com/sharepoint/v3/contenttype/forms"/>
  </ds:schemaRefs>
</ds:datastoreItem>
</file>

<file path=customXml/itemProps3.xml><?xml version="1.0" encoding="utf-8"?>
<ds:datastoreItem xmlns:ds="http://schemas.openxmlformats.org/officeDocument/2006/customXml" ds:itemID="{8074EED0-48BA-4638-B521-D2173BB72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4a0111-b035-4e25-8c11-3b85f15658e1"/>
    <ds:schemaRef ds:uri="c7e5b42c-5a9c-429f-8f79-cfa9194a85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202</TotalTime>
  <Words>1747</Words>
  <Application>Microsoft Macintosh PowerPoint</Application>
  <PresentationFormat>Widescreen</PresentationFormat>
  <Paragraphs>222</Paragraphs>
  <Slides>24</Slides>
  <Notes>9</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44" baseType="lpstr">
      <vt:lpstr>Arial</vt:lpstr>
      <vt:lpstr>Calibri</vt:lpstr>
      <vt:lpstr>Calibri </vt:lpstr>
      <vt:lpstr>Calibri Light</vt:lpstr>
      <vt:lpstr>Chronicle Display Black</vt:lpstr>
      <vt:lpstr>Courier New</vt:lpstr>
      <vt:lpstr>Gotham Book</vt:lpstr>
      <vt:lpstr>Helvetica</vt:lpstr>
      <vt:lpstr>Open Sans</vt:lpstr>
      <vt:lpstr>Open Sans Light</vt:lpstr>
      <vt:lpstr>Open Sans Semibold</vt:lpstr>
      <vt:lpstr>Symbol</vt:lpstr>
      <vt:lpstr>Verdana</vt:lpstr>
      <vt:lpstr>Wingdings</vt:lpstr>
      <vt:lpstr>Wingdings 2</vt:lpstr>
      <vt:lpstr>NIH Official Brand - Standard</vt:lpstr>
      <vt:lpstr>Deloitte Consulting Scrapbook</vt:lpstr>
      <vt:lpstr>1_Office Theme</vt:lpstr>
      <vt:lpstr>office theme</vt:lpstr>
      <vt:lpstr>think-cell Slide</vt:lpstr>
      <vt:lpstr>Modernizing the  Data Repository Ecosystem  to  Accelerate the Pace of Biomedical Research</vt:lpstr>
      <vt:lpstr>Agenda</vt:lpstr>
      <vt:lpstr>NLM Title slide</vt:lpstr>
      <vt:lpstr>The National Library of Medicine  Serving Science and Society Since 1836</vt:lpstr>
      <vt:lpstr>The NLM   a  knowledge hub  that powers, and is powered by  Artificial Intelligence</vt:lpstr>
      <vt:lpstr>Digital NIH: Innovation, Technology, and Computation for the Future of NIH     </vt:lpstr>
      <vt:lpstr>Digital NIH  is a  framework to define high-priority capabilities and manage NIH technology investments  across functional areas common to all ICs to achieve  NIH outcomes.</vt:lpstr>
      <vt:lpstr>Implementing Digital NIH is a multi-year journey that will iteratively explore solutions to prioritized capabilities over the next several years.</vt:lpstr>
      <vt:lpstr>2023 Strategic Plan for Data Science at a glance</vt:lpstr>
      <vt:lpstr>NIH 2023-2028 Strategic Plan for Data Science </vt:lpstr>
      <vt:lpstr>Five Year Outcomes</vt:lpstr>
      <vt:lpstr>Strategic Plan for Data Science and Digital NIH</vt:lpstr>
      <vt:lpstr>Common Data Elements  Building QUALITY into Data Acquisition</vt:lpstr>
      <vt:lpstr>Defining Common Data Elements (CDE) </vt:lpstr>
      <vt:lpstr>Sample Common Data Elements (CDE) </vt:lpstr>
      <vt:lpstr>CDEs can get complicated …</vt:lpstr>
      <vt:lpstr>Data Life-Cycle Considerations Glean the most out of every research project  </vt:lpstr>
      <vt:lpstr>Data Life-Cycle Considerations  </vt:lpstr>
      <vt:lpstr>NIH Data Life Cycle Initiatives</vt:lpstr>
      <vt:lpstr>FAIR Data  Making Data Finable </vt:lpstr>
      <vt:lpstr>PowerPoint Presentation</vt:lpstr>
      <vt:lpstr> DATMM Home | NLM Semantic Data Catalog (datmm-search.s3.amazonaws.com)</vt:lpstr>
      <vt:lpstr>Onward towards the Future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NIH  Co-chair Orientation  Dennis Papula and Patti Brennan</dc:title>
  <dc:creator>Getachew, Berhan</dc:creator>
  <cp:lastModifiedBy>Brennan, Patti (NIH/NLM) [E]</cp:lastModifiedBy>
  <cp:revision>13</cp:revision>
  <dcterms:created xsi:type="dcterms:W3CDTF">2023-04-10T15:59:00Z</dcterms:created>
  <dcterms:modified xsi:type="dcterms:W3CDTF">2023-09-13T20:57:13Z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2023-04-10T15:59:00Z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3e5f70e1-02aa-4aff-931b-75e1b416b39e</vt:lpwstr>
  </property>
  <property fmtid="{D5CDD505-2E9C-101B-9397-08002B2CF9AE}" pid="8" name="MSIP_Label_ea60d57e-af5b-4752-ac57-3e4f28ca11dc_ContentBits">
    <vt:lpwstr>0</vt:lpwstr>
  </property>
  <property fmtid="{D5CDD505-2E9C-101B-9397-08002B2CF9AE}" pid="9" name="ContentTypeId">
    <vt:lpwstr>0x010100A719504B9D57BC42B8339325608B3D5E</vt:lpwstr>
  </property>
  <property fmtid="{D5CDD505-2E9C-101B-9397-08002B2CF9AE}" pid="10" name="MediaServiceImageTags">
    <vt:lpwstr/>
  </property>
</Properties>
</file>